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2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4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4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75.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04.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2" r:id="rId1"/>
  </p:sldMasterIdLst>
  <p:notesMasterIdLst>
    <p:notesMasterId r:id="rId291"/>
  </p:notesMasterIdLst>
  <p:handoutMasterIdLst>
    <p:handoutMasterId r:id="rId292"/>
  </p:handoutMasterIdLst>
  <p:sldIdLst>
    <p:sldId id="757" r:id="rId2"/>
    <p:sldId id="4081" r:id="rId3"/>
    <p:sldId id="3998" r:id="rId4"/>
    <p:sldId id="4004" r:id="rId5"/>
    <p:sldId id="455" r:id="rId6"/>
    <p:sldId id="3340" r:id="rId7"/>
    <p:sldId id="4318" r:id="rId8"/>
    <p:sldId id="849" r:id="rId9"/>
    <p:sldId id="4323" r:id="rId10"/>
    <p:sldId id="3938" r:id="rId11"/>
    <p:sldId id="835" r:id="rId12"/>
    <p:sldId id="788" r:id="rId13"/>
    <p:sldId id="790" r:id="rId14"/>
    <p:sldId id="285" r:id="rId15"/>
    <p:sldId id="264" r:id="rId16"/>
    <p:sldId id="4443" r:id="rId17"/>
    <p:sldId id="303" r:id="rId18"/>
    <p:sldId id="357" r:id="rId19"/>
    <p:sldId id="4179" r:id="rId20"/>
    <p:sldId id="4438" r:id="rId21"/>
    <p:sldId id="4437" r:id="rId22"/>
    <p:sldId id="4435" r:id="rId23"/>
    <p:sldId id="4433" r:id="rId24"/>
    <p:sldId id="4178" r:id="rId25"/>
    <p:sldId id="4181" r:id="rId26"/>
    <p:sldId id="4436" r:id="rId27"/>
    <p:sldId id="4434" r:id="rId28"/>
    <p:sldId id="262" r:id="rId29"/>
    <p:sldId id="273" r:id="rId30"/>
    <p:sldId id="3935" r:id="rId31"/>
    <p:sldId id="3918" r:id="rId32"/>
    <p:sldId id="4445" r:id="rId33"/>
    <p:sldId id="3921" r:id="rId34"/>
    <p:sldId id="4444" r:id="rId35"/>
    <p:sldId id="4280" r:id="rId36"/>
    <p:sldId id="3416" r:id="rId37"/>
    <p:sldId id="3931" r:id="rId38"/>
    <p:sldId id="4049" r:id="rId39"/>
    <p:sldId id="3933" r:id="rId40"/>
    <p:sldId id="3496" r:id="rId41"/>
    <p:sldId id="4440" r:id="rId42"/>
    <p:sldId id="4037" r:id="rId43"/>
    <p:sldId id="3422" r:id="rId44"/>
    <p:sldId id="4039" r:id="rId45"/>
    <p:sldId id="3426" r:id="rId46"/>
    <p:sldId id="4053" r:id="rId47"/>
    <p:sldId id="3934" r:id="rId48"/>
    <p:sldId id="3450" r:id="rId49"/>
    <p:sldId id="3475" r:id="rId50"/>
    <p:sldId id="3993" r:id="rId51"/>
    <p:sldId id="3481" r:id="rId52"/>
    <p:sldId id="4068" r:id="rId53"/>
    <p:sldId id="3458" r:id="rId54"/>
    <p:sldId id="3452" r:id="rId55"/>
    <p:sldId id="4385" r:id="rId56"/>
    <p:sldId id="318" r:id="rId57"/>
    <p:sldId id="4038" r:id="rId58"/>
    <p:sldId id="3423" r:id="rId59"/>
    <p:sldId id="3992" r:id="rId60"/>
    <p:sldId id="3492" r:id="rId61"/>
    <p:sldId id="4441" r:id="rId62"/>
    <p:sldId id="3991" r:id="rId63"/>
    <p:sldId id="565" r:id="rId64"/>
    <p:sldId id="4316" r:id="rId65"/>
    <p:sldId id="576" r:id="rId66"/>
    <p:sldId id="577" r:id="rId67"/>
    <p:sldId id="578" r:id="rId68"/>
    <p:sldId id="580" r:id="rId69"/>
    <p:sldId id="582" r:id="rId70"/>
    <p:sldId id="583" r:id="rId71"/>
    <p:sldId id="596" r:id="rId72"/>
    <p:sldId id="597" r:id="rId73"/>
    <p:sldId id="446" r:id="rId74"/>
    <p:sldId id="4166" r:id="rId75"/>
    <p:sldId id="4167" r:id="rId76"/>
    <p:sldId id="4168" r:id="rId77"/>
    <p:sldId id="4169" r:id="rId78"/>
    <p:sldId id="4170" r:id="rId79"/>
    <p:sldId id="4442" r:id="rId80"/>
    <p:sldId id="4171" r:id="rId81"/>
    <p:sldId id="4172" r:id="rId82"/>
    <p:sldId id="4173" r:id="rId83"/>
    <p:sldId id="4174" r:id="rId84"/>
    <p:sldId id="4175" r:id="rId85"/>
    <p:sldId id="4332" r:id="rId86"/>
    <p:sldId id="3464" r:id="rId87"/>
    <p:sldId id="3465" r:id="rId88"/>
    <p:sldId id="3990" r:id="rId89"/>
    <p:sldId id="3482" r:id="rId90"/>
    <p:sldId id="4153" r:id="rId91"/>
    <p:sldId id="4033" r:id="rId92"/>
    <p:sldId id="4034" r:id="rId93"/>
    <p:sldId id="4064" r:id="rId94"/>
    <p:sldId id="307" r:id="rId95"/>
    <p:sldId id="306" r:id="rId96"/>
    <p:sldId id="309" r:id="rId97"/>
    <p:sldId id="4328" r:id="rId98"/>
    <p:sldId id="4313" r:id="rId99"/>
    <p:sldId id="4314" r:id="rId100"/>
    <p:sldId id="4162" r:id="rId101"/>
    <p:sldId id="270" r:id="rId102"/>
    <p:sldId id="305" r:id="rId103"/>
    <p:sldId id="4151" r:id="rId104"/>
    <p:sldId id="4340" r:id="rId105"/>
    <p:sldId id="4379" r:id="rId106"/>
    <p:sldId id="4378" r:id="rId107"/>
    <p:sldId id="4343" r:id="rId108"/>
    <p:sldId id="4344" r:id="rId109"/>
    <p:sldId id="4339" r:id="rId110"/>
    <p:sldId id="4341" r:id="rId111"/>
    <p:sldId id="4342" r:id="rId112"/>
    <p:sldId id="4335" r:id="rId113"/>
    <p:sldId id="4361" r:id="rId114"/>
    <p:sldId id="4362" r:id="rId115"/>
    <p:sldId id="844" r:id="rId116"/>
    <p:sldId id="837" r:id="rId117"/>
    <p:sldId id="4363" r:id="rId118"/>
    <p:sldId id="320" r:id="rId119"/>
    <p:sldId id="894" r:id="rId120"/>
    <p:sldId id="312" r:id="rId121"/>
    <p:sldId id="4336" r:id="rId122"/>
    <p:sldId id="313" r:id="rId123"/>
    <p:sldId id="4337" r:id="rId124"/>
    <p:sldId id="335" r:id="rId125"/>
    <p:sldId id="316" r:id="rId126"/>
    <p:sldId id="4095" r:id="rId127"/>
    <p:sldId id="4402" r:id="rId128"/>
    <p:sldId id="4386" r:id="rId129"/>
    <p:sldId id="4376" r:id="rId130"/>
    <p:sldId id="4377" r:id="rId131"/>
    <p:sldId id="4382" r:id="rId132"/>
    <p:sldId id="4333" r:id="rId133"/>
    <p:sldId id="321" r:id="rId134"/>
    <p:sldId id="337" r:id="rId135"/>
    <p:sldId id="322" r:id="rId136"/>
    <p:sldId id="317" r:id="rId137"/>
    <p:sldId id="324" r:id="rId138"/>
    <p:sldId id="296" r:id="rId139"/>
    <p:sldId id="338" r:id="rId140"/>
    <p:sldId id="297" r:id="rId141"/>
    <p:sldId id="336" r:id="rId142"/>
    <p:sldId id="4334" r:id="rId143"/>
    <p:sldId id="4345" r:id="rId144"/>
    <p:sldId id="4372" r:id="rId145"/>
    <p:sldId id="4373" r:id="rId146"/>
    <p:sldId id="4374" r:id="rId147"/>
    <p:sldId id="4375" r:id="rId148"/>
    <p:sldId id="4370" r:id="rId149"/>
    <p:sldId id="4346" r:id="rId150"/>
    <p:sldId id="4347" r:id="rId151"/>
    <p:sldId id="4348" r:id="rId152"/>
    <p:sldId id="4349" r:id="rId153"/>
    <p:sldId id="4350" r:id="rId154"/>
    <p:sldId id="4351" r:id="rId155"/>
    <p:sldId id="4352" r:id="rId156"/>
    <p:sldId id="4353" r:id="rId157"/>
    <p:sldId id="4354" r:id="rId158"/>
    <p:sldId id="4355" r:id="rId159"/>
    <p:sldId id="4356" r:id="rId160"/>
    <p:sldId id="4357" r:id="rId161"/>
    <p:sldId id="4358" r:id="rId162"/>
    <p:sldId id="4446" r:id="rId163"/>
    <p:sldId id="4401" r:id="rId164"/>
    <p:sldId id="4359" r:id="rId165"/>
    <p:sldId id="4447" r:id="rId166"/>
    <p:sldId id="1328" r:id="rId167"/>
    <p:sldId id="3950" r:id="rId168"/>
    <p:sldId id="4431" r:id="rId169"/>
    <p:sldId id="4299" r:id="rId170"/>
    <p:sldId id="4430" r:id="rId171"/>
    <p:sldId id="4301" r:id="rId172"/>
    <p:sldId id="4432" r:id="rId173"/>
    <p:sldId id="3951" r:id="rId174"/>
    <p:sldId id="3953" r:id="rId175"/>
    <p:sldId id="4027" r:id="rId176"/>
    <p:sldId id="3952" r:id="rId177"/>
    <p:sldId id="3957" r:id="rId178"/>
    <p:sldId id="3943" r:id="rId179"/>
    <p:sldId id="3944" r:id="rId180"/>
    <p:sldId id="3530" r:id="rId181"/>
    <p:sldId id="3833" r:id="rId182"/>
    <p:sldId id="4028" r:id="rId183"/>
    <p:sldId id="4029" r:id="rId184"/>
    <p:sldId id="3945" r:id="rId185"/>
    <p:sldId id="3834" r:id="rId186"/>
    <p:sldId id="3842" r:id="rId187"/>
    <p:sldId id="3843" r:id="rId188"/>
    <p:sldId id="4031" r:id="rId189"/>
    <p:sldId id="3846" r:id="rId190"/>
    <p:sldId id="3946" r:id="rId191"/>
    <p:sldId id="3835" r:id="rId192"/>
    <p:sldId id="4043" r:id="rId193"/>
    <p:sldId id="4042" r:id="rId194"/>
    <p:sldId id="4044" r:id="rId195"/>
    <p:sldId id="3947" r:id="rId196"/>
    <p:sldId id="3836" r:id="rId197"/>
    <p:sldId id="3859" r:id="rId198"/>
    <p:sldId id="3860" r:id="rId199"/>
    <p:sldId id="3948" r:id="rId200"/>
    <p:sldId id="3837" r:id="rId201"/>
    <p:sldId id="3861" r:id="rId202"/>
    <p:sldId id="3862" r:id="rId203"/>
    <p:sldId id="4012" r:id="rId204"/>
    <p:sldId id="3513" r:id="rId205"/>
    <p:sldId id="364" r:id="rId206"/>
    <p:sldId id="3514" r:id="rId207"/>
    <p:sldId id="3517" r:id="rId208"/>
    <p:sldId id="373" r:id="rId209"/>
    <p:sldId id="3518" r:id="rId210"/>
    <p:sldId id="3519" r:id="rId211"/>
    <p:sldId id="3520" r:id="rId212"/>
    <p:sldId id="4448" r:id="rId213"/>
    <p:sldId id="3958" r:id="rId214"/>
    <p:sldId id="4007" r:id="rId215"/>
    <p:sldId id="550" r:id="rId216"/>
    <p:sldId id="3963" r:id="rId217"/>
    <p:sldId id="331" r:id="rId218"/>
    <p:sldId id="402" r:id="rId219"/>
    <p:sldId id="796" r:id="rId220"/>
    <p:sldId id="797" r:id="rId221"/>
    <p:sldId id="3509" r:id="rId222"/>
    <p:sldId id="4390" r:id="rId223"/>
    <p:sldId id="4391" r:id="rId224"/>
    <p:sldId id="4392" r:id="rId225"/>
    <p:sldId id="798" r:id="rId226"/>
    <p:sldId id="332" r:id="rId227"/>
    <p:sldId id="400" r:id="rId228"/>
    <p:sldId id="3966" r:id="rId229"/>
    <p:sldId id="401" r:id="rId230"/>
    <p:sldId id="333" r:id="rId231"/>
    <p:sldId id="409" r:id="rId232"/>
    <p:sldId id="4426" r:id="rId233"/>
    <p:sldId id="832" r:id="rId234"/>
    <p:sldId id="804" r:id="rId235"/>
    <p:sldId id="3507" r:id="rId236"/>
    <p:sldId id="3506" r:id="rId237"/>
    <p:sldId id="3508" r:id="rId238"/>
    <p:sldId id="808" r:id="rId239"/>
    <p:sldId id="4427" r:id="rId240"/>
    <p:sldId id="4404" r:id="rId241"/>
    <p:sldId id="4405" r:id="rId242"/>
    <p:sldId id="363" r:id="rId243"/>
    <p:sldId id="365" r:id="rId244"/>
    <p:sldId id="4406" r:id="rId245"/>
    <p:sldId id="325" r:id="rId246"/>
    <p:sldId id="371" r:id="rId247"/>
    <p:sldId id="4407" r:id="rId248"/>
    <p:sldId id="4408" r:id="rId249"/>
    <p:sldId id="811" r:id="rId250"/>
    <p:sldId id="4409" r:id="rId251"/>
    <p:sldId id="4428" r:id="rId252"/>
    <p:sldId id="816" r:id="rId253"/>
    <p:sldId id="817" r:id="rId254"/>
    <p:sldId id="4410" r:id="rId255"/>
    <p:sldId id="818" r:id="rId256"/>
    <p:sldId id="4411" r:id="rId257"/>
    <p:sldId id="4412" r:id="rId258"/>
    <p:sldId id="4413" r:id="rId259"/>
    <p:sldId id="302" r:id="rId260"/>
    <p:sldId id="4414" r:id="rId261"/>
    <p:sldId id="4415" r:id="rId262"/>
    <p:sldId id="4416" r:id="rId263"/>
    <p:sldId id="408" r:id="rId264"/>
    <p:sldId id="4429" r:id="rId265"/>
    <p:sldId id="4417" r:id="rId266"/>
    <p:sldId id="4418" r:id="rId267"/>
    <p:sldId id="4425" r:id="rId268"/>
    <p:sldId id="4419" r:id="rId269"/>
    <p:sldId id="4420" r:id="rId270"/>
    <p:sldId id="4421" r:id="rId271"/>
    <p:sldId id="4422" r:id="rId272"/>
    <p:sldId id="4423" r:id="rId273"/>
    <p:sldId id="4424" r:id="rId274"/>
    <p:sldId id="394" r:id="rId275"/>
    <p:sldId id="4398" r:id="rId276"/>
    <p:sldId id="4399" r:id="rId277"/>
    <p:sldId id="783" r:id="rId278"/>
    <p:sldId id="328" r:id="rId279"/>
    <p:sldId id="344" r:id="rId280"/>
    <p:sldId id="345" r:id="rId281"/>
    <p:sldId id="346" r:id="rId282"/>
    <p:sldId id="369" r:id="rId283"/>
    <p:sldId id="347" r:id="rId284"/>
    <p:sldId id="348" r:id="rId285"/>
    <p:sldId id="349" r:id="rId286"/>
    <p:sldId id="350" r:id="rId287"/>
    <p:sldId id="351" r:id="rId288"/>
    <p:sldId id="4403" r:id="rId289"/>
    <p:sldId id="361" r:id="rId290"/>
  </p:sldIdLst>
  <p:sldSz cx="10009188" cy="756126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501846" algn="l" rtl="0" fontAlgn="base">
      <a:spcBef>
        <a:spcPct val="0"/>
      </a:spcBef>
      <a:spcAft>
        <a:spcPct val="0"/>
      </a:spcAft>
      <a:defRPr kern="1200">
        <a:solidFill>
          <a:schemeClr val="tx1"/>
        </a:solidFill>
        <a:latin typeface="Arial" pitchFamily="34" charset="0"/>
        <a:ea typeface="+mn-ea"/>
        <a:cs typeface="Arial" pitchFamily="34" charset="0"/>
      </a:defRPr>
    </a:lvl2pPr>
    <a:lvl3pPr marL="1003694" algn="l" rtl="0" fontAlgn="base">
      <a:spcBef>
        <a:spcPct val="0"/>
      </a:spcBef>
      <a:spcAft>
        <a:spcPct val="0"/>
      </a:spcAft>
      <a:defRPr kern="1200">
        <a:solidFill>
          <a:schemeClr val="tx1"/>
        </a:solidFill>
        <a:latin typeface="Arial" pitchFamily="34" charset="0"/>
        <a:ea typeface="+mn-ea"/>
        <a:cs typeface="Arial" pitchFamily="34" charset="0"/>
      </a:defRPr>
    </a:lvl3pPr>
    <a:lvl4pPr marL="1505541" algn="l" rtl="0" fontAlgn="base">
      <a:spcBef>
        <a:spcPct val="0"/>
      </a:spcBef>
      <a:spcAft>
        <a:spcPct val="0"/>
      </a:spcAft>
      <a:defRPr kern="1200">
        <a:solidFill>
          <a:schemeClr val="tx1"/>
        </a:solidFill>
        <a:latin typeface="Arial" pitchFamily="34" charset="0"/>
        <a:ea typeface="+mn-ea"/>
        <a:cs typeface="Arial" pitchFamily="34" charset="0"/>
      </a:defRPr>
    </a:lvl4pPr>
    <a:lvl5pPr marL="2007387" algn="l" rtl="0" fontAlgn="base">
      <a:spcBef>
        <a:spcPct val="0"/>
      </a:spcBef>
      <a:spcAft>
        <a:spcPct val="0"/>
      </a:spcAft>
      <a:defRPr kern="1200">
        <a:solidFill>
          <a:schemeClr val="tx1"/>
        </a:solidFill>
        <a:latin typeface="Arial" pitchFamily="34" charset="0"/>
        <a:ea typeface="+mn-ea"/>
        <a:cs typeface="Arial" pitchFamily="34" charset="0"/>
      </a:defRPr>
    </a:lvl5pPr>
    <a:lvl6pPr marL="2509234" algn="l" defTabSz="1003694" rtl="0" eaLnBrk="1" latinLnBrk="0" hangingPunct="1">
      <a:defRPr kern="1200">
        <a:solidFill>
          <a:schemeClr val="tx1"/>
        </a:solidFill>
        <a:latin typeface="Arial" pitchFamily="34" charset="0"/>
        <a:ea typeface="+mn-ea"/>
        <a:cs typeface="Arial" pitchFamily="34" charset="0"/>
      </a:defRPr>
    </a:lvl6pPr>
    <a:lvl7pPr marL="3011081" algn="l" defTabSz="1003694" rtl="0" eaLnBrk="1" latinLnBrk="0" hangingPunct="1">
      <a:defRPr kern="1200">
        <a:solidFill>
          <a:schemeClr val="tx1"/>
        </a:solidFill>
        <a:latin typeface="Arial" pitchFamily="34" charset="0"/>
        <a:ea typeface="+mn-ea"/>
        <a:cs typeface="Arial" pitchFamily="34" charset="0"/>
      </a:defRPr>
    </a:lvl7pPr>
    <a:lvl8pPr marL="3512927" algn="l" defTabSz="1003694" rtl="0" eaLnBrk="1" latinLnBrk="0" hangingPunct="1">
      <a:defRPr kern="1200">
        <a:solidFill>
          <a:schemeClr val="tx1"/>
        </a:solidFill>
        <a:latin typeface="Arial" pitchFamily="34" charset="0"/>
        <a:ea typeface="+mn-ea"/>
        <a:cs typeface="Arial" pitchFamily="34" charset="0"/>
      </a:defRPr>
    </a:lvl8pPr>
    <a:lvl9pPr marL="4014773" algn="l" defTabSz="1003694"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382" userDrawn="1">
          <p15:clr>
            <a:srgbClr val="A4A3A4"/>
          </p15:clr>
        </p15:guide>
        <p15:guide id="2" pos="31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033CC"/>
    <a:srgbClr val="66CC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3404" autoAdjust="0"/>
  </p:normalViewPr>
  <p:slideViewPr>
    <p:cSldViewPr>
      <p:cViewPr>
        <p:scale>
          <a:sx n="56" d="100"/>
          <a:sy n="56" d="100"/>
        </p:scale>
        <p:origin x="1388" y="14"/>
      </p:cViewPr>
      <p:guideLst>
        <p:guide orient="horz" pos="2382"/>
        <p:guide pos="3153"/>
      </p:guideLst>
    </p:cSldViewPr>
  </p:slideViewPr>
  <p:notesTextViewPr>
    <p:cViewPr>
      <p:scale>
        <a:sx n="100" d="100"/>
        <a:sy n="100" d="100"/>
      </p:scale>
      <p:origin x="0" y="0"/>
    </p:cViewPr>
  </p:notesTextViewPr>
  <p:sorterViewPr>
    <p:cViewPr>
      <p:scale>
        <a:sx n="66" d="100"/>
        <a:sy n="66" d="100"/>
      </p:scale>
      <p:origin x="0" y="138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notesMaster" Target="notesMasters/notes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handoutMaster" Target="handoutMasters/handoutMaster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presProps" Target="pres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tableStyles" Target="tableStyle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231021824642556"/>
          <c:y val="2.5636943587980281E-2"/>
          <c:w val="0.75048380146511562"/>
          <c:h val="0.92225353266099164"/>
        </c:manualLayout>
      </c:layout>
      <c:barChart>
        <c:barDir val="col"/>
        <c:grouping val="clustered"/>
        <c:varyColors val="0"/>
        <c:ser>
          <c:idx val="1"/>
          <c:order val="0"/>
          <c:tx>
            <c:v>Capex</c:v>
          </c:tx>
          <c:spPr>
            <a:solidFill>
              <a:schemeClr val="accent4">
                <a:lumMod val="60000"/>
                <a:lumOff val="40000"/>
              </a:schemeClr>
            </a:solidFill>
          </c:spPr>
          <c:invertIfNegative val="0"/>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Sheet1!$B$3:$B$19</c:f>
              <c:numCache>
                <c:formatCode>General</c:formatCode>
                <c:ptCount val="17"/>
                <c:pt idx="1">
                  <c:v>-700</c:v>
                </c:pt>
                <c:pt idx="2">
                  <c:v>-400</c:v>
                </c:pt>
                <c:pt idx="3">
                  <c:v>-100</c:v>
                </c:pt>
              </c:numCache>
            </c:numRef>
          </c:val>
          <c:extLst>
            <c:ext xmlns:c16="http://schemas.microsoft.com/office/drawing/2014/chart" uri="{C3380CC4-5D6E-409C-BE32-E72D297353CC}">
              <c16:uniqueId val="{00000000-DEAD-456E-AAED-D1894248F7A1}"/>
            </c:ext>
          </c:extLst>
        </c:ser>
        <c:ser>
          <c:idx val="2"/>
          <c:order val="1"/>
          <c:tx>
            <c:v>Opex</c:v>
          </c:tx>
          <c:spPr>
            <a:solidFill>
              <a:schemeClr val="bg2">
                <a:lumMod val="50000"/>
              </a:schemeClr>
            </a:solidFill>
            <a:ln>
              <a:solidFill>
                <a:schemeClr val="bg2">
                  <a:lumMod val="50000"/>
                </a:schemeClr>
              </a:solidFill>
            </a:ln>
          </c:spPr>
          <c:invertIfNegative val="0"/>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Sheet1!$C$3:$C$19</c:f>
              <c:numCache>
                <c:formatCode>0.0</c:formatCode>
                <c:ptCount val="17"/>
                <c:pt idx="0">
                  <c:v>-175</c:v>
                </c:pt>
                <c:pt idx="1">
                  <c:v>-250</c:v>
                </c:pt>
                <c:pt idx="2">
                  <c:v>-250</c:v>
                </c:pt>
                <c:pt idx="3">
                  <c:v>-250</c:v>
                </c:pt>
                <c:pt idx="4">
                  <c:v>-250</c:v>
                </c:pt>
                <c:pt idx="5">
                  <c:v>-250</c:v>
                </c:pt>
                <c:pt idx="6">
                  <c:v>-250</c:v>
                </c:pt>
                <c:pt idx="7">
                  <c:v>-233.92857142857142</c:v>
                </c:pt>
                <c:pt idx="8">
                  <c:v>-210.68476977567875</c:v>
                </c:pt>
                <c:pt idx="9">
                  <c:v>-183.1591057668486</c:v>
                </c:pt>
                <c:pt idx="10">
                  <c:v>-156.79878817488552</c:v>
                </c:pt>
                <c:pt idx="11">
                  <c:v>-135.26757870170556</c:v>
                </c:pt>
                <c:pt idx="12">
                  <c:v>-119.90762875323352</c:v>
                </c:pt>
                <c:pt idx="13">
                  <c:v>-110.21576130944455</c:v>
                </c:pt>
                <c:pt idx="14">
                  <c:v>-104.76572804531772</c:v>
                </c:pt>
                <c:pt idx="15">
                  <c:v>-102.02113391382935</c:v>
                </c:pt>
                <c:pt idx="16">
                  <c:v>-100.77923461751557</c:v>
                </c:pt>
              </c:numCache>
            </c:numRef>
          </c:val>
          <c:extLst>
            <c:ext xmlns:c16="http://schemas.microsoft.com/office/drawing/2014/chart" uri="{C3380CC4-5D6E-409C-BE32-E72D297353CC}">
              <c16:uniqueId val="{00000001-DEAD-456E-AAED-D1894248F7A1}"/>
            </c:ext>
          </c:extLst>
        </c:ser>
        <c:ser>
          <c:idx val="3"/>
          <c:order val="2"/>
          <c:tx>
            <c:v>Decomm. &amp; Restoration</c:v>
          </c:tx>
          <c:spPr>
            <a:solidFill>
              <a:schemeClr val="accent4">
                <a:lumMod val="60000"/>
                <a:lumOff val="40000"/>
              </a:schemeClr>
            </a:solidFill>
          </c:spPr>
          <c:invertIfNegative val="0"/>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Sheet1!$D$3:$D$19</c:f>
              <c:numCache>
                <c:formatCode>General</c:formatCode>
                <c:ptCount val="17"/>
                <c:pt idx="12">
                  <c:v>-400</c:v>
                </c:pt>
              </c:numCache>
            </c:numRef>
          </c:val>
          <c:extLst>
            <c:ext xmlns:c16="http://schemas.microsoft.com/office/drawing/2014/chart" uri="{C3380CC4-5D6E-409C-BE32-E72D297353CC}">
              <c16:uniqueId val="{00000002-DEAD-456E-AAED-D1894248F7A1}"/>
            </c:ext>
          </c:extLst>
        </c:ser>
        <c:ser>
          <c:idx val="5"/>
          <c:order val="4"/>
          <c:tx>
            <c:v>Annual CF</c:v>
          </c:tx>
          <c:spPr>
            <a:solidFill>
              <a:srgbClr val="00B050"/>
            </a:solidFill>
          </c:spPr>
          <c:invertIfNegative val="0"/>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Sheet1!$G$3:$G$19</c:f>
              <c:numCache>
                <c:formatCode>0.0</c:formatCode>
                <c:ptCount val="17"/>
                <c:pt idx="0">
                  <c:v>125</c:v>
                </c:pt>
                <c:pt idx="1">
                  <c:v>-350</c:v>
                </c:pt>
                <c:pt idx="2">
                  <c:v>-50</c:v>
                </c:pt>
                <c:pt idx="3">
                  <c:v>250</c:v>
                </c:pt>
                <c:pt idx="4">
                  <c:v>350</c:v>
                </c:pt>
                <c:pt idx="5">
                  <c:v>350</c:v>
                </c:pt>
                <c:pt idx="6">
                  <c:v>350</c:v>
                </c:pt>
                <c:pt idx="7">
                  <c:v>301.78571428571399</c:v>
                </c:pt>
                <c:pt idx="8">
                  <c:v>232.05430932703788</c:v>
                </c:pt>
                <c:pt idx="9">
                  <c:v>149.47731730055477</c:v>
                </c:pt>
                <c:pt idx="10">
                  <c:v>70.396364524658949</c:v>
                </c:pt>
                <c:pt idx="11">
                  <c:v>5.8027361051212836</c:v>
                </c:pt>
                <c:pt idx="12">
                  <c:v>-40.277113740299562</c:v>
                </c:pt>
                <c:pt idx="13">
                  <c:v>-69.352716071664958</c:v>
                </c:pt>
                <c:pt idx="14">
                  <c:v>-85.702815864048873</c:v>
                </c:pt>
                <c:pt idx="15">
                  <c:v>-93.936598258510244</c:v>
                </c:pt>
                <c:pt idx="16">
                  <c:v>-97.662296147452295</c:v>
                </c:pt>
              </c:numCache>
            </c:numRef>
          </c:val>
          <c:extLst>
            <c:ext xmlns:c16="http://schemas.microsoft.com/office/drawing/2014/chart" uri="{C3380CC4-5D6E-409C-BE32-E72D297353CC}">
              <c16:uniqueId val="{00000003-DEAD-456E-AAED-D1894248F7A1}"/>
            </c:ext>
          </c:extLst>
        </c:ser>
        <c:dLbls>
          <c:showLegendKey val="0"/>
          <c:showVal val="0"/>
          <c:showCatName val="0"/>
          <c:showSerName val="0"/>
          <c:showPercent val="0"/>
          <c:showBubbleSize val="0"/>
        </c:dLbls>
        <c:gapWidth val="0"/>
        <c:overlap val="-1"/>
        <c:axId val="131483520"/>
        <c:axId val="131485056"/>
      </c:barChart>
      <c:lineChart>
        <c:grouping val="standard"/>
        <c:varyColors val="0"/>
        <c:ser>
          <c:idx val="7"/>
          <c:order val="5"/>
          <c:tx>
            <c:v>Cum CG (+ D&amp;R)</c:v>
          </c:tx>
          <c:spPr>
            <a:ln w="57150">
              <a:solidFill>
                <a:schemeClr val="accent2">
                  <a:lumMod val="40000"/>
                  <a:lumOff val="60000"/>
                </a:schemeClr>
              </a:solidFill>
            </a:ln>
          </c:spPr>
          <c:marker>
            <c:symbol val="none"/>
          </c:marker>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Sheet1!$I$3:$I$19</c:f>
              <c:numCache>
                <c:formatCode>0.0</c:formatCode>
                <c:ptCount val="17"/>
                <c:pt idx="0">
                  <c:v>125</c:v>
                </c:pt>
                <c:pt idx="1">
                  <c:v>-225</c:v>
                </c:pt>
                <c:pt idx="2">
                  <c:v>-275</c:v>
                </c:pt>
                <c:pt idx="3">
                  <c:v>-25</c:v>
                </c:pt>
                <c:pt idx="4">
                  <c:v>325</c:v>
                </c:pt>
                <c:pt idx="5">
                  <c:v>675</c:v>
                </c:pt>
                <c:pt idx="6">
                  <c:v>1025</c:v>
                </c:pt>
                <c:pt idx="7">
                  <c:v>1326.7857142857151</c:v>
                </c:pt>
                <c:pt idx="8">
                  <c:v>1558.8400236127507</c:v>
                </c:pt>
                <c:pt idx="9">
                  <c:v>1708.3173409132996</c:v>
                </c:pt>
                <c:pt idx="10">
                  <c:v>1778.713705437963</c:v>
                </c:pt>
                <c:pt idx="11">
                  <c:v>1784.5164415430843</c:v>
                </c:pt>
                <c:pt idx="12">
                  <c:v>1344.2393278027851</c:v>
                </c:pt>
                <c:pt idx="13">
                  <c:v>1274.8866117311211</c:v>
                </c:pt>
                <c:pt idx="14">
                  <c:v>1189.1837958670699</c:v>
                </c:pt>
                <c:pt idx="15">
                  <c:v>1095.2471976085601</c:v>
                </c:pt>
                <c:pt idx="16">
                  <c:v>997.58490146110853</c:v>
                </c:pt>
              </c:numCache>
            </c:numRef>
          </c:val>
          <c:smooth val="0"/>
          <c:extLst>
            <c:ext xmlns:c16="http://schemas.microsoft.com/office/drawing/2014/chart" uri="{C3380CC4-5D6E-409C-BE32-E72D297353CC}">
              <c16:uniqueId val="{00000004-DEAD-456E-AAED-D1894248F7A1}"/>
            </c:ext>
          </c:extLst>
        </c:ser>
        <c:ser>
          <c:idx val="6"/>
          <c:order val="6"/>
          <c:tx>
            <c:v>Cum Cash Flow</c:v>
          </c:tx>
          <c:spPr>
            <a:ln w="57150">
              <a:solidFill>
                <a:srgbClr val="FF0000"/>
              </a:solidFill>
            </a:ln>
          </c:spPr>
          <c:marker>
            <c:symbol val="none"/>
          </c:marker>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Sheet1!$H$3:$H$19</c:f>
              <c:numCache>
                <c:formatCode>0.0</c:formatCode>
                <c:ptCount val="17"/>
                <c:pt idx="0">
                  <c:v>125</c:v>
                </c:pt>
                <c:pt idx="1">
                  <c:v>-225</c:v>
                </c:pt>
                <c:pt idx="2">
                  <c:v>-275</c:v>
                </c:pt>
                <c:pt idx="3">
                  <c:v>-25</c:v>
                </c:pt>
                <c:pt idx="4">
                  <c:v>325</c:v>
                </c:pt>
                <c:pt idx="5">
                  <c:v>675</c:v>
                </c:pt>
                <c:pt idx="6">
                  <c:v>1025</c:v>
                </c:pt>
                <c:pt idx="7">
                  <c:v>1326.7857142857151</c:v>
                </c:pt>
                <c:pt idx="8">
                  <c:v>1558.8400236127507</c:v>
                </c:pt>
                <c:pt idx="9">
                  <c:v>1708.3173409132996</c:v>
                </c:pt>
                <c:pt idx="10">
                  <c:v>1778.713705437963</c:v>
                </c:pt>
                <c:pt idx="11">
                  <c:v>1784.5164415430843</c:v>
                </c:pt>
                <c:pt idx="12">
                  <c:v>1744.2393278027851</c:v>
                </c:pt>
                <c:pt idx="13">
                  <c:v>1674.8866117311211</c:v>
                </c:pt>
                <c:pt idx="14">
                  <c:v>1589.1837958670699</c:v>
                </c:pt>
                <c:pt idx="15">
                  <c:v>1495.2471976085601</c:v>
                </c:pt>
                <c:pt idx="16">
                  <c:v>1397.5849014611067</c:v>
                </c:pt>
              </c:numCache>
            </c:numRef>
          </c:val>
          <c:smooth val="0"/>
          <c:extLst>
            <c:ext xmlns:c16="http://schemas.microsoft.com/office/drawing/2014/chart" uri="{C3380CC4-5D6E-409C-BE32-E72D297353CC}">
              <c16:uniqueId val="{00000005-DEAD-456E-AAED-D1894248F7A1}"/>
            </c:ext>
          </c:extLst>
        </c:ser>
        <c:dLbls>
          <c:showLegendKey val="0"/>
          <c:showVal val="0"/>
          <c:showCatName val="0"/>
          <c:showSerName val="0"/>
          <c:showPercent val="0"/>
          <c:showBubbleSize val="0"/>
        </c:dLbls>
        <c:marker val="1"/>
        <c:smooth val="0"/>
        <c:axId val="131483520"/>
        <c:axId val="131485056"/>
      </c:lineChart>
      <c:lineChart>
        <c:grouping val="standard"/>
        <c:varyColors val="0"/>
        <c:ser>
          <c:idx val="4"/>
          <c:order val="3"/>
          <c:tx>
            <c:v>Cum. Prod</c:v>
          </c:tx>
          <c:spPr>
            <a:ln w="57150">
              <a:solidFill>
                <a:schemeClr val="bg2">
                  <a:lumMod val="10000"/>
                </a:schemeClr>
              </a:solidFill>
            </a:ln>
          </c:spPr>
          <c:marker>
            <c:symbol val="none"/>
          </c:marker>
          <c:cat>
            <c:numRef>
              <c:f>Sheet1!$A$3:$A$19</c:f>
              <c:numCache>
                <c:formatCode>General</c:formatCode>
                <c:ptCount val="17"/>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numCache>
            </c:numRef>
          </c:cat>
          <c:val>
            <c:numRef>
              <c:f>Sheet1!$F$3:$F$19</c:f>
              <c:numCache>
                <c:formatCode>0.0</c:formatCode>
                <c:ptCount val="17"/>
                <c:pt idx="0">
                  <c:v>5</c:v>
                </c:pt>
                <c:pt idx="1">
                  <c:v>15</c:v>
                </c:pt>
                <c:pt idx="2">
                  <c:v>25</c:v>
                </c:pt>
                <c:pt idx="3">
                  <c:v>35</c:v>
                </c:pt>
                <c:pt idx="4">
                  <c:v>45</c:v>
                </c:pt>
                <c:pt idx="5">
                  <c:v>55</c:v>
                </c:pt>
                <c:pt idx="6">
                  <c:v>65</c:v>
                </c:pt>
                <c:pt idx="7">
                  <c:v>73.928571428571388</c:v>
                </c:pt>
                <c:pt idx="8">
                  <c:v>81.307556080283362</c:v>
                </c:pt>
                <c:pt idx="9">
                  <c:v>86.851496464740094</c:v>
                </c:pt>
                <c:pt idx="10">
                  <c:v>90.638082343064781</c:v>
                </c:pt>
                <c:pt idx="11">
                  <c:v>92.989254256512993</c:v>
                </c:pt>
                <c:pt idx="12">
                  <c:v>94.316429506728539</c:v>
                </c:pt>
                <c:pt idx="13">
                  <c:v>94.997480260691532</c:v>
                </c:pt>
                <c:pt idx="14">
                  <c:v>95.315195463712726</c:v>
                </c:pt>
                <c:pt idx="15">
                  <c:v>95.449937724634651</c:v>
                </c:pt>
                <c:pt idx="16">
                  <c:v>95.501886699135724</c:v>
                </c:pt>
              </c:numCache>
            </c:numRef>
          </c:val>
          <c:smooth val="0"/>
          <c:extLst>
            <c:ext xmlns:c16="http://schemas.microsoft.com/office/drawing/2014/chart" uri="{C3380CC4-5D6E-409C-BE32-E72D297353CC}">
              <c16:uniqueId val="{00000006-DEAD-456E-AAED-D1894248F7A1}"/>
            </c:ext>
          </c:extLst>
        </c:ser>
        <c:dLbls>
          <c:showLegendKey val="0"/>
          <c:showVal val="0"/>
          <c:showCatName val="0"/>
          <c:showSerName val="0"/>
          <c:showPercent val="0"/>
          <c:showBubbleSize val="0"/>
        </c:dLbls>
        <c:marker val="1"/>
        <c:smooth val="0"/>
        <c:axId val="131497344"/>
        <c:axId val="131495424"/>
      </c:lineChart>
      <c:catAx>
        <c:axId val="131483520"/>
        <c:scaling>
          <c:orientation val="minMax"/>
        </c:scaling>
        <c:delete val="0"/>
        <c:axPos val="b"/>
        <c:majorGridlines>
          <c:spPr>
            <a:ln>
              <a:solidFill>
                <a:schemeClr val="bg1">
                  <a:lumMod val="85000"/>
                </a:schemeClr>
              </a:solidFill>
            </a:ln>
          </c:spPr>
        </c:majorGridlines>
        <c:numFmt formatCode="General" sourceLinked="1"/>
        <c:majorTickMark val="out"/>
        <c:minorTickMark val="none"/>
        <c:tickLblPos val="low"/>
        <c:txPr>
          <a:bodyPr/>
          <a:lstStyle/>
          <a:p>
            <a:pPr>
              <a:defRPr b="1"/>
            </a:pPr>
            <a:endParaRPr lang="en-US"/>
          </a:p>
        </c:txPr>
        <c:crossAx val="131485056"/>
        <c:crosses val="autoZero"/>
        <c:auto val="1"/>
        <c:lblAlgn val="ctr"/>
        <c:lblOffset val="100"/>
        <c:noMultiLvlLbl val="0"/>
      </c:catAx>
      <c:valAx>
        <c:axId val="131485056"/>
        <c:scaling>
          <c:orientation val="minMax"/>
        </c:scaling>
        <c:delete val="0"/>
        <c:axPos val="l"/>
        <c:majorGridlines/>
        <c:title>
          <c:tx>
            <c:rich>
              <a:bodyPr rot="-5400000" vert="horz"/>
              <a:lstStyle/>
              <a:p>
                <a:pPr>
                  <a:defRPr/>
                </a:pPr>
                <a:r>
                  <a:rPr lang="en-US" dirty="0"/>
                  <a:t>Capex / Opex / </a:t>
                </a:r>
                <a:r>
                  <a:rPr lang="en-US" dirty="0" err="1"/>
                  <a:t>Decomm</a:t>
                </a:r>
                <a:r>
                  <a:rPr lang="en-US" dirty="0"/>
                  <a:t> &amp; Rest / Annual Cash Flow / Cum. Cash Flow  (million $)</a:t>
                </a:r>
              </a:p>
            </c:rich>
          </c:tx>
          <c:layout>
            <c:manualLayout>
              <c:xMode val="edge"/>
              <c:yMode val="edge"/>
              <c:x val="2.0316297161713664E-2"/>
              <c:y val="0.15007814701128491"/>
            </c:manualLayout>
          </c:layout>
          <c:overlay val="0"/>
        </c:title>
        <c:numFmt formatCode="General" sourceLinked="1"/>
        <c:majorTickMark val="out"/>
        <c:minorTickMark val="none"/>
        <c:tickLblPos val="nextTo"/>
        <c:txPr>
          <a:bodyPr/>
          <a:lstStyle/>
          <a:p>
            <a:pPr>
              <a:defRPr b="1"/>
            </a:pPr>
            <a:endParaRPr lang="en-US"/>
          </a:p>
        </c:txPr>
        <c:crossAx val="131483520"/>
        <c:crosses val="autoZero"/>
        <c:crossBetween val="between"/>
      </c:valAx>
      <c:valAx>
        <c:axId val="131495424"/>
        <c:scaling>
          <c:orientation val="minMax"/>
          <c:max val="200"/>
          <c:min val="-100"/>
        </c:scaling>
        <c:delete val="0"/>
        <c:axPos val="r"/>
        <c:title>
          <c:tx>
            <c:rich>
              <a:bodyPr rot="-5400000" vert="horz"/>
              <a:lstStyle/>
              <a:p>
                <a:pPr>
                  <a:defRPr/>
                </a:pPr>
                <a:r>
                  <a:rPr lang="en-US"/>
                  <a:t>Cum. Production in million boe</a:t>
                </a:r>
              </a:p>
            </c:rich>
          </c:tx>
          <c:layout>
            <c:manualLayout>
              <c:xMode val="edge"/>
              <c:yMode val="edge"/>
              <c:x val="0.9617355556631012"/>
              <c:y val="0.28750285451606683"/>
            </c:manualLayout>
          </c:layout>
          <c:overlay val="0"/>
        </c:title>
        <c:numFmt formatCode="0.0" sourceLinked="1"/>
        <c:majorTickMark val="out"/>
        <c:minorTickMark val="none"/>
        <c:tickLblPos val="nextTo"/>
        <c:txPr>
          <a:bodyPr/>
          <a:lstStyle/>
          <a:p>
            <a:pPr>
              <a:defRPr b="1"/>
            </a:pPr>
            <a:endParaRPr lang="en-US"/>
          </a:p>
        </c:txPr>
        <c:crossAx val="131497344"/>
        <c:crosses val="max"/>
        <c:crossBetween val="between"/>
      </c:valAx>
      <c:catAx>
        <c:axId val="131497344"/>
        <c:scaling>
          <c:orientation val="minMax"/>
        </c:scaling>
        <c:delete val="1"/>
        <c:axPos val="b"/>
        <c:numFmt formatCode="General" sourceLinked="1"/>
        <c:majorTickMark val="out"/>
        <c:minorTickMark val="none"/>
        <c:tickLblPos val="none"/>
        <c:crossAx val="131495424"/>
        <c:crosses val="autoZero"/>
        <c:auto val="1"/>
        <c:lblAlgn val="ctr"/>
        <c:lblOffset val="100"/>
        <c:noMultiLvlLbl val="0"/>
      </c:catAx>
    </c:plotArea>
    <c:legend>
      <c:legendPos val="r"/>
      <c:layout>
        <c:manualLayout>
          <c:xMode val="edge"/>
          <c:yMode val="edge"/>
          <c:x val="0.27485345686341012"/>
          <c:y val="0.71461196229227664"/>
          <c:w val="0.40456038447070736"/>
          <c:h val="0.19776374226588544"/>
        </c:manualLayout>
      </c:layout>
      <c:overlay val="0"/>
      <c:spPr>
        <a:solidFill>
          <a:schemeClr val="bg2"/>
        </a:solidFill>
      </c:spPr>
      <c:txPr>
        <a:bodyPr/>
        <a:lstStyle/>
        <a:p>
          <a:pPr>
            <a:defRPr sz="1100"/>
          </a:pPr>
          <a:endParaRPr lang="en-US"/>
        </a:p>
      </c:txPr>
    </c:legend>
    <c:plotVisOnly val="1"/>
    <c:dispBlanksAs val="gap"/>
    <c:showDLblsOverMax val="0"/>
  </c:chart>
  <c:spPr>
    <a:solidFill>
      <a:schemeClr val="accent1">
        <a:lumMod val="20000"/>
        <a:lumOff val="80000"/>
      </a:schemeClr>
    </a:solidFill>
  </c:spPr>
  <c:txPr>
    <a:bodyPr/>
    <a:lstStyle/>
    <a:p>
      <a:pPr>
        <a:defRPr sz="12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0.65975</cdr:x>
      <cdr:y>0.02545</cdr:y>
    </cdr:from>
    <cdr:to>
      <cdr:x>0.66001</cdr:x>
      <cdr:y>0.62229</cdr:y>
    </cdr:to>
    <cdr:sp macro="" textlink="">
      <cdr:nvSpPr>
        <cdr:cNvPr id="3" name="Straight Connector 2"/>
        <cdr:cNvSpPr/>
      </cdr:nvSpPr>
      <cdr:spPr>
        <a:xfrm xmlns:a="http://schemas.openxmlformats.org/drawingml/2006/main" flipH="1">
          <a:off x="5703721" y="104419"/>
          <a:ext cx="2248" cy="2448791"/>
        </a:xfrm>
        <a:prstGeom xmlns:a="http://schemas.openxmlformats.org/drawingml/2006/main" prst="line">
          <a:avLst/>
        </a:prstGeom>
        <a:ln xmlns:a="http://schemas.openxmlformats.org/drawingml/2006/main" w="57150">
          <a:solidFill>
            <a:schemeClr val="accent3">
              <a:lumMod val="60000"/>
              <a:lumOff val="4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760F179-6C55-42C1-BBE7-3FBCEE580F7E}" type="datetimeFigureOut">
              <a:rPr lang="en-US"/>
              <a:pPr>
                <a:defRPr/>
              </a:pPr>
              <a:t>7/26/2022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27C8DF9-49C3-4BFD-A593-B8CA7B0A0EF7}" type="slidenum">
              <a:rPr lang="en-US"/>
              <a:pPr>
                <a:defRPr/>
              </a:pPr>
              <a:t>‹#›</a:t>
            </a:fld>
            <a:endParaRPr lang="en-US"/>
          </a:p>
        </p:txBody>
      </p:sp>
    </p:spTree>
    <p:extLst>
      <p:ext uri="{BB962C8B-B14F-4D97-AF65-F5344CB8AC3E}">
        <p14:creationId xmlns:p14="http://schemas.microsoft.com/office/powerpoint/2010/main" val="242950286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cs typeface="Arial"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pitchFamily="34" charset="0"/>
              </a:defRPr>
            </a:lvl1pPr>
          </a:lstStyle>
          <a:p>
            <a:pPr>
              <a:defRPr/>
            </a:pPr>
            <a:fld id="{E105A800-B607-4EEB-925E-856DE8ECCD21}" type="datetime1">
              <a:rPr lang="en-US"/>
              <a:pPr>
                <a:defRPr/>
              </a:pPr>
              <a:t>7/26/2022</a:t>
            </a:fld>
            <a:endParaRPr lang="en-US"/>
          </a:p>
        </p:txBody>
      </p:sp>
      <p:sp>
        <p:nvSpPr>
          <p:cNvPr id="4" name="Slide Image Placeholder 3"/>
          <p:cNvSpPr>
            <a:spLocks noGrp="1" noRot="1" noChangeAspect="1"/>
          </p:cNvSpPr>
          <p:nvPr>
            <p:ph type="sldImg" idx="2"/>
          </p:nvPr>
        </p:nvSpPr>
        <p:spPr>
          <a:xfrm>
            <a:off x="1158875" y="685800"/>
            <a:ext cx="454025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cs typeface="Arial" pitchFamily="34"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Arial" pitchFamily="34" charset="0"/>
              </a:defRPr>
            </a:lvl1pPr>
          </a:lstStyle>
          <a:p>
            <a:pPr>
              <a:defRPr/>
            </a:pPr>
            <a:fld id="{A3918FED-30ED-42F3-8CEE-3BB0BDF914B5}" type="slidenum">
              <a:rPr lang="en-US"/>
              <a:pPr>
                <a:defRPr/>
              </a:pPr>
              <a:t>‹#›</a:t>
            </a:fld>
            <a:endParaRPr lang="en-US"/>
          </a:p>
        </p:txBody>
      </p:sp>
    </p:spTree>
    <p:extLst>
      <p:ext uri="{BB962C8B-B14F-4D97-AF65-F5344CB8AC3E}">
        <p14:creationId xmlns:p14="http://schemas.microsoft.com/office/powerpoint/2010/main" val="1963687986"/>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300" kern="1200">
        <a:solidFill>
          <a:schemeClr val="tx1"/>
        </a:solidFill>
        <a:latin typeface="+mn-lt"/>
        <a:ea typeface="ＭＳ Ｐゴシック" pitchFamily="34" charset="-128"/>
        <a:cs typeface="+mn-cs"/>
      </a:defRPr>
    </a:lvl1pPr>
    <a:lvl2pPr marL="501846" algn="l" rtl="0" eaLnBrk="0" fontAlgn="base" hangingPunct="0">
      <a:spcBef>
        <a:spcPct val="30000"/>
      </a:spcBef>
      <a:spcAft>
        <a:spcPct val="0"/>
      </a:spcAft>
      <a:defRPr sz="1300" kern="1200">
        <a:solidFill>
          <a:schemeClr val="tx1"/>
        </a:solidFill>
        <a:latin typeface="+mn-lt"/>
        <a:ea typeface="ＭＳ Ｐゴシック" charset="-128"/>
        <a:cs typeface="+mn-cs"/>
      </a:defRPr>
    </a:lvl2pPr>
    <a:lvl3pPr marL="1003694" algn="l" rtl="0" eaLnBrk="0" fontAlgn="base" hangingPunct="0">
      <a:spcBef>
        <a:spcPct val="30000"/>
      </a:spcBef>
      <a:spcAft>
        <a:spcPct val="0"/>
      </a:spcAft>
      <a:defRPr sz="1300" kern="1200">
        <a:solidFill>
          <a:schemeClr val="tx1"/>
        </a:solidFill>
        <a:latin typeface="+mn-lt"/>
        <a:ea typeface="ＭＳ Ｐゴシック" charset="-128"/>
        <a:cs typeface="+mn-cs"/>
      </a:defRPr>
    </a:lvl3pPr>
    <a:lvl4pPr marL="1505541" algn="l" rtl="0" eaLnBrk="0" fontAlgn="base" hangingPunct="0">
      <a:spcBef>
        <a:spcPct val="30000"/>
      </a:spcBef>
      <a:spcAft>
        <a:spcPct val="0"/>
      </a:spcAft>
      <a:defRPr sz="1300" kern="1200">
        <a:solidFill>
          <a:schemeClr val="tx1"/>
        </a:solidFill>
        <a:latin typeface="+mn-lt"/>
        <a:ea typeface="ＭＳ Ｐゴシック" charset="-128"/>
        <a:cs typeface="+mn-cs"/>
      </a:defRPr>
    </a:lvl4pPr>
    <a:lvl5pPr marL="2007387" algn="l" rtl="0" eaLnBrk="0" fontAlgn="base" hangingPunct="0">
      <a:spcBef>
        <a:spcPct val="30000"/>
      </a:spcBef>
      <a:spcAft>
        <a:spcPct val="0"/>
      </a:spcAft>
      <a:defRPr sz="1300" kern="1200">
        <a:solidFill>
          <a:schemeClr val="tx1"/>
        </a:solidFill>
        <a:latin typeface="+mn-lt"/>
        <a:ea typeface="ＭＳ Ｐゴシック" charset="-128"/>
        <a:cs typeface="+mn-cs"/>
      </a:defRPr>
    </a:lvl5pPr>
    <a:lvl6pPr marL="2509234" algn="l" defTabSz="1003694" rtl="0" eaLnBrk="1" latinLnBrk="0" hangingPunct="1">
      <a:defRPr sz="1300" kern="1200">
        <a:solidFill>
          <a:schemeClr val="tx1"/>
        </a:solidFill>
        <a:latin typeface="+mn-lt"/>
        <a:ea typeface="+mn-ea"/>
        <a:cs typeface="+mn-cs"/>
      </a:defRPr>
    </a:lvl6pPr>
    <a:lvl7pPr marL="3011081" algn="l" defTabSz="1003694" rtl="0" eaLnBrk="1" latinLnBrk="0" hangingPunct="1">
      <a:defRPr sz="1300" kern="1200">
        <a:solidFill>
          <a:schemeClr val="tx1"/>
        </a:solidFill>
        <a:latin typeface="+mn-lt"/>
        <a:ea typeface="+mn-ea"/>
        <a:cs typeface="+mn-cs"/>
      </a:defRPr>
    </a:lvl7pPr>
    <a:lvl8pPr marL="3512927" algn="l" defTabSz="1003694" rtl="0" eaLnBrk="1" latinLnBrk="0" hangingPunct="1">
      <a:defRPr sz="1300" kern="1200">
        <a:solidFill>
          <a:schemeClr val="tx1"/>
        </a:solidFill>
        <a:latin typeface="+mn-lt"/>
        <a:ea typeface="+mn-ea"/>
        <a:cs typeface="+mn-cs"/>
      </a:defRPr>
    </a:lvl8pPr>
    <a:lvl9pPr marL="4014773" algn="l" defTabSz="100369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corporatefinanceinstitute.com/resources/knowledge/finance/fair-value/" TargetMode="External"/><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corporatefinanceinstitute.com/resources/knowledge/finance/fair-value/" TargetMode="External"/><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corporatefinanceinstitute.com/resources/knowledge/finance/fair-value/" TargetMode="External"/><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A3918FED-30ED-42F3-8CEE-3BB0BDF914B5}" type="slidenum">
              <a:rPr lang="en-US" smtClean="0"/>
              <a:pPr>
                <a:defRPr/>
              </a:pPr>
              <a:t>1</a:t>
            </a:fld>
            <a:endParaRPr lang="en-US"/>
          </a:p>
        </p:txBody>
      </p:sp>
    </p:spTree>
    <p:extLst>
      <p:ext uri="{BB962C8B-B14F-4D97-AF65-F5344CB8AC3E}">
        <p14:creationId xmlns:p14="http://schemas.microsoft.com/office/powerpoint/2010/main" val="1740243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3650" y="696913"/>
            <a:ext cx="461327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19DA59-DF62-4E87-BDB0-20DB6113B67D}" type="slidenum">
              <a:rPr lang="en-US" smtClean="0"/>
              <a:pPr/>
              <a:t>2</a:t>
            </a:fld>
            <a:endParaRPr lang="en-US"/>
          </a:p>
        </p:txBody>
      </p:sp>
    </p:spTree>
    <p:extLst>
      <p:ext uri="{BB962C8B-B14F-4D97-AF65-F5344CB8AC3E}">
        <p14:creationId xmlns:p14="http://schemas.microsoft.com/office/powerpoint/2010/main" val="799810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8706B8-EBCC-470A-8AE8-B49CE76EE6E5}" type="slidenum">
              <a:rPr lang="en-GB" smtClean="0"/>
              <a:pPr/>
              <a:t>8</a:t>
            </a:fld>
            <a:endParaRPr lang="en-GB" dirty="0"/>
          </a:p>
        </p:txBody>
      </p:sp>
    </p:spTree>
    <p:extLst>
      <p:ext uri="{BB962C8B-B14F-4D97-AF65-F5344CB8AC3E}">
        <p14:creationId xmlns:p14="http://schemas.microsoft.com/office/powerpoint/2010/main" val="4042273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indent="-342900">
              <a:lnSpc>
                <a:spcPct val="100000"/>
              </a:lnSpc>
              <a:spcBef>
                <a:spcPts val="97"/>
              </a:spcBef>
              <a:buFont typeface="Wingdings" panose="05000000000000000000" pitchFamily="2" charset="2"/>
              <a:buChar char="ü"/>
            </a:pPr>
            <a:r>
              <a:rPr lang="en-US" sz="1200" dirty="0">
                <a:solidFill>
                  <a:srgbClr val="0000CC"/>
                </a:solidFill>
                <a:latin typeface="+mj-lt"/>
                <a:cs typeface="Arial"/>
              </a:rPr>
              <a:t>Two broadly acknowledged methods have traditionally been used under national GAAP to account for</a:t>
            </a:r>
          </a:p>
          <a:p>
            <a:pPr marL="355600" indent="-342900">
              <a:lnSpc>
                <a:spcPct val="100000"/>
              </a:lnSpc>
              <a:spcBef>
                <a:spcPts val="97"/>
              </a:spcBef>
              <a:buFont typeface="Wingdings" panose="05000000000000000000" pitchFamily="2" charset="2"/>
              <a:buChar char="ü"/>
            </a:pPr>
            <a:endParaRPr lang="en-US" sz="100" dirty="0">
              <a:solidFill>
                <a:srgbClr val="0000CC"/>
              </a:solidFill>
              <a:latin typeface="+mj-lt"/>
              <a:cs typeface="Arial"/>
            </a:endParaRPr>
          </a:p>
          <a:p>
            <a:pPr marL="355600" indent="-342900">
              <a:lnSpc>
                <a:spcPct val="100000"/>
              </a:lnSpc>
              <a:spcBef>
                <a:spcPts val="97"/>
              </a:spcBef>
              <a:buFont typeface="Wingdings" panose="05000000000000000000" pitchFamily="2" charset="2"/>
              <a:buChar char="ü"/>
            </a:pPr>
            <a:r>
              <a:rPr lang="en-US" sz="1200" dirty="0">
                <a:solidFill>
                  <a:srgbClr val="0000CC"/>
                </a:solidFill>
                <a:latin typeface="+mj-lt"/>
                <a:cs typeface="Arial"/>
              </a:rPr>
              <a:t>Many different variants of the two methods exist. </a:t>
            </a:r>
          </a:p>
          <a:p>
            <a:pPr marL="355600" indent="-342900">
              <a:lnSpc>
                <a:spcPct val="100000"/>
              </a:lnSpc>
              <a:spcBef>
                <a:spcPts val="97"/>
              </a:spcBef>
              <a:buFont typeface="Wingdings" panose="05000000000000000000" pitchFamily="2" charset="2"/>
              <a:buChar char="ü"/>
            </a:pPr>
            <a:endParaRPr lang="en-US" sz="300" dirty="0">
              <a:solidFill>
                <a:srgbClr val="0000CC"/>
              </a:solidFill>
              <a:latin typeface="+mj-lt"/>
              <a:cs typeface="Arial"/>
            </a:endParaRPr>
          </a:p>
          <a:p>
            <a:pPr marL="355600" indent="-342900">
              <a:lnSpc>
                <a:spcPct val="100000"/>
              </a:lnSpc>
              <a:spcBef>
                <a:spcPts val="97"/>
              </a:spcBef>
              <a:buFont typeface="Wingdings" panose="05000000000000000000" pitchFamily="2" charset="2"/>
              <a:buChar char="ü"/>
            </a:pPr>
            <a:r>
              <a:rPr lang="en-US" sz="1200" dirty="0">
                <a:solidFill>
                  <a:srgbClr val="0000CC"/>
                </a:solidFill>
                <a:latin typeface="+mj-lt"/>
                <a:cs typeface="Arial"/>
              </a:rPr>
              <a:t>US GAAP has had a significant influence on the development of accounting practice in this area; </a:t>
            </a:r>
          </a:p>
          <a:p>
            <a:pPr marL="355600" indent="-342900">
              <a:lnSpc>
                <a:spcPct val="100000"/>
              </a:lnSpc>
              <a:spcBef>
                <a:spcPts val="97"/>
              </a:spcBef>
              <a:buFont typeface="Wingdings" panose="05000000000000000000" pitchFamily="2" charset="2"/>
              <a:buChar char="ü"/>
            </a:pPr>
            <a:endParaRPr lang="en-US" sz="300" dirty="0">
              <a:solidFill>
                <a:srgbClr val="0000CC"/>
              </a:solidFill>
              <a:latin typeface="+mj-lt"/>
              <a:cs typeface="Arial"/>
            </a:endParaRPr>
          </a:p>
          <a:p>
            <a:pPr marL="355600" indent="-342900">
              <a:lnSpc>
                <a:spcPct val="100000"/>
              </a:lnSpc>
              <a:spcBef>
                <a:spcPts val="97"/>
              </a:spcBef>
              <a:buFont typeface="Wingdings" panose="05000000000000000000" pitchFamily="2" charset="2"/>
              <a:buChar char="ü"/>
            </a:pPr>
            <a:r>
              <a:rPr lang="en-US" sz="1200" dirty="0">
                <a:solidFill>
                  <a:srgbClr val="0000CC"/>
                </a:solidFill>
                <a:latin typeface="+mj-lt"/>
                <a:cs typeface="Arial"/>
              </a:rPr>
              <a:t>Entities in those countries that may not have specific rules often follow US GAAP by analogy, and US GAAP has influenced the accounting rules in other countries.</a:t>
            </a:r>
          </a:p>
          <a:p>
            <a:pPr eaLnBrk="1" hangingPunct="1">
              <a:lnSpc>
                <a:spcPct val="90000"/>
              </a:lnSpc>
              <a:buFontTx/>
              <a:buNone/>
            </a:pPr>
            <a:endParaRPr lang="en-US" sz="1200" dirty="0">
              <a:solidFill>
                <a:srgbClr val="0000CC"/>
              </a:solidFill>
              <a:latin typeface="Book Antiqua" panose="02040602050305030304" pitchFamily="18" charset="0"/>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10</a:t>
            </a:fld>
            <a:endParaRPr lang="en-GB"/>
          </a:p>
        </p:txBody>
      </p:sp>
    </p:spTree>
    <p:extLst>
      <p:ext uri="{BB962C8B-B14F-4D97-AF65-F5344CB8AC3E}">
        <p14:creationId xmlns:p14="http://schemas.microsoft.com/office/powerpoint/2010/main" val="75173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dirty="0">
                <a:solidFill>
                  <a:srgbClr val="0000CC"/>
                </a:solidFill>
                <a:latin typeface="Book Antiqua" panose="02040602050305030304" pitchFamily="18" charset="0"/>
              </a:rPr>
              <a:t>First corporation to use FCM was </a:t>
            </a:r>
            <a:r>
              <a:rPr lang="en-US" sz="1200" dirty="0" err="1">
                <a:solidFill>
                  <a:srgbClr val="0000CC"/>
                </a:solidFill>
                <a:latin typeface="Book Antiqua" panose="02040602050305030304" pitchFamily="18" charset="0"/>
              </a:rPr>
              <a:t>Belco</a:t>
            </a:r>
            <a:r>
              <a:rPr lang="en-US" sz="1200" dirty="0">
                <a:solidFill>
                  <a:srgbClr val="0000CC"/>
                </a:solidFill>
                <a:latin typeface="Book Antiqua" panose="02040602050305030304" pitchFamily="18" charset="0"/>
              </a:rPr>
              <a:t> Petroleum in 1957</a:t>
            </a:r>
          </a:p>
          <a:p>
            <a:r>
              <a:rPr lang="en-US" sz="1200" dirty="0">
                <a:solidFill>
                  <a:srgbClr val="0000CC"/>
                </a:solidFill>
                <a:latin typeface="Book Antiqua" panose="02040602050305030304" pitchFamily="18" charset="0"/>
              </a:rPr>
              <a:t>Because there is no known way to avoid unsuccessful costs in searching oil and gas, FCM considers both successful as well as unsuccessful costs incurred in the search for </a:t>
            </a:r>
            <a:r>
              <a:rPr lang="en-US" sz="1400" dirty="0">
                <a:solidFill>
                  <a:srgbClr val="0000CC"/>
                </a:solidFill>
                <a:latin typeface="Book Antiqua" panose="02040602050305030304" pitchFamily="18" charset="0"/>
              </a:rPr>
              <a:t>reserves</a:t>
            </a:r>
            <a:r>
              <a:rPr lang="en-US" sz="1200" dirty="0">
                <a:solidFill>
                  <a:srgbClr val="0000CC"/>
                </a:solidFill>
                <a:latin typeface="Book Antiqua" panose="02040602050305030304" pitchFamily="18" charset="0"/>
              </a:rPr>
              <a:t> as a necessary part of costs of finding oil and gas </a:t>
            </a:r>
          </a:p>
          <a:p>
            <a:r>
              <a:rPr lang="en-US" sz="1200" dirty="0">
                <a:solidFill>
                  <a:srgbClr val="0000CC"/>
                </a:solidFill>
                <a:latin typeface="Book Antiqua" panose="02040602050305030304" pitchFamily="18" charset="0"/>
              </a:rPr>
              <a:t>Dry-holes are an inevitable part of exploration effort</a:t>
            </a:r>
          </a:p>
          <a:p>
            <a:r>
              <a:rPr lang="en-US" sz="1200" dirty="0">
                <a:solidFill>
                  <a:srgbClr val="0000CC"/>
                </a:solidFill>
                <a:latin typeface="Book Antiqua" panose="02040602050305030304" pitchFamily="18" charset="0"/>
              </a:rPr>
              <a:t>Both, successful and unsuccessful costs are capitalized, even though unsuccessful costs have no future benefits</a:t>
            </a:r>
          </a:p>
          <a:p>
            <a:pPr marL="0" indent="0">
              <a:buNone/>
            </a:pPr>
            <a:endParaRPr lang="en-US" sz="300" dirty="0">
              <a:solidFill>
                <a:srgbClr val="002060"/>
              </a:solidFill>
              <a:latin typeface="Book Antiqua" panose="02040602050305030304" pitchFamily="18" charset="0"/>
              <a:cs typeface="Times New Roman" pitchFamily="18" charset="0"/>
            </a:endParaRPr>
          </a:p>
          <a:p>
            <a:pPr marL="0" indent="0">
              <a:buNone/>
            </a:pPr>
            <a:r>
              <a:rPr lang="en-US" i="1" dirty="0">
                <a:solidFill>
                  <a:srgbClr val="CC00FF"/>
                </a:solidFill>
                <a:latin typeface="Book Antiqua" panose="02040602050305030304" pitchFamily="18" charset="0"/>
                <a:cs typeface="Times New Roman" pitchFamily="18" charset="0"/>
              </a:rPr>
              <a:t>Debate continues within the industry on the conceptual merits of both methods although neither is wholly consistent with the IFRS framework. The IASB published IFRS 6 Exploration for and evaluation of mineral resources to provide an interim solution for E&amp;E costs pending the outcome of the wider extractive activities project.</a:t>
            </a:r>
          </a:p>
          <a:p>
            <a:pPr marL="0" indent="0">
              <a:buNone/>
            </a:pPr>
            <a:endParaRPr lang="en-US" i="1" dirty="0">
              <a:solidFill>
                <a:srgbClr val="CC00FF"/>
              </a:solidFill>
              <a:latin typeface="Book Antiqua" panose="02040602050305030304" pitchFamily="18" charset="0"/>
              <a:cs typeface="Times New Roman" pitchFamily="18" charset="0"/>
            </a:endParaRPr>
          </a:p>
          <a:p>
            <a:pPr marL="0" indent="0">
              <a:buNone/>
            </a:pPr>
            <a:r>
              <a:rPr lang="en-US" i="1" dirty="0">
                <a:solidFill>
                  <a:srgbClr val="CC00FF"/>
                </a:solidFill>
                <a:latin typeface="Book Antiqua" panose="02040602050305030304" pitchFamily="18" charset="0"/>
                <a:cs typeface="Times New Roman" pitchFamily="18" charset="0"/>
              </a:rPr>
              <a:t>Successful Efforts</a:t>
            </a:r>
          </a:p>
          <a:p>
            <a:pPr marL="355600" indent="-342900">
              <a:lnSpc>
                <a:spcPct val="100000"/>
              </a:lnSpc>
              <a:spcBef>
                <a:spcPts val="97"/>
              </a:spcBef>
              <a:buFont typeface="Wingdings" panose="05000000000000000000" pitchFamily="2" charset="2"/>
              <a:buChar char="ü"/>
            </a:pPr>
            <a:r>
              <a:rPr lang="en-US" sz="1400" dirty="0">
                <a:solidFill>
                  <a:srgbClr val="0000CC"/>
                </a:solidFill>
                <a:latin typeface="+mj-lt"/>
                <a:cs typeface="Arial"/>
              </a:rPr>
              <a:t>When the well is ready to commence commercial production, the costs referred to (2) and (3) corresponding to proved developed oil and gas reserves should be capitalized as ‘producing properties’ from capital work-in-progress to the gross block of assets</a:t>
            </a:r>
          </a:p>
          <a:p>
            <a:pPr marL="355600" indent="-342900">
              <a:lnSpc>
                <a:spcPct val="100000"/>
              </a:lnSpc>
              <a:spcBef>
                <a:spcPts val="97"/>
              </a:spcBef>
              <a:buFont typeface="Wingdings" panose="05000000000000000000" pitchFamily="2" charset="2"/>
              <a:buChar char="ü"/>
            </a:pPr>
            <a:endParaRPr lang="en-US" sz="1400" dirty="0">
              <a:solidFill>
                <a:srgbClr val="0000CC"/>
              </a:solidFill>
              <a:latin typeface="+mj-lt"/>
              <a:cs typeface="Arial"/>
            </a:endParaRPr>
          </a:p>
          <a:p>
            <a:pPr marL="355600" indent="-342900">
              <a:lnSpc>
                <a:spcPct val="100000"/>
              </a:lnSpc>
              <a:spcBef>
                <a:spcPts val="97"/>
              </a:spcBef>
              <a:buFont typeface="Wingdings" panose="05000000000000000000" pitchFamily="2" charset="2"/>
              <a:buChar char="ü"/>
            </a:pPr>
            <a:r>
              <a:rPr lang="en-US" sz="1400" dirty="0">
                <a:solidFill>
                  <a:srgbClr val="0000CC"/>
                </a:solidFill>
                <a:latin typeface="+mj-lt"/>
                <a:cs typeface="Arial"/>
              </a:rPr>
              <a:t>All acquisition costs should be capitalized from capital work-in-progress to the gross block of assets</a:t>
            </a:r>
          </a:p>
          <a:p>
            <a:pPr marL="355600" indent="-342900">
              <a:lnSpc>
                <a:spcPct val="100000"/>
              </a:lnSpc>
              <a:spcBef>
                <a:spcPts val="97"/>
              </a:spcBef>
              <a:buFont typeface="Wingdings" panose="05000000000000000000" pitchFamily="2" charset="2"/>
              <a:buChar char="ü"/>
            </a:pPr>
            <a:endParaRPr lang="en-US" sz="1400" dirty="0">
              <a:solidFill>
                <a:srgbClr val="0000CC"/>
              </a:solidFill>
              <a:latin typeface="+mj-lt"/>
              <a:cs typeface="Arial"/>
            </a:endParaRPr>
          </a:p>
          <a:p>
            <a:pPr marL="355600" indent="-342900">
              <a:lnSpc>
                <a:spcPct val="100000"/>
              </a:lnSpc>
              <a:spcBef>
                <a:spcPts val="97"/>
              </a:spcBef>
              <a:buFont typeface="Wingdings" panose="05000000000000000000" pitchFamily="2" charset="2"/>
              <a:buChar char="ü"/>
            </a:pPr>
            <a:r>
              <a:rPr lang="en-US" sz="1400" dirty="0">
                <a:solidFill>
                  <a:srgbClr val="0000CC"/>
                </a:solidFill>
                <a:latin typeface="+mj-lt"/>
                <a:cs typeface="Arial"/>
              </a:rPr>
              <a:t>If the cost of drilling exploratory well relates to a well that is determined to have no proved reserves, then such costs net of any salvage value are transferred from capital work-in-progress and charged as expense of the period</a:t>
            </a:r>
          </a:p>
          <a:p>
            <a:pPr marL="0" indent="0">
              <a:buNone/>
            </a:pPr>
            <a:endParaRPr lang="en-US" i="1" dirty="0">
              <a:solidFill>
                <a:srgbClr val="CC00FF"/>
              </a:solidFill>
              <a:latin typeface="Book Antiqua" panose="02040602050305030304" pitchFamily="18" charset="0"/>
              <a:cs typeface="Times New Roman" pitchFamily="18" charset="0"/>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12</a:t>
            </a:fld>
            <a:endParaRPr lang="en-GB"/>
          </a:p>
        </p:txBody>
      </p:sp>
    </p:spTree>
    <p:extLst>
      <p:ext uri="{BB962C8B-B14F-4D97-AF65-F5344CB8AC3E}">
        <p14:creationId xmlns:p14="http://schemas.microsoft.com/office/powerpoint/2010/main" val="2091444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278849" indent="-278849">
              <a:buClr>
                <a:schemeClr val="hlink"/>
              </a:buClr>
              <a:buSzPct val="85000"/>
              <a:defRPr/>
            </a:pPr>
            <a:r>
              <a:rPr lang="en-US" sz="1800" kern="0" dirty="0">
                <a:solidFill>
                  <a:schemeClr val="bg2">
                    <a:lumMod val="50000"/>
                  </a:schemeClr>
                </a:solidFill>
                <a:cs typeface="Arial" charset="0"/>
              </a:rPr>
              <a:t>Exploration, development and production of hydrocarbons is Upstream company’s core business. </a:t>
            </a:r>
            <a:endParaRPr lang="en-US" sz="1800" b="1" kern="0" dirty="0">
              <a:solidFill>
                <a:schemeClr val="bg2">
                  <a:lumMod val="50000"/>
                </a:schemeClr>
              </a:solidFill>
              <a:cs typeface="Arial" charset="0"/>
            </a:endParaRPr>
          </a:p>
          <a:p>
            <a:pPr marL="278849" indent="-278849">
              <a:buClr>
                <a:schemeClr val="hlink"/>
              </a:buClr>
              <a:buSzPct val="85000"/>
              <a:defRPr/>
            </a:pPr>
            <a:endParaRPr lang="en-US" sz="1800" b="1" kern="0" dirty="0">
              <a:solidFill>
                <a:schemeClr val="bg2">
                  <a:lumMod val="50000"/>
                </a:schemeClr>
              </a:solidFill>
              <a:cs typeface="Arial" charset="0"/>
            </a:endParaRPr>
          </a:p>
          <a:p>
            <a:pPr marL="278849" indent="-278849">
              <a:buClr>
                <a:schemeClr val="hlink"/>
              </a:buClr>
              <a:buSzPct val="85000"/>
              <a:defRPr/>
            </a:pPr>
            <a:r>
              <a:rPr lang="en-US" sz="1800" b="1" kern="0" dirty="0">
                <a:solidFill>
                  <a:schemeClr val="bg2">
                    <a:lumMod val="50000"/>
                  </a:schemeClr>
                </a:solidFill>
                <a:cs typeface="Arial" charset="0"/>
              </a:rPr>
              <a:t>Internal Use</a:t>
            </a:r>
            <a:endParaRPr lang="en-US" sz="1800" b="1" kern="0" dirty="0">
              <a:solidFill>
                <a:schemeClr val="tx1">
                  <a:lumMod val="75000"/>
                  <a:lumOff val="25000"/>
                </a:schemeClr>
              </a:solidFill>
              <a:cs typeface="Arial" charset="0"/>
            </a:endParaRPr>
          </a:p>
          <a:p>
            <a:pPr marL="278849" indent="-278849">
              <a:lnSpc>
                <a:spcPct val="120000"/>
              </a:lnSpc>
              <a:buClr>
                <a:schemeClr val="hlink"/>
              </a:buClr>
              <a:buSzPct val="85000"/>
              <a:buFont typeface="Arial" pitchFamily="34" charset="0"/>
              <a:buChar char="•"/>
              <a:defRPr/>
            </a:pPr>
            <a:r>
              <a:rPr lang="en-US" sz="1600" kern="0" dirty="0">
                <a:solidFill>
                  <a:schemeClr val="bg2">
                    <a:lumMod val="50000"/>
                  </a:schemeClr>
                </a:solidFill>
                <a:cs typeface="Arial" charset="0"/>
              </a:rPr>
              <a:t>Business Decisions </a:t>
            </a:r>
            <a:r>
              <a:rPr lang="en-US" sz="1400" kern="0" dirty="0">
                <a:solidFill>
                  <a:schemeClr val="bg2">
                    <a:lumMod val="50000"/>
                  </a:schemeClr>
                </a:solidFill>
                <a:cs typeface="Arial" charset="0"/>
              </a:rPr>
              <a:t>(IP/FID and ORP Decision Gates)</a:t>
            </a:r>
          </a:p>
          <a:p>
            <a:pPr marL="278849" indent="-278849">
              <a:lnSpc>
                <a:spcPct val="120000"/>
              </a:lnSpc>
              <a:buClr>
                <a:schemeClr val="hlink"/>
              </a:buClr>
              <a:buSzPct val="85000"/>
              <a:buFont typeface="Arial" pitchFamily="34" charset="0"/>
              <a:buChar char="•"/>
              <a:defRPr/>
            </a:pPr>
            <a:r>
              <a:rPr lang="en-US" sz="1600" kern="0" dirty="0">
                <a:solidFill>
                  <a:schemeClr val="bg2">
                    <a:lumMod val="50000"/>
                  </a:schemeClr>
                </a:solidFill>
                <a:cs typeface="Arial" charset="0"/>
              </a:rPr>
              <a:t>Business Planning and Strategy Development </a:t>
            </a:r>
          </a:p>
          <a:p>
            <a:pPr marL="278849" indent="-278849">
              <a:lnSpc>
                <a:spcPct val="120000"/>
              </a:lnSpc>
              <a:buClr>
                <a:schemeClr val="hlink"/>
              </a:buClr>
              <a:buSzPct val="85000"/>
              <a:buFont typeface="Arial" pitchFamily="34" charset="0"/>
              <a:buChar char="•"/>
              <a:defRPr/>
            </a:pPr>
            <a:r>
              <a:rPr lang="en-US" sz="1600" kern="0" dirty="0">
                <a:solidFill>
                  <a:schemeClr val="bg2">
                    <a:lumMod val="50000"/>
                  </a:schemeClr>
                </a:solidFill>
                <a:cs typeface="Arial" charset="0"/>
              </a:rPr>
              <a:t>Business Performance Indicators</a:t>
            </a:r>
          </a:p>
          <a:p>
            <a:pPr marL="278849" indent="-278849">
              <a:lnSpc>
                <a:spcPct val="120000"/>
              </a:lnSpc>
              <a:buClr>
                <a:schemeClr val="hlink"/>
              </a:buClr>
              <a:buSzPct val="85000"/>
              <a:buFont typeface="Arial" pitchFamily="34" charset="0"/>
              <a:buChar char="•"/>
              <a:defRPr/>
            </a:pPr>
            <a:r>
              <a:rPr lang="en-US" sz="1600" kern="0" dirty="0">
                <a:solidFill>
                  <a:schemeClr val="bg2">
                    <a:lumMod val="50000"/>
                  </a:schemeClr>
                </a:solidFill>
                <a:cs typeface="Arial" charset="0"/>
              </a:rPr>
              <a:t>Quarterly Flux delivery LE/LV</a:t>
            </a:r>
          </a:p>
          <a:p>
            <a:pPr marL="278849" indent="-278849">
              <a:lnSpc>
                <a:spcPct val="120000"/>
              </a:lnSpc>
              <a:buClr>
                <a:schemeClr val="hlink"/>
              </a:buClr>
              <a:buSzPct val="85000"/>
              <a:buFont typeface="Arial" pitchFamily="34" charset="0"/>
              <a:buChar char="•"/>
              <a:defRPr/>
            </a:pPr>
            <a:r>
              <a:rPr lang="en-US" sz="1600" kern="0" dirty="0">
                <a:solidFill>
                  <a:schemeClr val="bg2">
                    <a:lumMod val="50000"/>
                  </a:schemeClr>
                </a:solidFill>
                <a:cs typeface="Arial" charset="0"/>
              </a:rPr>
              <a:t>Quarterly earnings calculations</a:t>
            </a:r>
          </a:p>
          <a:p>
            <a:pPr marL="278849" indent="-278849">
              <a:lnSpc>
                <a:spcPct val="120000"/>
              </a:lnSpc>
              <a:buClr>
                <a:schemeClr val="hlink"/>
              </a:buClr>
              <a:buSzPct val="85000"/>
              <a:buFont typeface="Arial" pitchFamily="34" charset="0"/>
              <a:buChar char="•"/>
              <a:defRPr/>
            </a:pPr>
            <a:r>
              <a:rPr lang="en-US" sz="1600" kern="0" dirty="0">
                <a:solidFill>
                  <a:schemeClr val="bg2">
                    <a:lumMod val="50000"/>
                  </a:schemeClr>
                </a:solidFill>
                <a:cs typeface="Arial" charset="0"/>
              </a:rPr>
              <a:t>Categories in </a:t>
            </a:r>
            <a:r>
              <a:rPr lang="en-US" sz="1600" kern="0" dirty="0">
                <a:solidFill>
                  <a:srgbClr val="FF0000"/>
                </a:solidFill>
                <a:cs typeface="Arial" charset="0"/>
              </a:rPr>
              <a:t>Red Font </a:t>
            </a:r>
            <a:r>
              <a:rPr lang="en-US" sz="1600" kern="0" dirty="0">
                <a:solidFill>
                  <a:schemeClr val="bg2">
                    <a:lumMod val="50000"/>
                  </a:schemeClr>
                </a:solidFill>
                <a:cs typeface="Arial" charset="0"/>
              </a:rPr>
              <a:t>are captured in ARPR while full ranges are retained locally</a:t>
            </a:r>
            <a:endParaRPr lang="en-US" sz="2000" dirty="0">
              <a:solidFill>
                <a:schemeClr val="bg2">
                  <a:lumMod val="50000"/>
                </a:schemeClr>
              </a:solidFill>
            </a:endParaRPr>
          </a:p>
          <a:p>
            <a:pPr marL="278849" indent="-278849">
              <a:buClr>
                <a:schemeClr val="hlink"/>
              </a:buClr>
              <a:buSzPct val="85000"/>
              <a:defRPr/>
            </a:pPr>
            <a:endParaRPr lang="en-US" sz="1800" b="1" kern="0" dirty="0">
              <a:solidFill>
                <a:schemeClr val="tx1">
                  <a:lumMod val="75000"/>
                  <a:lumOff val="25000"/>
                </a:schemeClr>
              </a:solidFill>
              <a:cs typeface="Arial" charset="0"/>
            </a:endParaRPr>
          </a:p>
          <a:p>
            <a:pPr marL="278849" indent="-278849">
              <a:buClr>
                <a:schemeClr val="hlink"/>
              </a:buClr>
              <a:buSzPct val="85000"/>
              <a:defRPr/>
            </a:pPr>
            <a:r>
              <a:rPr lang="en-US" sz="1800" b="1" kern="0" dirty="0">
                <a:solidFill>
                  <a:schemeClr val="tx1">
                    <a:lumMod val="75000"/>
                    <a:lumOff val="25000"/>
                  </a:schemeClr>
                </a:solidFill>
                <a:cs typeface="Arial" charset="0"/>
              </a:rPr>
              <a:t>External Disclosure</a:t>
            </a:r>
          </a:p>
          <a:p>
            <a:pPr marL="278849" indent="-278849">
              <a:lnSpc>
                <a:spcPct val="120000"/>
              </a:lnSpc>
              <a:buClr>
                <a:schemeClr val="hlink"/>
              </a:buClr>
              <a:buSzPct val="85000"/>
              <a:buFont typeface="Arial" pitchFamily="34" charset="0"/>
              <a:buChar char="•"/>
              <a:defRPr/>
            </a:pPr>
            <a:r>
              <a:rPr lang="en-US" sz="1800" kern="0" dirty="0">
                <a:cs typeface="Arial" charset="0"/>
              </a:rPr>
              <a:t>Mandatory requirement for companies listed on any Stock Exchange</a:t>
            </a:r>
          </a:p>
          <a:p>
            <a:pPr marL="278849" indent="-278849" defTabSz="897301" eaLnBrk="0" fontAlgn="base" hangingPunct="0">
              <a:lnSpc>
                <a:spcPct val="120000"/>
              </a:lnSpc>
              <a:spcBef>
                <a:spcPct val="30000"/>
              </a:spcBef>
              <a:buClr>
                <a:schemeClr val="hlink"/>
              </a:buClr>
              <a:buSzPct val="85000"/>
              <a:buFont typeface="Arial" pitchFamily="34" charset="0"/>
              <a:buChar char="•"/>
              <a:defRPr/>
            </a:pPr>
            <a:r>
              <a:rPr lang="en-US" sz="1800" kern="0" dirty="0">
                <a:solidFill>
                  <a:schemeClr val="bg2">
                    <a:lumMod val="50000"/>
                  </a:schemeClr>
                </a:solidFill>
                <a:cs typeface="Arial" charset="0"/>
              </a:rPr>
              <a:t>External Disclosure of SEC Proved. </a:t>
            </a:r>
            <a:r>
              <a:rPr lang="en-US" sz="1800" b="1" kern="0" dirty="0">
                <a:cs typeface="Arial" charset="0"/>
              </a:rPr>
              <a:t>SEC/FASB</a:t>
            </a:r>
            <a:r>
              <a:rPr lang="en-US" sz="1800" kern="0" dirty="0">
                <a:cs typeface="Arial" charset="0"/>
              </a:rPr>
              <a:t> rules apply for Annual Report/20F if an upstream company is listed on the New York Stock Exchange</a:t>
            </a:r>
            <a:endParaRPr lang="en-US" sz="1800" strike="sngStrike" kern="0" dirty="0">
              <a:solidFill>
                <a:srgbClr val="FF0000"/>
              </a:solidFill>
              <a:cs typeface="Arial" charset="0"/>
            </a:endParaRPr>
          </a:p>
          <a:p>
            <a:pPr marL="278849" indent="-278849">
              <a:lnSpc>
                <a:spcPct val="120000"/>
              </a:lnSpc>
              <a:buClr>
                <a:schemeClr val="hlink"/>
              </a:buClr>
              <a:buSzPct val="85000"/>
              <a:buFont typeface="Arial" pitchFamily="34" charset="0"/>
              <a:buChar char="•"/>
              <a:defRPr/>
            </a:pPr>
            <a:r>
              <a:rPr lang="en-US" sz="1800" kern="0" dirty="0">
                <a:cs typeface="Arial" charset="0"/>
              </a:rPr>
              <a:t>Used by investors for company valuation</a:t>
            </a:r>
          </a:p>
          <a:p>
            <a:pPr marL="278849" indent="-278849">
              <a:lnSpc>
                <a:spcPct val="120000"/>
              </a:lnSpc>
              <a:buClr>
                <a:schemeClr val="hlink"/>
              </a:buClr>
              <a:buSzPct val="85000"/>
              <a:buFont typeface="Arial" pitchFamily="34" charset="0"/>
              <a:buChar char="•"/>
              <a:defRPr/>
            </a:pPr>
            <a:r>
              <a:rPr lang="en-GB" sz="1800" kern="0" dirty="0">
                <a:cs typeface="Arial" charset="0"/>
              </a:rPr>
              <a:t>We also disclose volume data in Strategy Presentations to media and analysts (RRR, R/P, Resources, etc.)</a:t>
            </a:r>
          </a:p>
        </p:txBody>
      </p:sp>
      <p:sp>
        <p:nvSpPr>
          <p:cNvPr id="4" name="Slide Number Placeholder 3"/>
          <p:cNvSpPr>
            <a:spLocks noGrp="1"/>
          </p:cNvSpPr>
          <p:nvPr>
            <p:ph type="sldNum" sz="quarter" idx="10"/>
          </p:nvPr>
        </p:nvSpPr>
        <p:spPr/>
        <p:txBody>
          <a:bodyPr/>
          <a:lstStyle/>
          <a:p>
            <a:pPr>
              <a:defRPr/>
            </a:pPr>
            <a:fld id="{2280AC8F-7E82-4C8B-939D-BDAFC206DCEB}" type="slidenum">
              <a:rPr lang="en-US" smtClean="0"/>
              <a:pPr>
                <a:defRPr/>
              </a:pPr>
              <a:t>17</a:t>
            </a:fld>
            <a:endParaRPr lang="en-US"/>
          </a:p>
        </p:txBody>
      </p:sp>
    </p:spTree>
    <p:extLst>
      <p:ext uri="{BB962C8B-B14F-4D97-AF65-F5344CB8AC3E}">
        <p14:creationId xmlns:p14="http://schemas.microsoft.com/office/powerpoint/2010/main" val="1651401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98563" y="696913"/>
            <a:ext cx="4613275" cy="3486150"/>
          </a:xfrm>
          <a:ln/>
        </p:spPr>
      </p:sp>
      <p:sp>
        <p:nvSpPr>
          <p:cNvPr id="32771" name="Notes Placeholder 2"/>
          <p:cNvSpPr>
            <a:spLocks noGrp="1"/>
          </p:cNvSpPr>
          <p:nvPr>
            <p:ph type="body" idx="1"/>
          </p:nvPr>
        </p:nvSpPr>
        <p:spPr>
          <a:noFill/>
          <a:ln/>
        </p:spPr>
        <p:txBody>
          <a:bodyPr>
            <a:normAutofit fontScale="62500" lnSpcReduction="20000"/>
          </a:bodyPr>
          <a:lstStyle/>
          <a:p>
            <a:pPr marL="85725" marR="0" lvl="1" indent="-85725" algn="l" defTabSz="914400" rtl="0" eaLnBrk="1" fontAlgn="auto" latinLnBrk="0" hangingPunct="1">
              <a:lnSpc>
                <a:spcPct val="100000"/>
              </a:lnSpc>
              <a:spcBef>
                <a:spcPct val="0"/>
              </a:spcBef>
              <a:spcAft>
                <a:spcPts val="1200"/>
              </a:spcAft>
              <a:buClrTx/>
              <a:buSzTx/>
              <a:buFontTx/>
              <a:buNone/>
              <a:tabLst/>
              <a:defRPr/>
            </a:pPr>
            <a:r>
              <a:rPr lang="en-US" sz="1200" b="1" kern="1200" dirty="0">
                <a:solidFill>
                  <a:schemeClr val="bg2">
                    <a:lumMod val="50000"/>
                  </a:schemeClr>
                </a:solidFill>
                <a:latin typeface="Futura Medium" pitchFamily="2" charset="0"/>
                <a:ea typeface="+mn-ea"/>
                <a:cs typeface="+mn-cs"/>
              </a:rPr>
              <a:t>The one slide to remember</a:t>
            </a:r>
          </a:p>
          <a:p>
            <a:pPr marL="85725" marR="0" lvl="1" indent="-85725" algn="l" defTabSz="914400" rtl="0" eaLnBrk="1" fontAlgn="auto" latinLnBrk="0" hangingPunct="1">
              <a:lnSpc>
                <a:spcPct val="100000"/>
              </a:lnSpc>
              <a:spcBef>
                <a:spcPct val="0"/>
              </a:spcBef>
              <a:spcAft>
                <a:spcPts val="1200"/>
              </a:spcAft>
              <a:buClrTx/>
              <a:buSzTx/>
              <a:buFontTx/>
              <a:buNone/>
              <a:tabLst/>
              <a:defRPr/>
            </a:pPr>
            <a:endParaRPr lang="en-US" sz="1200" b="1" kern="1200" dirty="0">
              <a:solidFill>
                <a:schemeClr val="bg2">
                  <a:lumMod val="50000"/>
                </a:schemeClr>
              </a:solidFill>
              <a:latin typeface="Futura Medium" pitchFamily="2" charset="0"/>
              <a:ea typeface="+mn-ea"/>
              <a:cs typeface="+mn-cs"/>
            </a:endParaRPr>
          </a:p>
          <a:p>
            <a:pPr marL="85725" marR="0" lvl="1" indent="-85725" algn="l" defTabSz="914400" rtl="0" eaLnBrk="1" fontAlgn="auto" latinLnBrk="0" hangingPunct="1">
              <a:lnSpc>
                <a:spcPct val="100000"/>
              </a:lnSpc>
              <a:spcBef>
                <a:spcPct val="0"/>
              </a:spcBef>
              <a:spcAft>
                <a:spcPts val="1200"/>
              </a:spcAft>
              <a:buClrTx/>
              <a:buSzTx/>
              <a:buFontTx/>
              <a:buNone/>
              <a:tabLst/>
              <a:defRPr/>
            </a:pPr>
            <a:r>
              <a:rPr lang="en-US" sz="1200" b="1" kern="1200" dirty="0">
                <a:solidFill>
                  <a:schemeClr val="bg2">
                    <a:lumMod val="50000"/>
                  </a:schemeClr>
                </a:solidFill>
                <a:latin typeface="Futura Medium" pitchFamily="2" charset="0"/>
                <a:ea typeface="+mn-ea"/>
                <a:cs typeface="+mn-cs"/>
              </a:rPr>
              <a:t>Resources </a:t>
            </a:r>
            <a:r>
              <a:rPr lang="en-US" sz="1200" kern="1200" dirty="0">
                <a:solidFill>
                  <a:schemeClr val="bg2">
                    <a:lumMod val="50000"/>
                  </a:schemeClr>
                </a:solidFill>
                <a:latin typeface="Futura Medium" pitchFamily="2" charset="0"/>
                <a:ea typeface="+mn-ea"/>
                <a:cs typeface="+mn-cs"/>
              </a:rPr>
              <a:t>can be reported only if </a:t>
            </a:r>
            <a:r>
              <a:rPr lang="en-US" sz="1200" i="1" kern="1200" dirty="0">
                <a:solidFill>
                  <a:schemeClr val="bg2">
                    <a:lumMod val="50000"/>
                  </a:schemeClr>
                </a:solidFill>
                <a:latin typeface="Futura Medium" pitchFamily="2" charset="0"/>
                <a:ea typeface="+mn-ea"/>
                <a:cs typeface="+mn-cs"/>
              </a:rPr>
              <a:t>a company </a:t>
            </a:r>
            <a:r>
              <a:rPr lang="en-US" i="1" dirty="0">
                <a:solidFill>
                  <a:schemeClr val="bg2">
                    <a:lumMod val="50000"/>
                  </a:schemeClr>
                </a:solidFill>
                <a:latin typeface="Futura Medium" pitchFamily="2" charset="0"/>
              </a:rPr>
              <a:t>(affiliate) has or shares development rights/obligations</a:t>
            </a:r>
          </a:p>
          <a:p>
            <a:pPr marL="85725" marR="0" indent="-85725" algn="l" defTabSz="914400" rtl="0" eaLnBrk="1" fontAlgn="auto" latinLnBrk="0" hangingPunct="1">
              <a:lnSpc>
                <a:spcPct val="100000"/>
              </a:lnSpc>
              <a:spcBef>
                <a:spcPct val="0"/>
              </a:spcBef>
              <a:spcAft>
                <a:spcPts val="1200"/>
              </a:spcAft>
              <a:buClrTx/>
              <a:buSzTx/>
              <a:buFontTx/>
              <a:buNone/>
              <a:tabLst/>
              <a:defRPr/>
            </a:pPr>
            <a:endParaRPr lang="en-GB" sz="1400" b="1" dirty="0">
              <a:solidFill>
                <a:schemeClr val="bg2">
                  <a:lumMod val="50000"/>
                </a:schemeClr>
              </a:solidFill>
              <a:latin typeface="Futura Medium" pitchFamily="2" charset="0"/>
            </a:endParaRPr>
          </a:p>
          <a:p>
            <a:pPr marL="85725" marR="0" indent="-85725" algn="l" defTabSz="914400" rtl="0" eaLnBrk="1" fontAlgn="auto" latinLnBrk="0" hangingPunct="1">
              <a:lnSpc>
                <a:spcPct val="100000"/>
              </a:lnSpc>
              <a:spcBef>
                <a:spcPct val="0"/>
              </a:spcBef>
              <a:spcAft>
                <a:spcPts val="1200"/>
              </a:spcAft>
              <a:buClrTx/>
              <a:buSzTx/>
              <a:buFontTx/>
              <a:buNone/>
              <a:tabLst/>
              <a:defRPr/>
            </a:pPr>
            <a:r>
              <a:rPr lang="en-GB" sz="1400" b="1" dirty="0">
                <a:solidFill>
                  <a:schemeClr val="bg2">
                    <a:lumMod val="50000"/>
                  </a:schemeClr>
                </a:solidFill>
                <a:latin typeface="Futura Medium" pitchFamily="2" charset="0"/>
              </a:rPr>
              <a:t>Prospective Resources </a:t>
            </a:r>
            <a:r>
              <a:rPr lang="en-GB" sz="1400" dirty="0">
                <a:solidFill>
                  <a:schemeClr val="bg2">
                    <a:lumMod val="50000"/>
                  </a:schemeClr>
                </a:solidFill>
                <a:latin typeface="Futura Medium" pitchFamily="2" charset="0"/>
              </a:rPr>
              <a:t>are </a:t>
            </a:r>
            <a:r>
              <a:rPr lang="en-GB" sz="1400" i="1" dirty="0">
                <a:solidFill>
                  <a:schemeClr val="bg2">
                    <a:lumMod val="50000"/>
                  </a:schemeClr>
                </a:solidFill>
                <a:latin typeface="Futura Medium" pitchFamily="2" charset="0"/>
              </a:rPr>
              <a:t>those quantities of petroleum which are estimated, as of a given date, to be</a:t>
            </a:r>
            <a:r>
              <a:rPr lang="en-GB" sz="1400" i="1" baseline="0" dirty="0">
                <a:solidFill>
                  <a:schemeClr val="bg2">
                    <a:lumMod val="50000"/>
                  </a:schemeClr>
                </a:solidFill>
                <a:latin typeface="Futura Medium" pitchFamily="2" charset="0"/>
              </a:rPr>
              <a:t> </a:t>
            </a:r>
            <a:r>
              <a:rPr lang="en-GB" sz="1400" i="1" dirty="0">
                <a:solidFill>
                  <a:schemeClr val="bg2">
                    <a:lumMod val="50000"/>
                  </a:schemeClr>
                </a:solidFill>
                <a:latin typeface="Futura Medium" pitchFamily="2" charset="0"/>
              </a:rPr>
              <a:t>potentially recoverable from undiscovered accumulations</a:t>
            </a:r>
          </a:p>
          <a:p>
            <a:pPr marL="85725" marR="0" indent="-85725" algn="l" defTabSz="914400" rtl="0" eaLnBrk="1" fontAlgn="auto" latinLnBrk="0" hangingPunct="1">
              <a:lnSpc>
                <a:spcPct val="100000"/>
              </a:lnSpc>
              <a:spcBef>
                <a:spcPct val="0"/>
              </a:spcBef>
              <a:spcAft>
                <a:spcPts val="1200"/>
              </a:spcAft>
              <a:buClrTx/>
              <a:buSzTx/>
              <a:buFont typeface="Arial" pitchFamily="34" charset="0"/>
              <a:buChar char="•"/>
              <a:tabLst/>
              <a:defRPr/>
            </a:pPr>
            <a:r>
              <a:rPr lang="en-GB" sz="1400" i="1" dirty="0">
                <a:solidFill>
                  <a:schemeClr val="bg2">
                    <a:lumMod val="50000"/>
                  </a:schemeClr>
                </a:solidFill>
                <a:latin typeface="Futura Medium" pitchFamily="2" charset="0"/>
              </a:rPr>
              <a:t>Undiscovered,</a:t>
            </a:r>
            <a:r>
              <a:rPr lang="en-GB" sz="1400" i="1" baseline="0" dirty="0">
                <a:solidFill>
                  <a:schemeClr val="bg2">
                    <a:lumMod val="50000"/>
                  </a:schemeClr>
                </a:solidFill>
                <a:latin typeface="Futura Medium" pitchFamily="2" charset="0"/>
              </a:rPr>
              <a:t> potentially economically recoverable</a:t>
            </a:r>
            <a:endParaRPr lang="en-GB" sz="1400" i="1" dirty="0">
              <a:solidFill>
                <a:schemeClr val="bg2">
                  <a:lumMod val="50000"/>
                </a:schemeClr>
              </a:solidFill>
              <a:latin typeface="Futura Medium" pitchFamily="2" charset="0"/>
            </a:endParaRPr>
          </a:p>
          <a:p>
            <a:pPr marL="85725" indent="-85725" eaLnBrk="1" hangingPunct="1">
              <a:lnSpc>
                <a:spcPct val="100000"/>
              </a:lnSpc>
              <a:spcBef>
                <a:spcPct val="0"/>
              </a:spcBef>
              <a:spcAft>
                <a:spcPts val="1200"/>
              </a:spcAft>
            </a:pPr>
            <a:endParaRPr lang="en-US" sz="1400" i="1" dirty="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2">
                    <a:lumMod val="50000"/>
                  </a:schemeClr>
                </a:solidFill>
              </a:rPr>
              <a:t>Contingent Resources: </a:t>
            </a:r>
            <a:r>
              <a:rPr lang="en-US" sz="1400" dirty="0">
                <a:solidFill>
                  <a:schemeClr val="bg2">
                    <a:lumMod val="50000"/>
                  </a:schemeClr>
                </a:solidFill>
              </a:rPr>
              <a:t>Discovered quantities of petroleum estimated, as of a given date, to be potentially recoverable from known accumulations by application of development projects, but which are </a:t>
            </a:r>
            <a:r>
              <a:rPr lang="en-US" sz="1400" b="1" dirty="0">
                <a:solidFill>
                  <a:schemeClr val="bg2">
                    <a:lumMod val="50000"/>
                  </a:schemeClr>
                </a:solidFill>
              </a:rPr>
              <a:t>not currently considered Technically and/or Commercially mature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1" dirty="0">
                <a:solidFill>
                  <a:schemeClr val="bg2">
                    <a:lumMod val="50000"/>
                  </a:schemeClr>
                </a:solidFill>
                <a:latin typeface="Futura Medium" pitchFamily="2" charset="0"/>
              </a:rPr>
              <a:t> </a:t>
            </a:r>
            <a:r>
              <a:rPr kumimoji="0" lang="en-US" sz="1400" b="0" i="1" u="none" strike="noStrike" kern="1200" cap="none" spc="0" normalizeH="0" baseline="0" noProof="0" dirty="0">
                <a:ln>
                  <a:noFill/>
                </a:ln>
                <a:solidFill>
                  <a:schemeClr val="accent3">
                    <a:lumMod val="75000"/>
                  </a:schemeClr>
                </a:solidFill>
                <a:effectLst/>
                <a:uLnTx/>
                <a:uFillTx/>
                <a:latin typeface="+mn-lt"/>
                <a:ea typeface="+mn-ea"/>
                <a:cs typeface="+mn-cs"/>
              </a:rPr>
              <a:t>In other words: Discovered hydrocarbon accumulations that are being studied but which have not been sanctioned yet and development is still subject to FID (internal) and permission &amp; contracts (external)</a:t>
            </a:r>
            <a:endParaRPr kumimoji="0" lang="en-US" sz="1400" b="1" i="1" u="none" strike="noStrike" kern="1200" cap="none" spc="0" normalizeH="0" baseline="0" noProof="0" dirty="0">
              <a:ln>
                <a:noFill/>
              </a:ln>
              <a:solidFill>
                <a:schemeClr val="accent3">
                  <a:lumMod val="75000"/>
                </a:schemeClr>
              </a:solidFill>
              <a:effectLst/>
              <a:uLnTx/>
              <a:uFillTx/>
              <a:latin typeface="Futura Medium" pitchFamily="2" charset="0"/>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400" b="1" dirty="0">
              <a:solidFill>
                <a:schemeClr val="bg2">
                  <a:lumMod val="50000"/>
                </a:schemeClr>
              </a:solidFill>
              <a:latin typeface="Futura Medium" pitchFamily="2" charset="0"/>
            </a:endParaRPr>
          </a:p>
          <a:p>
            <a:pPr marL="0" indent="0">
              <a:lnSpc>
                <a:spcPct val="110000"/>
              </a:lnSpc>
              <a:spcAft>
                <a:spcPts val="300"/>
              </a:spcAft>
              <a:buNone/>
            </a:pPr>
            <a:r>
              <a:rPr lang="en-US" sz="1400" b="1" dirty="0">
                <a:solidFill>
                  <a:schemeClr val="bg2">
                    <a:lumMod val="50000"/>
                  </a:schemeClr>
                </a:solidFill>
                <a:latin typeface="Futura Medium" pitchFamily="2" charset="0"/>
              </a:rPr>
              <a:t>Reserves: </a:t>
            </a:r>
            <a:r>
              <a:rPr lang="en-GB" sz="1400" b="1" u="sng" dirty="0">
                <a:solidFill>
                  <a:schemeClr val="bg2">
                    <a:lumMod val="50000"/>
                  </a:schemeClr>
                </a:solidFill>
              </a:rPr>
              <a:t>Technically and Commercially Mature</a:t>
            </a:r>
            <a:endParaRPr lang="en-US" sz="1400" b="1" u="sng" dirty="0">
              <a:solidFill>
                <a:schemeClr val="bg2">
                  <a:lumMod val="50000"/>
                </a:schemeClr>
              </a:solidFill>
            </a:endParaRPr>
          </a:p>
          <a:p>
            <a:pPr marL="0" indent="0">
              <a:lnSpc>
                <a:spcPct val="110000"/>
              </a:lnSpc>
              <a:spcAft>
                <a:spcPts val="1200"/>
              </a:spcAft>
              <a:buNone/>
            </a:pPr>
            <a:r>
              <a:rPr lang="en-US" sz="1400" dirty="0">
                <a:solidFill>
                  <a:schemeClr val="bg2">
                    <a:lumMod val="50000"/>
                  </a:schemeClr>
                </a:solidFill>
              </a:rPr>
              <a:t>Reserves are </a:t>
            </a:r>
            <a:r>
              <a:rPr lang="en-US" sz="1400" i="1" dirty="0">
                <a:solidFill>
                  <a:schemeClr val="bg2">
                    <a:lumMod val="50000"/>
                  </a:schemeClr>
                </a:solidFill>
              </a:rPr>
              <a:t>those quantities of petroleum anticipated to be commercially recoverable by application of development projects to known accumulations from a given date forward under defined conditions. They must be</a:t>
            </a:r>
          </a:p>
          <a:p>
            <a:pPr marL="269875" indent="-269875">
              <a:lnSpc>
                <a:spcPct val="110000"/>
              </a:lnSpc>
              <a:buSzPct val="100000"/>
              <a:buFont typeface="Wingdings" pitchFamily="2" charset="2"/>
              <a:buChar char="Ø"/>
            </a:pPr>
            <a:r>
              <a:rPr lang="en-US" sz="1400" i="1" dirty="0">
                <a:solidFill>
                  <a:schemeClr val="bg2">
                    <a:lumMod val="50000"/>
                  </a:schemeClr>
                </a:solidFill>
              </a:rPr>
              <a:t>Discovered</a:t>
            </a:r>
          </a:p>
          <a:p>
            <a:pPr marL="269875" indent="-269875">
              <a:lnSpc>
                <a:spcPct val="110000"/>
              </a:lnSpc>
              <a:buSzPct val="100000"/>
              <a:buFont typeface="Wingdings" pitchFamily="2" charset="2"/>
              <a:buChar char="Ø"/>
            </a:pPr>
            <a:r>
              <a:rPr lang="en-US" sz="1400" i="1" dirty="0">
                <a:solidFill>
                  <a:schemeClr val="bg2">
                    <a:lumMod val="50000"/>
                  </a:schemeClr>
                </a:solidFill>
              </a:rPr>
              <a:t>Recoverable</a:t>
            </a:r>
          </a:p>
          <a:p>
            <a:pPr marL="269875" indent="-269875">
              <a:lnSpc>
                <a:spcPct val="110000"/>
              </a:lnSpc>
              <a:buSzPct val="100000"/>
              <a:buFont typeface="Wingdings" pitchFamily="2" charset="2"/>
              <a:buChar char="Ø"/>
            </a:pPr>
            <a:r>
              <a:rPr lang="en-US" sz="1400" i="1" dirty="0">
                <a:solidFill>
                  <a:schemeClr val="bg2">
                    <a:lumMod val="50000"/>
                  </a:schemeClr>
                </a:solidFill>
              </a:rPr>
              <a:t>Commercial</a:t>
            </a:r>
          </a:p>
          <a:p>
            <a:pPr marL="269875" lvl="0" indent="-269875">
              <a:lnSpc>
                <a:spcPct val="110000"/>
              </a:lnSpc>
              <a:buSzPct val="100000"/>
              <a:buFont typeface="Wingdings" pitchFamily="2" charset="2"/>
              <a:buChar char="Ø"/>
            </a:pPr>
            <a:r>
              <a:rPr lang="en-US" sz="1400" i="1" dirty="0">
                <a:solidFill>
                  <a:schemeClr val="bg2">
                    <a:lumMod val="50000"/>
                  </a:schemeClr>
                </a:solidFill>
              </a:rPr>
              <a:t>Remaining (i.e. not yet produced)</a:t>
            </a:r>
            <a:r>
              <a:rPr lang="en-US" sz="1400" i="1" dirty="0">
                <a:solidFill>
                  <a:schemeClr val="accent3">
                    <a:lumMod val="75000"/>
                  </a:schemeClr>
                </a:solidFill>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400" b="1" dirty="0">
              <a:solidFill>
                <a:schemeClr val="bg2">
                  <a:lumMod val="50000"/>
                </a:schemeClr>
              </a:solidFill>
              <a:latin typeface="Futura Medium" pitchFamily="2" charset="0"/>
            </a:endParaRPr>
          </a:p>
          <a:p>
            <a:endParaRPr lang="en-US" sz="1400" dirty="0">
              <a:latin typeface="Times New Roman" charset="0"/>
              <a:cs typeface="Times New Roman" charset="0"/>
            </a:endParaRPr>
          </a:p>
        </p:txBody>
      </p:sp>
      <p:sp>
        <p:nvSpPr>
          <p:cNvPr id="32772" name="Slide Number Placeholder 3"/>
          <p:cNvSpPr>
            <a:spLocks noGrp="1"/>
          </p:cNvSpPr>
          <p:nvPr>
            <p:ph type="sldNum" sz="quarter" idx="5"/>
          </p:nvPr>
        </p:nvSpPr>
        <p:spPr>
          <a:noFill/>
        </p:spPr>
        <p:txBody>
          <a:bodyPr/>
          <a:lstStyle/>
          <a:p>
            <a:fld id="{D082448F-10C4-4227-9044-E704FB8318A6}" type="slidenum">
              <a:rPr lang="en-US" smtClean="0">
                <a:cs typeface="Times New Roman" charset="0"/>
              </a:rPr>
              <a:pPr/>
              <a:t>18</a:t>
            </a:fld>
            <a:endParaRPr lang="en-US">
              <a:cs typeface="Times New Roman" charset="0"/>
            </a:endParaRPr>
          </a:p>
        </p:txBody>
      </p:sp>
    </p:spTree>
    <p:extLst>
      <p:ext uri="{BB962C8B-B14F-4D97-AF65-F5344CB8AC3E}">
        <p14:creationId xmlns:p14="http://schemas.microsoft.com/office/powerpoint/2010/main" val="404958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272474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113778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fontScale="85000" lnSpcReduction="10000"/>
          </a:bodyPr>
          <a:lstStyle/>
          <a:p>
            <a:pPr marL="0" indent="0">
              <a:lnSpc>
                <a:spcPct val="120000"/>
              </a:lnSpc>
              <a:spcBef>
                <a:spcPts val="0"/>
              </a:spcBef>
              <a:buNone/>
            </a:pPr>
            <a:r>
              <a:rPr lang="en-US" i="1" dirty="0">
                <a:solidFill>
                  <a:schemeClr val="tx1">
                    <a:lumMod val="85000"/>
                    <a:lumOff val="15000"/>
                  </a:schemeClr>
                </a:solidFill>
                <a:latin typeface="Futura Medium" pitchFamily="2" charset="0"/>
              </a:rPr>
              <a:t>The range of uncertainty of the recoverable and /or potentially recoverable volumes may be represented by  either deterministic scenarios or by a probability  distribution</a:t>
            </a:r>
          </a:p>
          <a:p>
            <a:pPr marL="0" indent="0">
              <a:lnSpc>
                <a:spcPct val="120000"/>
              </a:lnSpc>
              <a:spcBef>
                <a:spcPts val="1200"/>
              </a:spcBef>
              <a:buNone/>
            </a:pPr>
            <a:r>
              <a:rPr lang="en-GB" i="1" dirty="0">
                <a:solidFill>
                  <a:schemeClr val="tx1">
                    <a:lumMod val="85000"/>
                    <a:lumOff val="15000"/>
                  </a:schemeClr>
                </a:solidFill>
                <a:latin typeface="Futura Medium" pitchFamily="2" charset="0"/>
              </a:rPr>
              <a:t>For Contingent Resources and Reserves, probabilistic  estimates must be supported by appropriate deterministic  estimates aligned with feasible development scenarios. </a:t>
            </a:r>
          </a:p>
          <a:p>
            <a:pPr marL="0" indent="0">
              <a:lnSpc>
                <a:spcPct val="120000"/>
              </a:lnSpc>
              <a:spcBef>
                <a:spcPts val="1200"/>
              </a:spcBef>
              <a:buNone/>
            </a:pPr>
            <a:endParaRPr lang="en-GB" i="1" dirty="0">
              <a:solidFill>
                <a:schemeClr val="tx1">
                  <a:lumMod val="85000"/>
                  <a:lumOff val="15000"/>
                </a:schemeClr>
              </a:solidFill>
              <a:latin typeface="Futura Medium" pitchFamily="2" charset="0"/>
            </a:endParaRPr>
          </a:p>
          <a:p>
            <a:pPr>
              <a:lnSpc>
                <a:spcPct val="100000"/>
              </a:lnSpc>
              <a:spcBef>
                <a:spcPts val="1200"/>
              </a:spcBef>
              <a:spcAft>
                <a:spcPts val="0"/>
              </a:spcAft>
            </a:pPr>
            <a:r>
              <a:rPr lang="en-US" dirty="0">
                <a:solidFill>
                  <a:schemeClr val="tx1">
                    <a:lumMod val="85000"/>
                    <a:lumOff val="15000"/>
                  </a:schemeClr>
                </a:solidFill>
                <a:latin typeface="Futura Medium" pitchFamily="2" charset="0"/>
              </a:rPr>
              <a:t>1P/1C denote Low estimates (P90), i.e. </a:t>
            </a:r>
            <a:r>
              <a:rPr lang="en-GB" i="1" dirty="0">
                <a:solidFill>
                  <a:schemeClr val="tx1">
                    <a:lumMod val="85000"/>
                    <a:lumOff val="15000"/>
                  </a:schemeClr>
                </a:solidFill>
                <a:latin typeface="Futura Medium" pitchFamily="2" charset="0"/>
                <a:ea typeface="+mj-ea"/>
                <a:cs typeface="+mj-cs"/>
              </a:rPr>
              <a:t>High confidence estimate</a:t>
            </a:r>
          </a:p>
          <a:p>
            <a:pPr marL="446088" lvl="1" indent="-180975">
              <a:spcAft>
                <a:spcPts val="1200"/>
              </a:spcAft>
              <a:buFont typeface="Wingdings" pitchFamily="2" charset="2"/>
              <a:buChar char="Ø"/>
            </a:pPr>
            <a:r>
              <a:rPr lang="en-GB" dirty="0">
                <a:solidFill>
                  <a:schemeClr val="tx1">
                    <a:lumMod val="85000"/>
                    <a:lumOff val="15000"/>
                  </a:schemeClr>
                </a:solidFill>
                <a:latin typeface="Futura Medium" pitchFamily="2" charset="0"/>
              </a:rPr>
              <a:t>For 1P reserves: </a:t>
            </a:r>
            <a:r>
              <a:rPr lang="en-GB" i="1" dirty="0">
                <a:solidFill>
                  <a:schemeClr val="tx1">
                    <a:lumMod val="85000"/>
                    <a:lumOff val="15000"/>
                  </a:schemeClr>
                </a:solidFill>
                <a:latin typeface="Futura Medium" pitchFamily="2" charset="0"/>
              </a:rPr>
              <a:t>reasonable certainty, high confidence </a:t>
            </a:r>
            <a:r>
              <a:rPr lang="en-US" i="1" dirty="0">
                <a:solidFill>
                  <a:schemeClr val="tx1">
                    <a:lumMod val="85000"/>
                    <a:lumOff val="15000"/>
                  </a:schemeClr>
                </a:solidFill>
                <a:latin typeface="Futura Medium" pitchFamily="2" charset="0"/>
              </a:rPr>
              <a:t>that the quantities will be recovered</a:t>
            </a:r>
          </a:p>
          <a:p>
            <a:pPr>
              <a:lnSpc>
                <a:spcPct val="100000"/>
              </a:lnSpc>
              <a:spcAft>
                <a:spcPts val="0"/>
              </a:spcAft>
            </a:pPr>
            <a:r>
              <a:rPr lang="en-US" dirty="0">
                <a:solidFill>
                  <a:schemeClr val="tx1">
                    <a:lumMod val="85000"/>
                    <a:lumOff val="15000"/>
                  </a:schemeClr>
                </a:solidFill>
                <a:latin typeface="Futura Medium" pitchFamily="2" charset="0"/>
              </a:rPr>
              <a:t>2P/2C denote </a:t>
            </a:r>
            <a:r>
              <a:rPr lang="en-US" i="1" dirty="0">
                <a:solidFill>
                  <a:schemeClr val="tx1">
                    <a:lumMod val="85000"/>
                    <a:lumOff val="15000"/>
                  </a:schemeClr>
                </a:solidFill>
                <a:latin typeface="Futura Medium" pitchFamily="2" charset="0"/>
                <a:ea typeface="+mj-ea"/>
                <a:cs typeface="+mj-cs"/>
              </a:rPr>
              <a:t>Best estimates (P50)</a:t>
            </a:r>
            <a:endParaRPr lang="en-GB" i="1" dirty="0">
              <a:solidFill>
                <a:schemeClr val="tx1">
                  <a:lumMod val="85000"/>
                  <a:lumOff val="15000"/>
                </a:schemeClr>
              </a:solidFill>
              <a:latin typeface="Futura Medium" pitchFamily="2" charset="0"/>
              <a:ea typeface="+mj-ea"/>
              <a:cs typeface="+mj-cs"/>
            </a:endParaRPr>
          </a:p>
          <a:p>
            <a:pPr marL="446088" lvl="1" indent="-180975">
              <a:spcAft>
                <a:spcPts val="1200"/>
              </a:spcAft>
              <a:buFont typeface="Wingdings" pitchFamily="2" charset="2"/>
              <a:buChar char="Ø"/>
            </a:pPr>
            <a:r>
              <a:rPr lang="en-GB" dirty="0">
                <a:solidFill>
                  <a:schemeClr val="tx1">
                    <a:lumMod val="85000"/>
                    <a:lumOff val="15000"/>
                  </a:schemeClr>
                </a:solidFill>
                <a:latin typeface="Futura Medium" pitchFamily="2" charset="0"/>
              </a:rPr>
              <a:t>The most realistic assessment of recoverable quantities </a:t>
            </a:r>
          </a:p>
          <a:p>
            <a:pPr>
              <a:lnSpc>
                <a:spcPct val="100000"/>
              </a:lnSpc>
              <a:spcAft>
                <a:spcPts val="0"/>
              </a:spcAft>
            </a:pPr>
            <a:r>
              <a:rPr lang="en-US" dirty="0">
                <a:solidFill>
                  <a:schemeClr val="tx1">
                    <a:lumMod val="85000"/>
                    <a:lumOff val="15000"/>
                  </a:schemeClr>
                </a:solidFill>
                <a:latin typeface="Futura Medium" pitchFamily="2" charset="0"/>
              </a:rPr>
              <a:t>3P/3C denote High estimates (P10) i.e. </a:t>
            </a:r>
            <a:r>
              <a:rPr lang="en-GB" i="1" dirty="0">
                <a:solidFill>
                  <a:schemeClr val="tx1">
                    <a:lumMod val="85000"/>
                    <a:lumOff val="15000"/>
                  </a:schemeClr>
                </a:solidFill>
                <a:latin typeface="Futura Medium" pitchFamily="2" charset="0"/>
                <a:ea typeface="+mj-ea"/>
                <a:cs typeface="+mj-cs"/>
              </a:rPr>
              <a:t>Lower confidence, high side estimate</a:t>
            </a:r>
          </a:p>
          <a:p>
            <a:pPr marL="446088" lvl="1" indent="-180975">
              <a:buFont typeface="Wingdings" pitchFamily="2" charset="2"/>
              <a:buChar char="Ø"/>
            </a:pPr>
            <a:r>
              <a:rPr lang="en-GB" dirty="0">
                <a:solidFill>
                  <a:schemeClr val="tx1">
                    <a:lumMod val="85000"/>
                    <a:lumOff val="15000"/>
                  </a:schemeClr>
                </a:solidFill>
                <a:latin typeface="Futura Medium" pitchFamily="2" charset="0"/>
              </a:rPr>
              <a:t>A realisable high estimate based on proposed 2P devel</a:t>
            </a:r>
            <a:r>
              <a:rPr lang="en-GB" i="1" dirty="0">
                <a:solidFill>
                  <a:schemeClr val="tx1">
                    <a:lumMod val="85000"/>
                    <a:lumOff val="15000"/>
                  </a:schemeClr>
                </a:solidFill>
                <a:latin typeface="Futura Medium" pitchFamily="2" charset="0"/>
              </a:rPr>
              <a:t>opment</a:t>
            </a:r>
          </a:p>
          <a:p>
            <a:pPr marL="446088" lvl="1" indent="-180975">
              <a:buFont typeface="Wingdings" pitchFamily="2" charset="2"/>
              <a:buChar char="Ø"/>
            </a:pPr>
            <a:endParaRPr lang="en-GB" i="1" dirty="0">
              <a:solidFill>
                <a:schemeClr val="tx1">
                  <a:lumMod val="85000"/>
                  <a:lumOff val="15000"/>
                </a:schemeClr>
              </a:solidFill>
              <a:latin typeface="Futura Medium" pitchFamily="2" charset="0"/>
            </a:endParaRPr>
          </a:p>
          <a:p>
            <a:pPr marL="446088" lvl="1" indent="-180975">
              <a:buFont typeface="Wingdings" pitchFamily="2" charset="2"/>
              <a:buChar char="Ø"/>
            </a:pPr>
            <a:r>
              <a:rPr lang="en-GB" i="1" dirty="0">
                <a:solidFill>
                  <a:schemeClr val="tx1">
                    <a:lumMod val="85000"/>
                    <a:lumOff val="15000"/>
                  </a:schemeClr>
                </a:solidFill>
                <a:latin typeface="Futura Medium" pitchFamily="2" charset="0"/>
              </a:rPr>
              <a:t>Note distribution  in figure is asymmetric but can attain different shapes dependent on circumstances</a:t>
            </a:r>
          </a:p>
          <a:p>
            <a:endParaRPr lang="en-US" dirty="0"/>
          </a:p>
        </p:txBody>
      </p:sp>
    </p:spTree>
    <p:extLst>
      <p:ext uri="{BB962C8B-B14F-4D97-AF65-F5344CB8AC3E}">
        <p14:creationId xmlns:p14="http://schemas.microsoft.com/office/powerpoint/2010/main" val="3302691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a:bodyPr>
          <a:lstStyle/>
          <a:p>
            <a:pPr marL="457200" indent="-457200">
              <a:spcBef>
                <a:spcPct val="30000"/>
              </a:spcBef>
              <a:spcAft>
                <a:spcPts val="0"/>
              </a:spcAft>
              <a:buClr>
                <a:schemeClr val="hlink"/>
              </a:buClr>
              <a:buSzPct val="85000"/>
              <a:buNone/>
            </a:pPr>
            <a:r>
              <a:rPr lang="en-US" sz="1600" b="1" kern="1200" dirty="0">
                <a:solidFill>
                  <a:schemeClr val="bg2">
                    <a:lumMod val="50000"/>
                  </a:schemeClr>
                </a:solidFill>
                <a:latin typeface="Times New Roman" pitchFamily="18" charset="0"/>
                <a:ea typeface="+mn-ea"/>
                <a:cs typeface="Times New Roman" pitchFamily="18" charset="0"/>
              </a:rPr>
              <a:t>The ELT, with qualifying UDETs and PD profiles, must meet two conditions</a:t>
            </a:r>
          </a:p>
          <a:p>
            <a:pPr marL="268288" indent="-268288" eaLnBrk="1" hangingPunct="1">
              <a:lnSpc>
                <a:spcPct val="140000"/>
              </a:lnSpc>
              <a:spcBef>
                <a:spcPts val="0"/>
              </a:spcBef>
              <a:spcAft>
                <a:spcPts val="0"/>
              </a:spcAft>
              <a:buClr>
                <a:schemeClr val="accent2"/>
              </a:buClr>
              <a:buSzPct val="100000"/>
              <a:buFont typeface="Wingdings" pitchFamily="2" charset="2"/>
              <a:buChar char="Ø"/>
              <a:defRPr/>
            </a:pPr>
            <a:r>
              <a:rPr lang="en-US" sz="1200" dirty="0">
                <a:solidFill>
                  <a:schemeClr val="tx1"/>
                </a:solidFill>
                <a:cs typeface="Times New Roman" pitchFamily="18" charset="0"/>
              </a:rPr>
              <a:t>Cumulative net cash flow must go positive (exceeding future development, decommissioning and restoration costs) at some point in the future, if not, there are no Proved reserves. </a:t>
            </a:r>
          </a:p>
          <a:p>
            <a:pPr marL="268288" indent="-268288" fontAlgn="base">
              <a:spcAft>
                <a:spcPts val="0"/>
              </a:spcAft>
              <a:buSzPct val="100000"/>
              <a:buFont typeface="Wingdings" pitchFamily="2" charset="2"/>
              <a:buChar char="Ø"/>
              <a:defRPr/>
            </a:pPr>
            <a:r>
              <a:rPr lang="en-US" sz="1600" dirty="0">
                <a:latin typeface="Futura Medium" pitchFamily="2" charset="0"/>
                <a:cs typeface="Times New Roman" pitchFamily="18" charset="0"/>
              </a:rPr>
              <a:t>The Proved production forecast is then truncated in the year that the annual net operating cash flow goes negative (thus achieving the maximum cumulative net cash flow) unless already truncated earlier for technical, operational or contractual reasons. </a:t>
            </a:r>
          </a:p>
          <a:p>
            <a:pPr marL="268288" lvl="1" indent="-268288" fontAlgn="base">
              <a:spcAft>
                <a:spcPts val="0"/>
              </a:spcAft>
              <a:buClr>
                <a:schemeClr val="accent2"/>
              </a:buClr>
              <a:buSzPct val="100000"/>
              <a:buFont typeface="Wingdings" pitchFamily="2" charset="2"/>
              <a:buChar char="Ø"/>
              <a:defRPr/>
            </a:pPr>
            <a:r>
              <a:rPr lang="en-US" sz="1600" dirty="0">
                <a:latin typeface="Futura Medium" pitchFamily="2" charset="0"/>
                <a:cs typeface="Times New Roman" pitchFamily="18" charset="0"/>
              </a:rPr>
              <a:t>Reserves are defined up to truncation point.</a:t>
            </a:r>
          </a:p>
          <a:p>
            <a:endParaRPr lang="en-US" dirty="0"/>
          </a:p>
        </p:txBody>
      </p:sp>
    </p:spTree>
    <p:extLst>
      <p:ext uri="{BB962C8B-B14F-4D97-AF65-F5344CB8AC3E}">
        <p14:creationId xmlns:p14="http://schemas.microsoft.com/office/powerpoint/2010/main" val="1604274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a:bodyPr>
          <a:lstStyle/>
          <a:p>
            <a:pPr marL="457200" indent="-457200">
              <a:spcBef>
                <a:spcPct val="30000"/>
              </a:spcBef>
              <a:spcAft>
                <a:spcPts val="0"/>
              </a:spcAft>
              <a:buClr>
                <a:schemeClr val="hlink"/>
              </a:buClr>
              <a:buSzPct val="85000"/>
              <a:buNone/>
            </a:pPr>
            <a:r>
              <a:rPr lang="en-US" sz="1600" b="1" kern="1200" dirty="0">
                <a:solidFill>
                  <a:schemeClr val="bg2">
                    <a:lumMod val="50000"/>
                  </a:schemeClr>
                </a:solidFill>
                <a:latin typeface="Times New Roman" pitchFamily="18" charset="0"/>
                <a:ea typeface="+mn-ea"/>
                <a:cs typeface="Times New Roman" pitchFamily="18" charset="0"/>
              </a:rPr>
              <a:t>The ELT, with qualifying UDETs and PD profiles, must meet two conditions</a:t>
            </a:r>
          </a:p>
          <a:p>
            <a:pPr marL="268288" indent="-268288" eaLnBrk="1" hangingPunct="1">
              <a:lnSpc>
                <a:spcPct val="140000"/>
              </a:lnSpc>
              <a:spcBef>
                <a:spcPts val="0"/>
              </a:spcBef>
              <a:spcAft>
                <a:spcPts val="0"/>
              </a:spcAft>
              <a:buClr>
                <a:schemeClr val="accent2"/>
              </a:buClr>
              <a:buSzPct val="100000"/>
              <a:buFont typeface="Wingdings" pitchFamily="2" charset="2"/>
              <a:buChar char="Ø"/>
              <a:defRPr/>
            </a:pPr>
            <a:r>
              <a:rPr lang="en-US" sz="1200" dirty="0">
                <a:solidFill>
                  <a:schemeClr val="tx1"/>
                </a:solidFill>
                <a:cs typeface="Times New Roman" pitchFamily="18" charset="0"/>
              </a:rPr>
              <a:t>Cumulative net cash flow must go positive (exceeding future development, decommissioning and restoration costs) at some point in the future, if not, there are no Proved reserves. </a:t>
            </a:r>
          </a:p>
          <a:p>
            <a:pPr marL="268288" indent="-268288" fontAlgn="base">
              <a:spcAft>
                <a:spcPts val="0"/>
              </a:spcAft>
              <a:buSzPct val="100000"/>
              <a:buFont typeface="Wingdings" pitchFamily="2" charset="2"/>
              <a:buChar char="Ø"/>
              <a:defRPr/>
            </a:pPr>
            <a:r>
              <a:rPr lang="en-US" sz="1600" dirty="0">
                <a:latin typeface="Futura Medium" pitchFamily="2" charset="0"/>
                <a:cs typeface="Times New Roman" pitchFamily="18" charset="0"/>
              </a:rPr>
              <a:t>The Proved production forecast is then truncated in the year that the annual net operating cash flow goes negative (thus achieving the maximum cumulative net cash flow) unless already truncated earlier for technical, operational or contractual reasons. </a:t>
            </a:r>
          </a:p>
          <a:p>
            <a:pPr marL="268288" lvl="1" indent="-268288" fontAlgn="base">
              <a:spcAft>
                <a:spcPts val="0"/>
              </a:spcAft>
              <a:buClr>
                <a:schemeClr val="accent2"/>
              </a:buClr>
              <a:buSzPct val="100000"/>
              <a:buFont typeface="Wingdings" pitchFamily="2" charset="2"/>
              <a:buChar char="Ø"/>
              <a:defRPr/>
            </a:pPr>
            <a:r>
              <a:rPr lang="en-US" sz="1600" dirty="0">
                <a:latin typeface="Futura Medium" pitchFamily="2" charset="0"/>
                <a:cs typeface="Times New Roman" pitchFamily="18" charset="0"/>
              </a:rPr>
              <a:t>Reserves are defined up to truncation point.</a:t>
            </a:r>
          </a:p>
          <a:p>
            <a:endParaRPr lang="en-US" dirty="0"/>
          </a:p>
        </p:txBody>
      </p:sp>
    </p:spTree>
    <p:extLst>
      <p:ext uri="{BB962C8B-B14F-4D97-AF65-F5344CB8AC3E}">
        <p14:creationId xmlns:p14="http://schemas.microsoft.com/office/powerpoint/2010/main" val="95019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6913"/>
            <a:ext cx="4613275" cy="3486150"/>
          </a:xfrm>
        </p:spPr>
      </p:sp>
      <p:sp>
        <p:nvSpPr>
          <p:cNvPr id="3" name="Notes Placeholder 2"/>
          <p:cNvSpPr>
            <a:spLocks noGrp="1"/>
          </p:cNvSpPr>
          <p:nvPr>
            <p:ph type="body" idx="1"/>
          </p:nvPr>
        </p:nvSpPr>
        <p:spPr/>
        <p:txBody>
          <a:bodyPr>
            <a:normAutofit/>
          </a:bodyPr>
          <a:lstStyle/>
          <a:p>
            <a:endParaRPr lang="en-US" sz="1000" u="sng" dirty="0"/>
          </a:p>
        </p:txBody>
      </p:sp>
      <p:sp>
        <p:nvSpPr>
          <p:cNvPr id="4" name="Slide Number Placeholder 3"/>
          <p:cNvSpPr>
            <a:spLocks noGrp="1"/>
          </p:cNvSpPr>
          <p:nvPr>
            <p:ph type="sldNum" sz="quarter" idx="10"/>
          </p:nvPr>
        </p:nvSpPr>
        <p:spPr/>
        <p:txBody>
          <a:bodyPr/>
          <a:lstStyle/>
          <a:p>
            <a:pPr>
              <a:defRPr/>
            </a:pPr>
            <a:fld id="{2280AC8F-7E82-4C8B-939D-BDAFC206DCEB}" type="slidenum">
              <a:rPr lang="en-US" smtClean="0"/>
              <a:pPr>
                <a:defRPr/>
              </a:pPr>
              <a:t>24</a:t>
            </a:fld>
            <a:endParaRPr lang="en-US"/>
          </a:p>
        </p:txBody>
      </p:sp>
    </p:spTree>
    <p:extLst>
      <p:ext uri="{BB962C8B-B14F-4D97-AF65-F5344CB8AC3E}">
        <p14:creationId xmlns:p14="http://schemas.microsoft.com/office/powerpoint/2010/main" val="3195775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12700" marR="8945">
              <a:lnSpc>
                <a:spcPts val="1125"/>
              </a:lnSpc>
            </a:pPr>
            <a:r>
              <a:rPr lang="en-US" sz="1200" spc="-2" dirty="0">
                <a:latin typeface="Georgia"/>
                <a:cs typeface="Georgia"/>
              </a:rPr>
              <a:t>A key indicator for evaluating the performance of oil and gas entities is their existing reserves and the future production and cash flows expected from them. Some national GAAPs and securities regulators require supplemental disclosure of reserve information, most notably the FASB ASC 932 and Securities and Exchange Commission (SEC) regulations. There have also been recommendations on accounting practices issued by industry bodies such as the UK Statements of Recommended Practice (SORPs) – which cover Accounting for Oil and Gas Exploration, Development, Production and Decommissioning Activities. However, there are no reserve disclosure requirements under IFRS.</a:t>
            </a:r>
            <a:endParaRPr lang="en-US" sz="1200" dirty="0">
              <a:latin typeface="Georgia"/>
              <a:cs typeface="Georgia"/>
            </a:endParaRPr>
          </a:p>
          <a:p>
            <a:pPr marL="12700" marR="8945">
              <a:lnSpc>
                <a:spcPts val="1125"/>
              </a:lnSpc>
            </a:pPr>
            <a:r>
              <a:rPr lang="en-US" sz="1200" spc="-2" dirty="0">
                <a:latin typeface="Georgia"/>
                <a:cs typeface="Georgia"/>
              </a:rPr>
              <a:t>IAS 1 </a:t>
            </a:r>
            <a:r>
              <a:rPr lang="en-US" sz="1200" i="1" spc="-2" dirty="0">
                <a:latin typeface="Georgia"/>
                <a:cs typeface="Georgia"/>
              </a:rPr>
              <a:t>Presentation of financial statements </a:t>
            </a:r>
            <a:r>
              <a:rPr lang="en-US" sz="1200" spc="-2" dirty="0">
                <a:latin typeface="Georgia"/>
                <a:cs typeface="Georgia"/>
              </a:rPr>
              <a:t>[IAS 1 para 17] requires that an entity’s financial statements should provide additional information when compliance with specific requirements in IFRS is insufficient to enable an entity to achieve a fair presentation.</a:t>
            </a:r>
            <a:endParaRPr lang="en-US" sz="1200" dirty="0">
              <a:latin typeface="Georgia"/>
              <a:cs typeface="Georgia"/>
            </a:endParaRPr>
          </a:p>
          <a:p>
            <a:pPr marL="12700" marR="8945">
              <a:lnSpc>
                <a:spcPts val="1125"/>
              </a:lnSpc>
            </a:pPr>
            <a:r>
              <a:rPr lang="en-US" sz="1200" spc="-2" dirty="0">
                <a:latin typeface="Georgia"/>
                <a:cs typeface="Georgia"/>
              </a:rPr>
              <a:t>An entity may consider the pronouncements of other standard-setting bodies and accepted industry practices when developing accounting policies in the absence of specific IFRS guidance. Many entities provide supplemental information with the financial statements because of the unique nature of the oil and gas industry and the clear desire of investors and other users of the financial statements to receive information about reserves. The information is usually supplemental to the financial statements, and is not covered by the auditor’s opinion.</a:t>
            </a:r>
          </a:p>
          <a:p>
            <a:pPr marL="12700" marR="8945">
              <a:lnSpc>
                <a:spcPts val="1125"/>
              </a:lnSpc>
            </a:pPr>
            <a:r>
              <a:rPr lang="en-US" sz="1200" spc="-2" dirty="0">
                <a:latin typeface="Georgia"/>
                <a:cs typeface="Georgia"/>
              </a:rPr>
              <a:t>Information about quantities of oil and gas reserves is essential for users to understand and compare oil and gas companies’ financial position and performance. Entities should consider presenting reserve quantities and changes on a reasonably aggregated basis. Where certain reserves are subject to particular risks, those risks should be identified and communicated. Reserve disclosures accompanying the financial statements should be consistent with those reserves used for financial statement purposes. For example, proven and probable reserves or proved reserves might be used for depreciation, depletion and amortisation calculations.</a:t>
            </a:r>
          </a:p>
          <a:p>
            <a:pPr marL="12700" marR="8945">
              <a:lnSpc>
                <a:spcPts val="1125"/>
              </a:lnSpc>
            </a:pPr>
            <a:r>
              <a:rPr lang="en-US" sz="1200" spc="-2" dirty="0">
                <a:latin typeface="Georgia"/>
                <a:cs typeface="Georgia"/>
              </a:rPr>
              <a:t>The categories of reserves used and their definitions should be clearly described. Reporting a ‘value’ for reserves and a common means of measuring that value have long been debated, and there is no consensus among national standard-setters permitting or requiring value disclosure. There is, at present, no globally agreed method to prepare and present ‘value’ disclosures. However, there are globally accepted engineering definitions of reserves that take into account economic factors. These definitions may be a useful benchmark for investors and other users of financial statements to evaluate.</a:t>
            </a:r>
          </a:p>
          <a:p>
            <a:pPr marL="12700" marR="8945">
              <a:lnSpc>
                <a:spcPts val="1125"/>
              </a:lnSpc>
            </a:pPr>
            <a:r>
              <a:rPr lang="en-US" dirty="0">
                <a:solidFill>
                  <a:srgbClr val="2323A5"/>
                </a:solidFill>
                <a:latin typeface="Book Antiqua" panose="02040602050305030304" pitchFamily="18" charset="0"/>
              </a:rPr>
              <a:t>Supplementary disclosure of such information with IFRS financial statements is useful, but it should be consistently reported, and the underlying basis clearly disclosed and based on common guidelines or practices, such as the Society of Petroleum Engineers definitions</a:t>
            </a:r>
            <a:endParaRPr lang="en-US" sz="1200" dirty="0">
              <a:latin typeface="Georgia"/>
              <a:cs typeface="Georgia"/>
            </a:endParaRPr>
          </a:p>
          <a:p>
            <a:pPr marL="12700" marR="8945">
              <a:lnSpc>
                <a:spcPts val="1125"/>
              </a:lnSpc>
            </a:pPr>
            <a:endParaRPr lang="en-US" sz="1200" dirty="0">
              <a:latin typeface="Georgia"/>
              <a:cs typeface="Georgia"/>
            </a:endParaRPr>
          </a:p>
          <a:p>
            <a:pPr marL="12700" marR="8945">
              <a:lnSpc>
                <a:spcPts val="1125"/>
              </a:lnSpc>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25</a:t>
            </a:fld>
            <a:endParaRPr lang="en-GB"/>
          </a:p>
        </p:txBody>
      </p:sp>
    </p:spTree>
    <p:extLst>
      <p:ext uri="{BB962C8B-B14F-4D97-AF65-F5344CB8AC3E}">
        <p14:creationId xmlns:p14="http://schemas.microsoft.com/office/powerpoint/2010/main" val="2388954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12700" marR="8945">
              <a:lnSpc>
                <a:spcPts val="1125"/>
              </a:lnSpc>
            </a:pPr>
            <a:r>
              <a:rPr lang="en-US" sz="1200" spc="-2" dirty="0">
                <a:latin typeface="Georgia"/>
                <a:cs typeface="Georgia"/>
              </a:rPr>
              <a:t>A key indicator for evaluating the performance of oil and gas entities is their existing reserves and the future production and cash flows expected from them. Some national GAAPs and securities regulators require supplemental disclosure of reserve information, most notably the FASB ASC 932 and Securities and Exchange Commission (SEC) regulations. There have also been recommendations on accounting practices issued by industry bodies such as the UK Statements of Recommended Practice (SORPs) – which cover Accounting for Oil and Gas Exploration, Development, Production and Decommissioning Activities. However, there are no reserve disclosure requirements under IFRS.</a:t>
            </a:r>
            <a:endParaRPr lang="en-US" sz="1200" dirty="0">
              <a:latin typeface="Georgia"/>
              <a:cs typeface="Georgia"/>
            </a:endParaRPr>
          </a:p>
          <a:p>
            <a:pPr marL="12700" marR="8945">
              <a:lnSpc>
                <a:spcPts val="1125"/>
              </a:lnSpc>
            </a:pPr>
            <a:r>
              <a:rPr lang="en-US" sz="1200" spc="-2" dirty="0">
                <a:latin typeface="Georgia"/>
                <a:cs typeface="Georgia"/>
              </a:rPr>
              <a:t>IAS 1 </a:t>
            </a:r>
            <a:r>
              <a:rPr lang="en-US" sz="1200" i="1" spc="-2" dirty="0">
                <a:latin typeface="Georgia"/>
                <a:cs typeface="Georgia"/>
              </a:rPr>
              <a:t>Presentation of financial statements </a:t>
            </a:r>
            <a:r>
              <a:rPr lang="en-US" sz="1200" spc="-2" dirty="0">
                <a:latin typeface="Georgia"/>
                <a:cs typeface="Georgia"/>
              </a:rPr>
              <a:t>[IAS 1 para 17] requires that an entity’s financial statements should provide additional information when compliance with specific requirements in IFRS is insufficient to enable an entity to achieve a fair presentation.</a:t>
            </a:r>
            <a:endParaRPr lang="en-US" sz="1200" dirty="0">
              <a:latin typeface="Georgia"/>
              <a:cs typeface="Georgia"/>
            </a:endParaRPr>
          </a:p>
          <a:p>
            <a:pPr marL="12700" marR="8945">
              <a:lnSpc>
                <a:spcPts val="1125"/>
              </a:lnSpc>
            </a:pPr>
            <a:r>
              <a:rPr lang="en-US" sz="1200" spc="-2" dirty="0">
                <a:latin typeface="Georgia"/>
                <a:cs typeface="Georgia"/>
              </a:rPr>
              <a:t>An entity may consider the pronouncements of other standard-setting bodies and accepted industry practices when developing accounting policies in the absence of specific IFRS guidance. Many entities provide supplemental information with the financial statements because of the unique nature of the oil and gas industry and the clear desire of investors and other users of the financial statements to receive information about reserves. The information is usually supplemental to the financial statements, and is not covered by the auditor’s opinion.</a:t>
            </a:r>
          </a:p>
          <a:p>
            <a:pPr marL="12700" marR="8945">
              <a:lnSpc>
                <a:spcPts val="1125"/>
              </a:lnSpc>
            </a:pPr>
            <a:r>
              <a:rPr lang="en-US" sz="1200" spc="-2" dirty="0">
                <a:latin typeface="Georgia"/>
                <a:cs typeface="Georgia"/>
              </a:rPr>
              <a:t>Information about quantities of oil and gas reserves is essential for users to understand and compare oil and gas companies’ financial position and performance. Entities should consider presenting reserve quantities and changes on a reasonably aggregated basis. Where certain reserves are subject to particular risks, those risks should be identified and communicated. Reserve disclosures accompanying the financial statements should be consistent with those reserves used for financial statement purposes. For example, proven and probable reserves or proved reserves might be used for depreciation, depletion and amortisation calculations.</a:t>
            </a:r>
          </a:p>
          <a:p>
            <a:pPr marL="12700" marR="8945">
              <a:lnSpc>
                <a:spcPts val="1125"/>
              </a:lnSpc>
            </a:pPr>
            <a:r>
              <a:rPr lang="en-US" sz="1200" spc="-2" dirty="0">
                <a:latin typeface="Georgia"/>
                <a:cs typeface="Georgia"/>
              </a:rPr>
              <a:t>The categories of reserves used and their definitions should be clearly described. Reporting a ‘value’ for reserves and a common means of measuring that value have long been debated, and there is no consensus among national standard-setters permitting or requiring value disclosure. There is, at present, no globally agreed method to prepare and present ‘value’ disclosures. However, there are globally accepted engineering definitions of reserves that take into account economic factors. These definitions may be a useful benchmark for investors and other users of financial statements to evaluate.</a:t>
            </a:r>
          </a:p>
          <a:p>
            <a:pPr marL="12700" marR="8945">
              <a:lnSpc>
                <a:spcPts val="1125"/>
              </a:lnSpc>
            </a:pPr>
            <a:r>
              <a:rPr lang="en-US" dirty="0">
                <a:solidFill>
                  <a:srgbClr val="2323A5"/>
                </a:solidFill>
                <a:latin typeface="Book Antiqua" panose="02040602050305030304" pitchFamily="18" charset="0"/>
              </a:rPr>
              <a:t>Supplementary disclosure of such information with IFRS financial statements is useful, but it should be consistently reported, and the underlying basis clearly disclosed and based on common guidelines or practices, such as the Society of Petroleum Engineers definitions</a:t>
            </a:r>
            <a:endParaRPr lang="en-US" sz="1200" dirty="0">
              <a:latin typeface="Georgia"/>
              <a:cs typeface="Georgia"/>
            </a:endParaRPr>
          </a:p>
          <a:p>
            <a:pPr marL="12700" marR="8945">
              <a:lnSpc>
                <a:spcPts val="1125"/>
              </a:lnSpc>
            </a:pPr>
            <a:endParaRPr lang="en-US" sz="1200" dirty="0">
              <a:latin typeface="Georgia"/>
              <a:cs typeface="Georgia"/>
            </a:endParaRPr>
          </a:p>
          <a:p>
            <a:pPr marL="12700" marR="8945">
              <a:lnSpc>
                <a:spcPts val="1125"/>
              </a:lnSpc>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26</a:t>
            </a:fld>
            <a:endParaRPr lang="en-GB"/>
          </a:p>
        </p:txBody>
      </p:sp>
    </p:spTree>
    <p:extLst>
      <p:ext uri="{BB962C8B-B14F-4D97-AF65-F5344CB8AC3E}">
        <p14:creationId xmlns:p14="http://schemas.microsoft.com/office/powerpoint/2010/main" val="1128880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12700" marR="110705" algn="just">
              <a:lnSpc>
                <a:spcPts val="1125"/>
              </a:lnSpc>
            </a:pPr>
            <a:r>
              <a:rPr lang="en-US" sz="1200" spc="-2" dirty="0">
                <a:latin typeface="Georgia"/>
                <a:cs typeface="Georgia"/>
              </a:rPr>
              <a:t>Oil and gas producing activities’ include sources of oil and gas from unconventional sources, including bitumen, oil sands and hydrocarbons extracted from coalbeds and oil shale. Reserve definitions are aligned with those from the Petroleum Resources Management System (PRMS) approved by the Society for Petroleum Engineers (SPE).</a:t>
            </a:r>
          </a:p>
          <a:p>
            <a:pPr marL="12700" marR="8945">
              <a:lnSpc>
                <a:spcPts val="1125"/>
              </a:lnSpc>
            </a:pPr>
            <a:r>
              <a:rPr lang="en-US" sz="1200" spc="-2" dirty="0">
                <a:latin typeface="Georgia"/>
                <a:cs typeface="Georgia"/>
              </a:rPr>
              <a:t>The definition of ‘proved oil and gas reserves’ is “the estimated quantities of crude oil, natural gas, and natural gas liquids which geological and engineering data demonstrate with reasonable certainty to be recoverable in future years from known reservoirs under existing economic and operating conditions” [Rule 4-10a].</a:t>
            </a:r>
          </a:p>
          <a:p>
            <a:pPr marL="12700" marR="0" lvl="0" indent="0" algn="l" defTabSz="914400" rtl="0" eaLnBrk="1" fontAlgn="auto" latinLnBrk="0" hangingPunct="1">
              <a:lnSpc>
                <a:spcPct val="95159"/>
              </a:lnSpc>
              <a:spcBef>
                <a:spcPts val="0"/>
              </a:spcBef>
              <a:spcAft>
                <a:spcPts val="0"/>
              </a:spcAft>
              <a:buClrTx/>
              <a:buSzTx/>
              <a:buFontTx/>
              <a:buNone/>
              <a:tabLst/>
              <a:defRPr/>
            </a:pPr>
            <a:r>
              <a:rPr lang="en-US" sz="1200" spc="-2" dirty="0">
                <a:latin typeface="Georgia"/>
                <a:cs typeface="Georgia"/>
              </a:rPr>
              <a:t>Key criteria to meet this definition are:</a:t>
            </a:r>
            <a:endParaRPr lang="en-US" sz="1200" dirty="0">
              <a:latin typeface="Georgia"/>
              <a:cs typeface="Georgia"/>
            </a:endParaRPr>
          </a:p>
          <a:p>
            <a:pPr marL="641350" marR="8945" lvl="1" indent="-171450">
              <a:lnSpc>
                <a:spcPts val="1125"/>
              </a:lnSpc>
              <a:buFont typeface="Arial" panose="020B0604020202020204" pitchFamily="34" charset="0"/>
              <a:buChar char="•"/>
            </a:pPr>
            <a:r>
              <a:rPr lang="en-US" dirty="0"/>
              <a:t>There must be at least a 90% probability that the quantities actually recovered will equal or exceed the stated volume (consistent with PRMS) to achieve the definition of ‘Reasonable certainty’.</a:t>
            </a:r>
          </a:p>
          <a:p>
            <a:pPr marL="641350" marR="8945" lvl="1" indent="-171450">
              <a:lnSpc>
                <a:spcPts val="1125"/>
              </a:lnSpc>
              <a:buFont typeface="Arial" panose="020B0604020202020204" pitchFamily="34" charset="0"/>
              <a:buChar char="•"/>
            </a:pPr>
            <a:r>
              <a:rPr lang="en-US" dirty="0"/>
              <a:t>The reserves must be ‘Economically producible’ and this requires the use of average prices during the prior 12-month period.</a:t>
            </a:r>
          </a:p>
          <a:p>
            <a:pPr marL="641350" marR="8945" lvl="1" indent="-171450">
              <a:lnSpc>
                <a:spcPts val="1125"/>
              </a:lnSpc>
              <a:buFont typeface="Arial" panose="020B0604020202020204" pitchFamily="34" charset="0"/>
              <a:buChar char="•"/>
            </a:pPr>
            <a:r>
              <a:rPr lang="en-US" dirty="0"/>
              <a:t>To extract the reserves there must be ‘Reliable technology’: this refers to technology that has been field tested and demonstrated consistency and repeatability in the formation being evaluated or in an analogous formation.</a:t>
            </a:r>
          </a:p>
          <a:p>
            <a:pPr marL="469900" marR="8945" lvl="1" indent="0">
              <a:lnSpc>
                <a:spcPts val="1125"/>
              </a:lnSpc>
              <a:buFont typeface="Arial" panose="020B0604020202020204" pitchFamily="34" charset="0"/>
              <a:buNone/>
            </a:pPr>
            <a:endParaRPr lang="en-US" sz="1050" dirty="0"/>
          </a:p>
          <a:p>
            <a:pPr marL="12700">
              <a:lnSpc>
                <a:spcPts val="1125"/>
              </a:lnSpc>
            </a:pPr>
            <a:r>
              <a:rPr lang="en-US" sz="1200" spc="-1" dirty="0">
                <a:latin typeface="Georgia"/>
                <a:cs typeface="Georgia"/>
              </a:rPr>
              <a:t>Probable and possible reserve estimates allow the use of deterministic and probabilistic </a:t>
            </a:r>
            <a:r>
              <a:rPr lang="en-US" sz="1200" spc="0" dirty="0">
                <a:latin typeface="Georgia"/>
                <a:cs typeface="Georgia"/>
              </a:rPr>
              <a:t>methods.</a:t>
            </a:r>
            <a:endParaRPr lang="en-US" sz="1200" dirty="0">
              <a:latin typeface="Georgia"/>
              <a:cs typeface="Georgia"/>
            </a:endParaRPr>
          </a:p>
          <a:p>
            <a:pPr marL="12700" marR="8945">
              <a:lnSpc>
                <a:spcPts val="1125"/>
              </a:lnSpc>
            </a:pPr>
            <a:r>
              <a:rPr lang="en-US" sz="1200" spc="-2" dirty="0">
                <a:latin typeface="Georgia"/>
                <a:cs typeface="Georgia"/>
              </a:rPr>
              <a:t>The Final Rule is silent with respect to the treatment of the reserves of an equity method investment. The ASU, however, requires entities to separately disclose the significant oil and gas producing activities of their equity method investments at the same level of detail as consolidated investments (i.e. including Topic ASC 932 supplemental disclosures).</a:t>
            </a:r>
          </a:p>
          <a:p>
            <a:pPr marL="12700" marR="8945">
              <a:lnSpc>
                <a:spcPts val="1125"/>
              </a:lnSpc>
            </a:pPr>
            <a:endParaRPr lang="en-US" sz="1200" spc="-2" dirty="0">
              <a:latin typeface="Georgia"/>
              <a:cs typeface="Georgia"/>
            </a:endParaRPr>
          </a:p>
          <a:p>
            <a:pPr marL="0" indent="0">
              <a:lnSpc>
                <a:spcPts val="1125"/>
              </a:lnSpc>
              <a:buNone/>
            </a:pPr>
            <a:r>
              <a:rPr lang="en-US" b="1" i="1" spc="76" dirty="0">
                <a:solidFill>
                  <a:srgbClr val="2323A5"/>
                </a:solidFill>
                <a:latin typeface="Book Antiqua" panose="02040602050305030304" pitchFamily="18" charset="0"/>
                <a:cs typeface="Georgia"/>
              </a:rPr>
              <a:t>Disclosure of E&amp;E and production expenditure</a:t>
            </a:r>
            <a:endParaRPr lang="en-US" dirty="0">
              <a:solidFill>
                <a:srgbClr val="2323A5"/>
              </a:solidFill>
              <a:latin typeface="Book Antiqua" panose="02040602050305030304" pitchFamily="18" charset="0"/>
              <a:cs typeface="Georgia"/>
            </a:endParaRPr>
          </a:p>
          <a:p>
            <a:pPr marL="0" indent="0">
              <a:buNone/>
            </a:pPr>
            <a:r>
              <a:rPr lang="en-US" dirty="0">
                <a:solidFill>
                  <a:srgbClr val="2323A5"/>
                </a:solidFill>
                <a:latin typeface="Book Antiqua" panose="02040602050305030304" pitchFamily="18" charset="0"/>
              </a:rPr>
              <a:t>Exploration and development costs that are capitalised should be classified as non-current assets in the balance sheet. They should be separately disclosed in the financial statements and distinguished from producing assets where material [IFRS 6 para 23]. The classification as tangible or intangible established during the exploration phase should be continued through to the development and production phases. Details of the amounts capitalised and the amounts recognised as an expense from exploration, development and production activities should be disclosed..</a:t>
            </a:r>
          </a:p>
          <a:p>
            <a:pPr marL="0" indent="0">
              <a:buNone/>
            </a:pPr>
            <a:endParaRPr lang="en-US" dirty="0">
              <a:solidFill>
                <a:srgbClr val="2323A5"/>
              </a:solidFill>
              <a:latin typeface="Book Antiqua" panose="0204060205030503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2" dirty="0">
                <a:latin typeface="Georgia"/>
                <a:cs typeface="Georgia"/>
              </a:rPr>
              <a:t>If a company represents that disclosure is based on the authority of a third party that prepared the reserves estimates or conducted a reserves audit or process review, they should also file a report prepared by the third party.</a:t>
            </a:r>
            <a:endParaRPr lang="en-US" sz="1200" dirty="0">
              <a:latin typeface="Georgia"/>
              <a:cs typeface="Georgia"/>
            </a:endParaRPr>
          </a:p>
          <a:p>
            <a:pPr marL="0" indent="0">
              <a:buNone/>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27</a:t>
            </a:fld>
            <a:endParaRPr lang="en-GB"/>
          </a:p>
        </p:txBody>
      </p:sp>
    </p:spTree>
    <p:extLst>
      <p:ext uri="{BB962C8B-B14F-4D97-AF65-F5344CB8AC3E}">
        <p14:creationId xmlns:p14="http://schemas.microsoft.com/office/powerpoint/2010/main" val="2327251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2700" marR="29157">
              <a:lnSpc>
                <a:spcPts val="1900"/>
              </a:lnSpc>
            </a:pPr>
            <a:r>
              <a:rPr lang="en-US" b="1" spc="-4" dirty="0">
                <a:latin typeface="Calibri"/>
                <a:cs typeface="Calibri"/>
              </a:rPr>
              <a:t>Proved reserves – we’re fishing and the fish is most</a:t>
            </a:r>
            <a:endParaRPr lang="en-US" dirty="0">
              <a:latin typeface="Calibri"/>
              <a:cs typeface="Calibri"/>
            </a:endParaRPr>
          </a:p>
          <a:p>
            <a:pPr marL="12700" marR="29157">
              <a:lnSpc>
                <a:spcPts val="2160"/>
              </a:lnSpc>
              <a:spcBef>
                <a:spcPts val="13"/>
              </a:spcBef>
            </a:pPr>
            <a:r>
              <a:rPr lang="en-US" b="1" spc="-2" dirty="0">
                <a:latin typeface="Calibri"/>
                <a:cs typeface="Calibri"/>
              </a:rPr>
              <a:t>certainly in our net</a:t>
            </a:r>
            <a:endParaRPr lang="en-US" dirty="0">
              <a:latin typeface="Calibri"/>
              <a:cs typeface="Calibri"/>
            </a:endParaRPr>
          </a:p>
          <a:p>
            <a:pPr marL="238251" indent="-225551">
              <a:lnSpc>
                <a:spcPct val="100097"/>
              </a:lnSpc>
              <a:spcBef>
                <a:spcPts val="312"/>
              </a:spcBef>
            </a:pPr>
            <a:r>
              <a:rPr lang="en-US" dirty="0">
                <a:latin typeface="Calibri"/>
                <a:cs typeface="Calibri"/>
              </a:rPr>
              <a:t>• </a:t>
            </a:r>
            <a:r>
              <a:rPr lang="en-US" spc="64" dirty="0">
                <a:latin typeface="Calibri"/>
                <a:cs typeface="Calibri"/>
              </a:rPr>
              <a:t> </a:t>
            </a:r>
            <a:r>
              <a:rPr lang="en-US" dirty="0">
                <a:latin typeface="Calibri"/>
                <a:cs typeface="Calibri"/>
              </a:rPr>
              <a:t>Comm</a:t>
            </a:r>
            <a:r>
              <a:rPr lang="en-US" spc="4" dirty="0">
                <a:latin typeface="Calibri"/>
                <a:cs typeface="Calibri"/>
              </a:rPr>
              <a:t>e</a:t>
            </a:r>
            <a:r>
              <a:rPr lang="en-US" spc="-29" dirty="0">
                <a:latin typeface="Calibri"/>
                <a:cs typeface="Calibri"/>
              </a:rPr>
              <a:t>r</a:t>
            </a:r>
            <a:r>
              <a:rPr lang="en-US" spc="-4" dirty="0">
                <a:latin typeface="Calibri"/>
                <a:cs typeface="Calibri"/>
              </a:rPr>
              <a:t>ci</a:t>
            </a:r>
            <a:r>
              <a:rPr lang="en-US" dirty="0">
                <a:latin typeface="Calibri"/>
                <a:cs typeface="Calibri"/>
              </a:rPr>
              <a:t>al</a:t>
            </a:r>
            <a:r>
              <a:rPr lang="en-US" spc="-9" dirty="0">
                <a:latin typeface="Calibri"/>
                <a:cs typeface="Calibri"/>
              </a:rPr>
              <a:t>l</a:t>
            </a:r>
            <a:r>
              <a:rPr lang="en-US" dirty="0">
                <a:latin typeface="Calibri"/>
                <a:cs typeface="Calibri"/>
              </a:rPr>
              <a:t>y</a:t>
            </a:r>
            <a:r>
              <a:rPr lang="en-US" spc="14" dirty="0">
                <a:latin typeface="Calibri"/>
                <a:cs typeface="Calibri"/>
              </a:rPr>
              <a:t> </a:t>
            </a:r>
            <a:r>
              <a:rPr lang="en-US" spc="-29" dirty="0">
                <a:latin typeface="Calibri"/>
                <a:cs typeface="Calibri"/>
              </a:rPr>
              <a:t>r</a:t>
            </a:r>
            <a:r>
              <a:rPr lang="en-US" dirty="0">
                <a:latin typeface="Calibri"/>
                <a:cs typeface="Calibri"/>
              </a:rPr>
              <a:t>e</a:t>
            </a:r>
            <a:r>
              <a:rPr lang="en-US" spc="-14" dirty="0">
                <a:latin typeface="Calibri"/>
                <a:cs typeface="Calibri"/>
              </a:rPr>
              <a:t>co</a:t>
            </a:r>
            <a:r>
              <a:rPr lang="en-US" spc="-9" dirty="0">
                <a:latin typeface="Calibri"/>
                <a:cs typeface="Calibri"/>
              </a:rPr>
              <a:t>v</a:t>
            </a:r>
            <a:r>
              <a:rPr lang="en-US" dirty="0">
                <a:latin typeface="Calibri"/>
                <a:cs typeface="Calibri"/>
              </a:rPr>
              <a:t>e</a:t>
            </a:r>
            <a:r>
              <a:rPr lang="en-US" spc="-34" dirty="0">
                <a:latin typeface="Calibri"/>
                <a:cs typeface="Calibri"/>
              </a:rPr>
              <a:t>r</a:t>
            </a:r>
            <a:r>
              <a:rPr lang="en-US" dirty="0">
                <a:latin typeface="Calibri"/>
                <a:cs typeface="Calibri"/>
              </a:rPr>
              <a:t>able</a:t>
            </a:r>
            <a:r>
              <a:rPr lang="en-US" spc="14" dirty="0">
                <a:latin typeface="Calibri"/>
                <a:cs typeface="Calibri"/>
              </a:rPr>
              <a:t> </a:t>
            </a:r>
            <a:r>
              <a:rPr lang="en-US" dirty="0">
                <a:latin typeface="Calibri"/>
                <a:cs typeface="Calibri"/>
              </a:rPr>
              <a:t>und</a:t>
            </a:r>
            <a:r>
              <a:rPr lang="en-US" spc="4" dirty="0">
                <a:latin typeface="Calibri"/>
                <a:cs typeface="Calibri"/>
              </a:rPr>
              <a:t>e</a:t>
            </a:r>
            <a:r>
              <a:rPr lang="en-US" dirty="0">
                <a:latin typeface="Calibri"/>
                <a:cs typeface="Calibri"/>
              </a:rPr>
              <a:t>r</a:t>
            </a:r>
            <a:r>
              <a:rPr lang="en-US" spc="9" dirty="0">
                <a:latin typeface="Calibri"/>
                <a:cs typeface="Calibri"/>
              </a:rPr>
              <a:t> </a:t>
            </a:r>
            <a:r>
              <a:rPr lang="en-US" spc="-4" dirty="0">
                <a:latin typeface="Calibri"/>
                <a:cs typeface="Calibri"/>
              </a:rPr>
              <a:t>c</a:t>
            </a:r>
            <a:r>
              <a:rPr lang="en-US" dirty="0">
                <a:latin typeface="Calibri"/>
                <a:cs typeface="Calibri"/>
              </a:rPr>
              <a:t>ur</a:t>
            </a:r>
            <a:r>
              <a:rPr lang="en-US" spc="-29" dirty="0">
                <a:latin typeface="Calibri"/>
                <a:cs typeface="Calibri"/>
              </a:rPr>
              <a:t>r</a:t>
            </a:r>
            <a:r>
              <a:rPr lang="en-US" dirty="0">
                <a:latin typeface="Calibri"/>
                <a:cs typeface="Calibri"/>
              </a:rPr>
              <a:t>e</a:t>
            </a:r>
            <a:r>
              <a:rPr lang="en-US" spc="-4" dirty="0">
                <a:latin typeface="Calibri"/>
                <a:cs typeface="Calibri"/>
              </a:rPr>
              <a:t>n</a:t>
            </a:r>
            <a:r>
              <a:rPr lang="en-US" dirty="0">
                <a:latin typeface="Calibri"/>
                <a:cs typeface="Calibri"/>
              </a:rPr>
              <a:t>t</a:t>
            </a:r>
            <a:r>
              <a:rPr lang="en-US" spc="9" dirty="0">
                <a:latin typeface="Calibri"/>
                <a:cs typeface="Calibri"/>
              </a:rPr>
              <a:t> </a:t>
            </a:r>
            <a:r>
              <a:rPr lang="en-US" dirty="0">
                <a:latin typeface="Calibri"/>
                <a:cs typeface="Calibri"/>
              </a:rPr>
              <a:t>e</a:t>
            </a:r>
            <a:r>
              <a:rPr lang="en-US" spc="-14" dirty="0">
                <a:latin typeface="Calibri"/>
                <a:cs typeface="Calibri"/>
              </a:rPr>
              <a:t>c</a:t>
            </a:r>
            <a:r>
              <a:rPr lang="en-US" dirty="0">
                <a:latin typeface="Calibri"/>
                <a:cs typeface="Calibri"/>
              </a:rPr>
              <a:t>onomic </a:t>
            </a:r>
            <a:r>
              <a:rPr lang="en-US" spc="-19" dirty="0">
                <a:latin typeface="Calibri"/>
                <a:cs typeface="Calibri"/>
              </a:rPr>
              <a:t>c</a:t>
            </a:r>
            <a:r>
              <a:rPr lang="en-US" dirty="0">
                <a:latin typeface="Calibri"/>
                <a:cs typeface="Calibri"/>
              </a:rPr>
              <a:t>ondi</a:t>
            </a:r>
            <a:r>
              <a:rPr lang="en-US" spc="-9" dirty="0">
                <a:latin typeface="Calibri"/>
                <a:cs typeface="Calibri"/>
              </a:rPr>
              <a:t>t</a:t>
            </a:r>
            <a:r>
              <a:rPr lang="en-US" spc="-4" dirty="0">
                <a:latin typeface="Calibri"/>
                <a:cs typeface="Calibri"/>
              </a:rPr>
              <a:t>i</a:t>
            </a:r>
            <a:r>
              <a:rPr lang="en-US" dirty="0">
                <a:latin typeface="Calibri"/>
                <a:cs typeface="Calibri"/>
              </a:rPr>
              <a:t>ons</a:t>
            </a:r>
            <a:r>
              <a:rPr lang="en-US" spc="24" dirty="0">
                <a:latin typeface="Calibri"/>
                <a:cs typeface="Calibri"/>
              </a:rPr>
              <a:t> </a:t>
            </a:r>
            <a:r>
              <a:rPr lang="en-US" spc="-4" dirty="0">
                <a:latin typeface="Calibri"/>
                <a:cs typeface="Calibri"/>
              </a:rPr>
              <a:t>(</a:t>
            </a:r>
            <a:r>
              <a:rPr lang="en-US" dirty="0">
                <a:latin typeface="Calibri"/>
                <a:cs typeface="Calibri"/>
              </a:rPr>
              <a:t>both</a:t>
            </a:r>
            <a:r>
              <a:rPr lang="en-US" spc="9" dirty="0">
                <a:latin typeface="Calibri"/>
                <a:cs typeface="Calibri"/>
              </a:rPr>
              <a:t> </a:t>
            </a:r>
            <a:r>
              <a:rPr lang="en-US" spc="-4" dirty="0">
                <a:latin typeface="Calibri"/>
                <a:cs typeface="Calibri"/>
              </a:rPr>
              <a:t>i</a:t>
            </a:r>
            <a:r>
              <a:rPr lang="en-US" dirty="0">
                <a:latin typeface="Calibri"/>
                <a:cs typeface="Calibri"/>
              </a:rPr>
              <a:t>n</a:t>
            </a:r>
            <a:r>
              <a:rPr lang="en-US" spc="9" dirty="0">
                <a:latin typeface="Calibri"/>
                <a:cs typeface="Calibri"/>
              </a:rPr>
              <a:t> </a:t>
            </a:r>
            <a:r>
              <a:rPr lang="en-US" spc="-25" dirty="0">
                <a:latin typeface="Calibri"/>
                <a:cs typeface="Calibri"/>
              </a:rPr>
              <a:t>t</a:t>
            </a:r>
            <a:r>
              <a:rPr lang="en-US" dirty="0">
                <a:latin typeface="Calibri"/>
                <a:cs typeface="Calibri"/>
              </a:rPr>
              <a:t>erms of</a:t>
            </a:r>
            <a:r>
              <a:rPr lang="en-US" spc="9" dirty="0">
                <a:latin typeface="Calibri"/>
                <a:cs typeface="Calibri"/>
              </a:rPr>
              <a:t> </a:t>
            </a:r>
            <a:r>
              <a:rPr lang="en-US" dirty="0">
                <a:latin typeface="Calibri"/>
                <a:cs typeface="Calibri"/>
              </a:rPr>
              <a:t>pr</a:t>
            </a:r>
            <a:r>
              <a:rPr lang="en-US" spc="-9" dirty="0">
                <a:latin typeface="Calibri"/>
                <a:cs typeface="Calibri"/>
              </a:rPr>
              <a:t>i</a:t>
            </a:r>
            <a:r>
              <a:rPr lang="en-US" spc="-4" dirty="0">
                <a:latin typeface="Calibri"/>
                <a:cs typeface="Calibri"/>
              </a:rPr>
              <a:t>c</a:t>
            </a:r>
            <a:r>
              <a:rPr lang="en-US" dirty="0">
                <a:latin typeface="Calibri"/>
                <a:cs typeface="Calibri"/>
              </a:rPr>
              <a:t>es</a:t>
            </a:r>
            <a:r>
              <a:rPr lang="en-US" spc="4" dirty="0">
                <a:latin typeface="Calibri"/>
                <a:cs typeface="Calibri"/>
              </a:rPr>
              <a:t> </a:t>
            </a:r>
            <a:r>
              <a:rPr lang="en-US" dirty="0">
                <a:latin typeface="Calibri"/>
                <a:cs typeface="Calibri"/>
              </a:rPr>
              <a:t>and</a:t>
            </a:r>
            <a:r>
              <a:rPr lang="en-US" spc="14" dirty="0">
                <a:latin typeface="Calibri"/>
                <a:cs typeface="Calibri"/>
              </a:rPr>
              <a:t> </a:t>
            </a:r>
            <a:r>
              <a:rPr lang="en-US" spc="-19" dirty="0">
                <a:latin typeface="Calibri"/>
                <a:cs typeface="Calibri"/>
              </a:rPr>
              <a:t>c</a:t>
            </a:r>
            <a:r>
              <a:rPr lang="en-US" dirty="0">
                <a:latin typeface="Calibri"/>
                <a:cs typeface="Calibri"/>
              </a:rPr>
              <a:t>o</a:t>
            </a:r>
            <a:r>
              <a:rPr lang="en-US" spc="-25" dirty="0">
                <a:latin typeface="Calibri"/>
                <a:cs typeface="Calibri"/>
              </a:rPr>
              <a:t>s</a:t>
            </a:r>
            <a:r>
              <a:rPr lang="en-US" dirty="0">
                <a:latin typeface="Calibri"/>
                <a:cs typeface="Calibri"/>
              </a:rPr>
              <a:t>ts) and </a:t>
            </a:r>
            <a:r>
              <a:rPr lang="en-US" spc="-4" dirty="0">
                <a:latin typeface="Calibri"/>
                <a:cs typeface="Calibri"/>
              </a:rPr>
              <a:t>c</a:t>
            </a:r>
            <a:r>
              <a:rPr lang="en-US" dirty="0">
                <a:latin typeface="Calibri"/>
                <a:cs typeface="Calibri"/>
              </a:rPr>
              <a:t>ur</a:t>
            </a:r>
            <a:r>
              <a:rPr lang="en-US" spc="-29" dirty="0">
                <a:latin typeface="Calibri"/>
                <a:cs typeface="Calibri"/>
              </a:rPr>
              <a:t>r</a:t>
            </a:r>
            <a:r>
              <a:rPr lang="en-US" dirty="0">
                <a:latin typeface="Calibri"/>
                <a:cs typeface="Calibri"/>
              </a:rPr>
              <a:t>e</a:t>
            </a:r>
            <a:r>
              <a:rPr lang="en-US" spc="-4" dirty="0">
                <a:latin typeface="Calibri"/>
                <a:cs typeface="Calibri"/>
              </a:rPr>
              <a:t>n</a:t>
            </a:r>
            <a:r>
              <a:rPr lang="en-US" dirty="0">
                <a:latin typeface="Calibri"/>
                <a:cs typeface="Calibri"/>
              </a:rPr>
              <a:t>t</a:t>
            </a:r>
            <a:r>
              <a:rPr lang="en-US" spc="-9" dirty="0">
                <a:latin typeface="Calibri"/>
                <a:cs typeface="Calibri"/>
              </a:rPr>
              <a:t>l</a:t>
            </a:r>
            <a:r>
              <a:rPr lang="en-US" dirty="0">
                <a:latin typeface="Calibri"/>
                <a:cs typeface="Calibri"/>
              </a:rPr>
              <a:t>y</a:t>
            </a:r>
            <a:r>
              <a:rPr lang="en-US" spc="14" dirty="0">
                <a:latin typeface="Calibri"/>
                <a:cs typeface="Calibri"/>
              </a:rPr>
              <a:t> </a:t>
            </a:r>
            <a:r>
              <a:rPr lang="en-US" spc="-19" dirty="0">
                <a:latin typeface="Calibri"/>
                <a:cs typeface="Calibri"/>
              </a:rPr>
              <a:t>av</a:t>
            </a:r>
            <a:r>
              <a:rPr lang="en-US" dirty="0">
                <a:latin typeface="Calibri"/>
                <a:cs typeface="Calibri"/>
              </a:rPr>
              <a:t>ai</a:t>
            </a:r>
            <a:r>
              <a:rPr lang="en-US" spc="-9" dirty="0">
                <a:latin typeface="Calibri"/>
                <a:cs typeface="Calibri"/>
              </a:rPr>
              <a:t>l</a:t>
            </a:r>
            <a:r>
              <a:rPr lang="en-US" dirty="0">
                <a:latin typeface="Calibri"/>
                <a:cs typeface="Calibri"/>
              </a:rPr>
              <a:t>able</a:t>
            </a:r>
            <a:r>
              <a:rPr lang="en-US" spc="4" dirty="0">
                <a:latin typeface="Calibri"/>
                <a:cs typeface="Calibri"/>
              </a:rPr>
              <a:t> </a:t>
            </a:r>
            <a:r>
              <a:rPr lang="en-US" spc="-25" dirty="0">
                <a:latin typeface="Calibri"/>
                <a:cs typeface="Calibri"/>
              </a:rPr>
              <a:t>t</a:t>
            </a:r>
            <a:r>
              <a:rPr lang="en-US" dirty="0">
                <a:latin typeface="Calibri"/>
                <a:cs typeface="Calibri"/>
              </a:rPr>
              <a:t>echnolog</a:t>
            </a:r>
            <a:r>
              <a:rPr lang="en-US" spc="-119" dirty="0">
                <a:latin typeface="Calibri"/>
                <a:cs typeface="Calibri"/>
              </a:rPr>
              <a:t>y</a:t>
            </a:r>
            <a:r>
              <a:rPr lang="en-US" dirty="0">
                <a:latin typeface="Calibri"/>
                <a:cs typeface="Calibri"/>
              </a:rPr>
              <a:t>.</a:t>
            </a:r>
          </a:p>
          <a:p>
            <a:pPr marL="238251" marR="45065" indent="-225551">
              <a:lnSpc>
                <a:spcPts val="2160"/>
              </a:lnSpc>
              <a:spcBef>
                <a:spcPts val="528"/>
              </a:spcBef>
            </a:pPr>
            <a:r>
              <a:rPr lang="en-US" dirty="0">
                <a:latin typeface="Calibri"/>
                <a:cs typeface="Calibri"/>
              </a:rPr>
              <a:t>• </a:t>
            </a:r>
            <a:r>
              <a:rPr lang="en-US" spc="64" dirty="0">
                <a:latin typeface="Calibri"/>
                <a:cs typeface="Calibri"/>
              </a:rPr>
              <a:t> </a:t>
            </a:r>
            <a:r>
              <a:rPr lang="en-US" spc="-4" dirty="0">
                <a:latin typeface="Calibri"/>
                <a:cs typeface="Calibri"/>
              </a:rPr>
              <a:t>Hi</a:t>
            </a:r>
            <a:r>
              <a:rPr lang="en-US" dirty="0">
                <a:latin typeface="Calibri"/>
                <a:cs typeface="Calibri"/>
              </a:rPr>
              <a:t>g</a:t>
            </a:r>
            <a:r>
              <a:rPr lang="en-US" spc="4" dirty="0">
                <a:latin typeface="Calibri"/>
                <a:cs typeface="Calibri"/>
              </a:rPr>
              <a:t>h</a:t>
            </a:r>
            <a:r>
              <a:rPr lang="en-US" spc="-4" dirty="0">
                <a:latin typeface="Calibri"/>
                <a:cs typeface="Calibri"/>
              </a:rPr>
              <a:t>l</a:t>
            </a:r>
            <a:r>
              <a:rPr lang="en-US" dirty="0">
                <a:latin typeface="Calibri"/>
                <a:cs typeface="Calibri"/>
              </a:rPr>
              <a:t>y</a:t>
            </a:r>
            <a:r>
              <a:rPr lang="en-US" spc="24" dirty="0">
                <a:latin typeface="Calibri"/>
                <a:cs typeface="Calibri"/>
              </a:rPr>
              <a:t> </a:t>
            </a:r>
            <a:r>
              <a:rPr lang="en-US" spc="-4" dirty="0">
                <a:latin typeface="Calibri"/>
                <a:cs typeface="Calibri"/>
              </a:rPr>
              <a:t>c</a:t>
            </a:r>
            <a:r>
              <a:rPr lang="en-US" dirty="0">
                <a:latin typeface="Calibri"/>
                <a:cs typeface="Calibri"/>
              </a:rPr>
              <a:t>er</a:t>
            </a:r>
            <a:r>
              <a:rPr lang="en-US" spc="-25" dirty="0">
                <a:latin typeface="Calibri"/>
                <a:cs typeface="Calibri"/>
              </a:rPr>
              <a:t>t</a:t>
            </a:r>
            <a:r>
              <a:rPr lang="en-US" dirty="0">
                <a:latin typeface="Calibri"/>
                <a:cs typeface="Calibri"/>
              </a:rPr>
              <a:t>ain</a:t>
            </a:r>
            <a:r>
              <a:rPr lang="en-US" spc="9" dirty="0">
                <a:latin typeface="Calibri"/>
                <a:cs typeface="Calibri"/>
              </a:rPr>
              <a:t> </a:t>
            </a:r>
            <a:r>
              <a:rPr lang="en-US" spc="-14" dirty="0">
                <a:latin typeface="Calibri"/>
                <a:cs typeface="Calibri"/>
              </a:rPr>
              <a:t>t</a:t>
            </a:r>
            <a:r>
              <a:rPr lang="en-US" dirty="0">
                <a:latin typeface="Calibri"/>
                <a:cs typeface="Calibri"/>
              </a:rPr>
              <a:t>o be</a:t>
            </a:r>
            <a:r>
              <a:rPr lang="en-US" spc="14" dirty="0">
                <a:latin typeface="Calibri"/>
                <a:cs typeface="Calibri"/>
              </a:rPr>
              <a:t> </a:t>
            </a:r>
            <a:r>
              <a:rPr lang="en-US" spc="-29" dirty="0">
                <a:latin typeface="Calibri"/>
                <a:cs typeface="Calibri"/>
              </a:rPr>
              <a:t>r</a:t>
            </a:r>
            <a:r>
              <a:rPr lang="en-US" dirty="0">
                <a:latin typeface="Calibri"/>
                <a:cs typeface="Calibri"/>
              </a:rPr>
              <a:t>e</a:t>
            </a:r>
            <a:r>
              <a:rPr lang="en-US" spc="-14" dirty="0">
                <a:latin typeface="Calibri"/>
                <a:cs typeface="Calibri"/>
              </a:rPr>
              <a:t>co</a:t>
            </a:r>
            <a:r>
              <a:rPr lang="en-US" spc="-9" dirty="0">
                <a:latin typeface="Calibri"/>
                <a:cs typeface="Calibri"/>
              </a:rPr>
              <a:t>v</a:t>
            </a:r>
            <a:r>
              <a:rPr lang="en-US" dirty="0">
                <a:latin typeface="Calibri"/>
                <a:cs typeface="Calibri"/>
              </a:rPr>
              <a:t>e</a:t>
            </a:r>
            <a:r>
              <a:rPr lang="en-US" spc="-25" dirty="0">
                <a:latin typeface="Calibri"/>
                <a:cs typeface="Calibri"/>
              </a:rPr>
              <a:t>r</a:t>
            </a:r>
            <a:r>
              <a:rPr lang="en-US" dirty="0">
                <a:latin typeface="Calibri"/>
                <a:cs typeface="Calibri"/>
              </a:rPr>
              <a:t>ed</a:t>
            </a:r>
            <a:r>
              <a:rPr lang="en-US" spc="34" dirty="0">
                <a:latin typeface="Calibri"/>
                <a:cs typeface="Calibri"/>
              </a:rPr>
              <a:t> </a:t>
            </a:r>
            <a:r>
              <a:rPr lang="en-US" dirty="0">
                <a:latin typeface="Calibri"/>
                <a:cs typeface="Calibri"/>
              </a:rPr>
              <a:t>–</a:t>
            </a:r>
            <a:r>
              <a:rPr lang="en-US" spc="4" dirty="0">
                <a:latin typeface="Calibri"/>
                <a:cs typeface="Calibri"/>
              </a:rPr>
              <a:t> </a:t>
            </a:r>
            <a:r>
              <a:rPr lang="en-US" dirty="0">
                <a:latin typeface="Calibri"/>
                <a:cs typeface="Calibri"/>
              </a:rPr>
              <a:t>mu</a:t>
            </a:r>
            <a:r>
              <a:rPr lang="en-US" spc="-14" dirty="0">
                <a:latin typeface="Calibri"/>
                <a:cs typeface="Calibri"/>
              </a:rPr>
              <a:t>s</a:t>
            </a:r>
            <a:r>
              <a:rPr lang="en-US" dirty="0">
                <a:latin typeface="Calibri"/>
                <a:cs typeface="Calibri"/>
              </a:rPr>
              <a:t>t be</a:t>
            </a:r>
            <a:r>
              <a:rPr lang="en-US" spc="14" dirty="0">
                <a:latin typeface="Calibri"/>
                <a:cs typeface="Calibri"/>
              </a:rPr>
              <a:t> </a:t>
            </a:r>
            <a:r>
              <a:rPr lang="en-US" dirty="0">
                <a:latin typeface="Calibri"/>
                <a:cs typeface="Calibri"/>
              </a:rPr>
              <a:t>a 90% </a:t>
            </a:r>
            <a:r>
              <a:rPr lang="en-US" spc="-4" dirty="0">
                <a:latin typeface="Calibri"/>
                <a:cs typeface="Calibri"/>
              </a:rPr>
              <a:t>c</a:t>
            </a:r>
            <a:r>
              <a:rPr lang="en-US" dirty="0">
                <a:latin typeface="Calibri"/>
                <a:cs typeface="Calibri"/>
              </a:rPr>
              <a:t>ha</a:t>
            </a:r>
            <a:r>
              <a:rPr lang="en-US" spc="4" dirty="0">
                <a:latin typeface="Calibri"/>
                <a:cs typeface="Calibri"/>
              </a:rPr>
              <a:t>n</a:t>
            </a:r>
            <a:r>
              <a:rPr lang="en-US" spc="-4" dirty="0">
                <a:latin typeface="Calibri"/>
                <a:cs typeface="Calibri"/>
              </a:rPr>
              <a:t>c</a:t>
            </a:r>
            <a:r>
              <a:rPr lang="en-US" dirty="0">
                <a:latin typeface="Calibri"/>
                <a:cs typeface="Calibri"/>
              </a:rPr>
              <a:t>e</a:t>
            </a:r>
            <a:r>
              <a:rPr lang="en-US" spc="29" dirty="0">
                <a:latin typeface="Calibri"/>
                <a:cs typeface="Calibri"/>
              </a:rPr>
              <a:t> </a:t>
            </a:r>
            <a:r>
              <a:rPr lang="en-US" dirty="0">
                <a:latin typeface="Calibri"/>
                <a:cs typeface="Calibri"/>
              </a:rPr>
              <a:t>th</a:t>
            </a:r>
            <a:r>
              <a:rPr lang="en-US" spc="-9" dirty="0">
                <a:latin typeface="Calibri"/>
                <a:cs typeface="Calibri"/>
              </a:rPr>
              <a:t>a</a:t>
            </a:r>
            <a:r>
              <a:rPr lang="en-US" dirty="0">
                <a:latin typeface="Calibri"/>
                <a:cs typeface="Calibri"/>
              </a:rPr>
              <a:t>t a</a:t>
            </a:r>
            <a:r>
              <a:rPr lang="en-US" spc="-4" dirty="0">
                <a:latin typeface="Calibri"/>
                <a:cs typeface="Calibri"/>
              </a:rPr>
              <a:t>c</a:t>
            </a:r>
            <a:r>
              <a:rPr lang="en-US" dirty="0">
                <a:latin typeface="Calibri"/>
                <a:cs typeface="Calibri"/>
              </a:rPr>
              <a:t>tual</a:t>
            </a:r>
            <a:r>
              <a:rPr lang="en-US" spc="4" dirty="0">
                <a:latin typeface="Calibri"/>
                <a:cs typeface="Calibri"/>
              </a:rPr>
              <a:t> </a:t>
            </a:r>
            <a:r>
              <a:rPr lang="en-US" spc="-29" dirty="0">
                <a:latin typeface="Calibri"/>
                <a:cs typeface="Calibri"/>
              </a:rPr>
              <a:t>r</a:t>
            </a:r>
            <a:r>
              <a:rPr lang="en-US" dirty="0">
                <a:latin typeface="Calibri"/>
                <a:cs typeface="Calibri"/>
              </a:rPr>
              <a:t>e</a:t>
            </a:r>
            <a:r>
              <a:rPr lang="en-US" spc="4" dirty="0">
                <a:latin typeface="Calibri"/>
                <a:cs typeface="Calibri"/>
              </a:rPr>
              <a:t>s</a:t>
            </a:r>
            <a:r>
              <a:rPr lang="en-US" dirty="0">
                <a:latin typeface="Calibri"/>
                <a:cs typeface="Calibri"/>
              </a:rPr>
              <a:t>e</a:t>
            </a:r>
            <a:r>
              <a:rPr lang="en-US" spc="9" dirty="0">
                <a:latin typeface="Calibri"/>
                <a:cs typeface="Calibri"/>
              </a:rPr>
              <a:t>r</a:t>
            </a:r>
            <a:r>
              <a:rPr lang="en-US" spc="-9" dirty="0">
                <a:latin typeface="Calibri"/>
                <a:cs typeface="Calibri"/>
              </a:rPr>
              <a:t>v</a:t>
            </a:r>
            <a:r>
              <a:rPr lang="en-US" dirty="0">
                <a:latin typeface="Calibri"/>
                <a:cs typeface="Calibri"/>
              </a:rPr>
              <a:t>es</a:t>
            </a:r>
            <a:r>
              <a:rPr lang="en-US" spc="-4" dirty="0">
                <a:latin typeface="Calibri"/>
                <a:cs typeface="Calibri"/>
              </a:rPr>
              <a:t> </a:t>
            </a:r>
            <a:r>
              <a:rPr lang="en-US" dirty="0">
                <a:latin typeface="Calibri"/>
                <a:cs typeface="Calibri"/>
              </a:rPr>
              <a:t>w</a:t>
            </a:r>
            <a:r>
              <a:rPr lang="en-US" spc="-9" dirty="0">
                <a:latin typeface="Calibri"/>
                <a:cs typeface="Calibri"/>
              </a:rPr>
              <a:t>i</a:t>
            </a:r>
            <a:r>
              <a:rPr lang="en-US" spc="-4" dirty="0">
                <a:latin typeface="Calibri"/>
                <a:cs typeface="Calibri"/>
              </a:rPr>
              <a:t>l</a:t>
            </a:r>
            <a:r>
              <a:rPr lang="en-US" dirty="0">
                <a:latin typeface="Calibri"/>
                <a:cs typeface="Calibri"/>
              </a:rPr>
              <a:t>l</a:t>
            </a:r>
            <a:r>
              <a:rPr lang="en-US" spc="19" dirty="0">
                <a:latin typeface="Calibri"/>
                <a:cs typeface="Calibri"/>
              </a:rPr>
              <a:t> </a:t>
            </a:r>
            <a:r>
              <a:rPr lang="en-US" dirty="0">
                <a:latin typeface="Calibri"/>
                <a:cs typeface="Calibri"/>
              </a:rPr>
              <a:t>be</a:t>
            </a:r>
            <a:r>
              <a:rPr lang="en-US" spc="4" dirty="0">
                <a:latin typeface="Calibri"/>
                <a:cs typeface="Calibri"/>
              </a:rPr>
              <a:t> </a:t>
            </a:r>
            <a:r>
              <a:rPr lang="en-US" dirty="0">
                <a:latin typeface="Calibri"/>
                <a:cs typeface="Calibri"/>
              </a:rPr>
              <a:t>la</a:t>
            </a:r>
            <a:r>
              <a:rPr lang="en-US" spc="-29" dirty="0">
                <a:latin typeface="Calibri"/>
                <a:cs typeface="Calibri"/>
              </a:rPr>
              <a:t>r</a:t>
            </a:r>
            <a:r>
              <a:rPr lang="en-US" spc="-4" dirty="0">
                <a:latin typeface="Calibri"/>
                <a:cs typeface="Calibri"/>
              </a:rPr>
              <a:t>g</a:t>
            </a:r>
            <a:r>
              <a:rPr lang="en-US" dirty="0">
                <a:latin typeface="Calibri"/>
                <a:cs typeface="Calibri"/>
              </a:rPr>
              <a:t>er than</a:t>
            </a:r>
            <a:r>
              <a:rPr lang="en-US" spc="14" dirty="0">
                <a:latin typeface="Calibri"/>
                <a:cs typeface="Calibri"/>
              </a:rPr>
              <a:t> </a:t>
            </a:r>
            <a:r>
              <a:rPr lang="en-US" dirty="0">
                <a:latin typeface="Calibri"/>
                <a:cs typeface="Calibri"/>
              </a:rPr>
              <a:t>th</a:t>
            </a:r>
            <a:r>
              <a:rPr lang="en-US" spc="-4" dirty="0">
                <a:latin typeface="Calibri"/>
                <a:cs typeface="Calibri"/>
              </a:rPr>
              <a:t>i</a:t>
            </a:r>
            <a:r>
              <a:rPr lang="en-US" dirty="0">
                <a:latin typeface="Calibri"/>
                <a:cs typeface="Calibri"/>
              </a:rPr>
              <a:t>s e</a:t>
            </a:r>
            <a:r>
              <a:rPr lang="en-US" spc="-14" dirty="0">
                <a:latin typeface="Calibri"/>
                <a:cs typeface="Calibri"/>
              </a:rPr>
              <a:t>s</a:t>
            </a:r>
            <a:r>
              <a:rPr lang="en-US" dirty="0">
                <a:latin typeface="Calibri"/>
                <a:cs typeface="Calibri"/>
              </a:rPr>
              <a:t>t</a:t>
            </a:r>
            <a:r>
              <a:rPr lang="en-US" spc="-9" dirty="0">
                <a:latin typeface="Calibri"/>
                <a:cs typeface="Calibri"/>
              </a:rPr>
              <a:t>i</a:t>
            </a:r>
            <a:r>
              <a:rPr lang="en-US" dirty="0">
                <a:latin typeface="Calibri"/>
                <a:cs typeface="Calibri"/>
              </a:rPr>
              <a:t>m</a:t>
            </a:r>
            <a:r>
              <a:rPr lang="en-US" spc="-9" dirty="0">
                <a:latin typeface="Calibri"/>
                <a:cs typeface="Calibri"/>
              </a:rPr>
              <a:t>a</a:t>
            </a:r>
            <a:r>
              <a:rPr lang="en-US" spc="-25" dirty="0">
                <a:latin typeface="Calibri"/>
                <a:cs typeface="Calibri"/>
              </a:rPr>
              <a:t>t</a:t>
            </a:r>
            <a:r>
              <a:rPr lang="en-US" dirty="0">
                <a:latin typeface="Calibri"/>
                <a:cs typeface="Calibri"/>
              </a:rPr>
              <a:t>e.</a:t>
            </a:r>
          </a:p>
          <a:p>
            <a:pPr marL="12700" marR="29157">
              <a:lnSpc>
                <a:spcPct val="101725"/>
              </a:lnSpc>
              <a:spcBef>
                <a:spcPts val="306"/>
              </a:spcBef>
            </a:pPr>
            <a:r>
              <a:rPr lang="en-US" b="1" spc="-3" dirty="0">
                <a:latin typeface="Calibri"/>
                <a:cs typeface="Calibri"/>
              </a:rPr>
              <a:t>Proved Developed</a:t>
            </a:r>
          </a:p>
          <a:p>
            <a:pPr marL="12700" marR="41857">
              <a:lnSpc>
                <a:spcPts val="1900"/>
              </a:lnSpc>
            </a:pPr>
            <a:r>
              <a:rPr lang="en-US" spc="-2" dirty="0">
                <a:latin typeface="Calibri"/>
                <a:cs typeface="Calibri"/>
              </a:rPr>
              <a:t>Reserves that are expected to be produced from </a:t>
            </a:r>
            <a:r>
              <a:rPr lang="en-US" u="heavy" spc="-4" dirty="0">
                <a:latin typeface="Calibri"/>
                <a:cs typeface="Calibri"/>
              </a:rPr>
              <a:t>existing</a:t>
            </a:r>
            <a:r>
              <a:rPr lang="en-US" spc="-4" dirty="0">
                <a:latin typeface="Calibri"/>
                <a:cs typeface="Calibri"/>
              </a:rPr>
              <a:t> wells.</a:t>
            </a:r>
            <a:endParaRPr lang="en-US" dirty="0">
              <a:latin typeface="Calibri"/>
              <a:cs typeface="Calibri"/>
            </a:endParaRPr>
          </a:p>
          <a:p>
            <a:pPr marL="12700" marR="41857">
              <a:lnSpc>
                <a:spcPct val="101725"/>
              </a:lnSpc>
              <a:spcBef>
                <a:spcPts val="286"/>
              </a:spcBef>
            </a:pPr>
            <a:r>
              <a:rPr lang="en-US" dirty="0">
                <a:latin typeface="Calibri"/>
                <a:cs typeface="Calibri"/>
              </a:rPr>
              <a:t>Can be producing – proved developed producing</a:t>
            </a:r>
            <a:r>
              <a:rPr lang="en-US" spc="-4" dirty="0">
                <a:latin typeface="Calibri"/>
                <a:cs typeface="Calibri"/>
              </a:rPr>
              <a:t>(PDP).</a:t>
            </a:r>
            <a:endParaRPr lang="en-US" dirty="0">
              <a:latin typeface="Calibri"/>
              <a:cs typeface="Calibri"/>
            </a:endParaRPr>
          </a:p>
          <a:p>
            <a:pPr marL="12700">
              <a:lnSpc>
                <a:spcPct val="101725"/>
              </a:lnSpc>
              <a:spcBef>
                <a:spcPts val="286"/>
              </a:spcBef>
            </a:pPr>
            <a:r>
              <a:rPr lang="en-US" spc="-1" dirty="0">
                <a:latin typeface="Calibri"/>
                <a:cs typeface="Calibri"/>
              </a:rPr>
              <a:t>Not yet producing – proved developed non-producing</a:t>
            </a:r>
            <a:r>
              <a:rPr lang="en-US" spc="-3" dirty="0">
                <a:latin typeface="Calibri"/>
                <a:cs typeface="Calibri"/>
              </a:rPr>
              <a:t>(PDNP).</a:t>
            </a:r>
          </a:p>
          <a:p>
            <a:pPr marL="12700" marR="29157">
              <a:lnSpc>
                <a:spcPts val="1900"/>
              </a:lnSpc>
            </a:pPr>
            <a:r>
              <a:rPr lang="en-US" b="1" spc="-3" dirty="0">
                <a:latin typeface="Calibri"/>
                <a:cs typeface="Calibri"/>
              </a:rPr>
              <a:t>Proved Undeveloped (PUD)</a:t>
            </a:r>
            <a:endParaRPr lang="en-US" dirty="0">
              <a:latin typeface="Calibri"/>
              <a:cs typeface="Calibri"/>
            </a:endParaRPr>
          </a:p>
          <a:p>
            <a:pPr marL="238251" indent="-225551">
              <a:lnSpc>
                <a:spcPts val="2160"/>
              </a:lnSpc>
              <a:spcBef>
                <a:spcPts val="428"/>
              </a:spcBef>
            </a:pPr>
            <a:r>
              <a:rPr lang="en-US" dirty="0">
                <a:latin typeface="Calibri"/>
                <a:cs typeface="Calibri"/>
              </a:rPr>
              <a:t>• </a:t>
            </a:r>
            <a:r>
              <a:rPr lang="en-US" spc="64" dirty="0">
                <a:latin typeface="Calibri"/>
                <a:cs typeface="Calibri"/>
              </a:rPr>
              <a:t> </a:t>
            </a:r>
            <a:r>
              <a:rPr lang="en-US" spc="-39" dirty="0">
                <a:latin typeface="Calibri"/>
                <a:cs typeface="Calibri"/>
              </a:rPr>
              <a:t>R</a:t>
            </a:r>
            <a:r>
              <a:rPr lang="en-US" dirty="0">
                <a:latin typeface="Calibri"/>
                <a:cs typeface="Calibri"/>
              </a:rPr>
              <a:t>e</a:t>
            </a:r>
            <a:r>
              <a:rPr lang="en-US" spc="4" dirty="0">
                <a:latin typeface="Calibri"/>
                <a:cs typeface="Calibri"/>
              </a:rPr>
              <a:t>s</a:t>
            </a:r>
            <a:r>
              <a:rPr lang="en-US" dirty="0">
                <a:latin typeface="Calibri"/>
                <a:cs typeface="Calibri"/>
              </a:rPr>
              <a:t>e</a:t>
            </a:r>
            <a:r>
              <a:rPr lang="en-US" spc="9" dirty="0">
                <a:latin typeface="Calibri"/>
                <a:cs typeface="Calibri"/>
              </a:rPr>
              <a:t>r</a:t>
            </a:r>
            <a:r>
              <a:rPr lang="en-US" spc="-9" dirty="0">
                <a:latin typeface="Calibri"/>
                <a:cs typeface="Calibri"/>
              </a:rPr>
              <a:t>v</a:t>
            </a:r>
            <a:r>
              <a:rPr lang="en-US" dirty="0">
                <a:latin typeface="Calibri"/>
                <a:cs typeface="Calibri"/>
              </a:rPr>
              <a:t>es</a:t>
            </a:r>
            <a:r>
              <a:rPr lang="en-US" spc="-4" dirty="0">
                <a:latin typeface="Calibri"/>
                <a:cs typeface="Calibri"/>
              </a:rPr>
              <a:t> </a:t>
            </a:r>
            <a:r>
              <a:rPr lang="en-US" dirty="0">
                <a:latin typeface="Calibri"/>
                <a:cs typeface="Calibri"/>
              </a:rPr>
              <a:t>th</a:t>
            </a:r>
            <a:r>
              <a:rPr lang="en-US" spc="-9" dirty="0">
                <a:latin typeface="Calibri"/>
                <a:cs typeface="Calibri"/>
              </a:rPr>
              <a:t>a</a:t>
            </a:r>
            <a:r>
              <a:rPr lang="en-US" dirty="0">
                <a:latin typeface="Calibri"/>
                <a:cs typeface="Calibri"/>
              </a:rPr>
              <a:t>t a</a:t>
            </a:r>
            <a:r>
              <a:rPr lang="en-US" spc="-29" dirty="0">
                <a:latin typeface="Calibri"/>
                <a:cs typeface="Calibri"/>
              </a:rPr>
              <a:t>r</a:t>
            </a:r>
            <a:r>
              <a:rPr lang="en-US" dirty="0">
                <a:latin typeface="Calibri"/>
                <a:cs typeface="Calibri"/>
              </a:rPr>
              <a:t>e</a:t>
            </a:r>
            <a:r>
              <a:rPr lang="en-US" spc="14" dirty="0">
                <a:latin typeface="Calibri"/>
                <a:cs typeface="Calibri"/>
              </a:rPr>
              <a:t> </a:t>
            </a:r>
            <a:r>
              <a:rPr lang="en-US" spc="-19" dirty="0">
                <a:latin typeface="Calibri"/>
                <a:cs typeface="Calibri"/>
              </a:rPr>
              <a:t>e</a:t>
            </a:r>
            <a:r>
              <a:rPr lang="en-US" dirty="0">
                <a:latin typeface="Calibri"/>
                <a:cs typeface="Calibri"/>
              </a:rPr>
              <a:t>xp</a:t>
            </a:r>
            <a:r>
              <a:rPr lang="en-US" spc="4" dirty="0">
                <a:latin typeface="Calibri"/>
                <a:cs typeface="Calibri"/>
              </a:rPr>
              <a:t>e</a:t>
            </a:r>
            <a:r>
              <a:rPr lang="en-US" spc="-4" dirty="0">
                <a:latin typeface="Calibri"/>
                <a:cs typeface="Calibri"/>
              </a:rPr>
              <a:t>c</a:t>
            </a:r>
            <a:r>
              <a:rPr lang="en-US" spc="-25" dirty="0">
                <a:latin typeface="Calibri"/>
                <a:cs typeface="Calibri"/>
              </a:rPr>
              <a:t>t</a:t>
            </a:r>
            <a:r>
              <a:rPr lang="en-US" dirty="0">
                <a:latin typeface="Calibri"/>
                <a:cs typeface="Calibri"/>
              </a:rPr>
              <a:t>ed</a:t>
            </a:r>
            <a:r>
              <a:rPr lang="en-US" spc="14" dirty="0">
                <a:latin typeface="Calibri"/>
                <a:cs typeface="Calibri"/>
              </a:rPr>
              <a:t> </a:t>
            </a:r>
            <a:r>
              <a:rPr lang="en-US" spc="-14" dirty="0">
                <a:latin typeface="Calibri"/>
                <a:cs typeface="Calibri"/>
              </a:rPr>
              <a:t>t</a:t>
            </a:r>
            <a:r>
              <a:rPr lang="en-US" dirty="0">
                <a:latin typeface="Calibri"/>
                <a:cs typeface="Calibri"/>
              </a:rPr>
              <a:t>o be</a:t>
            </a:r>
            <a:r>
              <a:rPr lang="en-US" spc="4" dirty="0">
                <a:latin typeface="Calibri"/>
                <a:cs typeface="Calibri"/>
              </a:rPr>
              <a:t> </a:t>
            </a:r>
            <a:r>
              <a:rPr lang="en-US" dirty="0">
                <a:latin typeface="Calibri"/>
                <a:cs typeface="Calibri"/>
              </a:rPr>
              <a:t>p</a:t>
            </a:r>
            <a:r>
              <a:rPr lang="en-US" spc="-25" dirty="0">
                <a:latin typeface="Calibri"/>
                <a:cs typeface="Calibri"/>
              </a:rPr>
              <a:t>r</a:t>
            </a:r>
            <a:r>
              <a:rPr lang="en-US" dirty="0">
                <a:latin typeface="Calibri"/>
                <a:cs typeface="Calibri"/>
              </a:rPr>
              <a:t>oduced</a:t>
            </a:r>
            <a:r>
              <a:rPr lang="en-US" spc="24" dirty="0">
                <a:latin typeface="Calibri"/>
                <a:cs typeface="Calibri"/>
              </a:rPr>
              <a:t> </a:t>
            </a:r>
            <a:r>
              <a:rPr lang="en-US" dirty="0">
                <a:latin typeface="Calibri"/>
                <a:cs typeface="Calibri"/>
              </a:rPr>
              <a:t>f</a:t>
            </a:r>
            <a:r>
              <a:rPr lang="en-US" spc="-25" dirty="0">
                <a:latin typeface="Calibri"/>
                <a:cs typeface="Calibri"/>
              </a:rPr>
              <a:t>r</a:t>
            </a:r>
            <a:r>
              <a:rPr lang="en-US" dirty="0">
                <a:latin typeface="Calibri"/>
                <a:cs typeface="Calibri"/>
              </a:rPr>
              <a:t>om</a:t>
            </a:r>
            <a:r>
              <a:rPr lang="en-US" spc="29" dirty="0">
                <a:latin typeface="Calibri"/>
                <a:cs typeface="Calibri"/>
              </a:rPr>
              <a:t> </a:t>
            </a:r>
            <a:r>
              <a:rPr lang="en-US" u="heavy" dirty="0">
                <a:latin typeface="Calibri"/>
                <a:cs typeface="Calibri"/>
              </a:rPr>
              <a:t>n</a:t>
            </a:r>
            <a:r>
              <a:rPr lang="en-US" u="heavy" spc="-4" dirty="0">
                <a:latin typeface="Calibri"/>
                <a:cs typeface="Calibri"/>
              </a:rPr>
              <a:t>e</a:t>
            </a:r>
            <a:r>
              <a:rPr lang="en-US" u="heavy" dirty="0">
                <a:latin typeface="Calibri"/>
                <a:cs typeface="Calibri"/>
              </a:rPr>
              <a:t>w</a:t>
            </a:r>
            <a:r>
              <a:rPr lang="en-US" dirty="0">
                <a:latin typeface="Calibri"/>
                <a:cs typeface="Calibri"/>
              </a:rPr>
              <a:t> </a:t>
            </a:r>
            <a:r>
              <a:rPr lang="en-US" spc="-14" dirty="0">
                <a:latin typeface="Calibri"/>
                <a:cs typeface="Calibri"/>
              </a:rPr>
              <a:t>w</a:t>
            </a:r>
            <a:r>
              <a:rPr lang="en-US" dirty="0">
                <a:latin typeface="Calibri"/>
                <a:cs typeface="Calibri"/>
              </a:rPr>
              <a:t>el</a:t>
            </a:r>
            <a:r>
              <a:rPr lang="en-US" spc="-4" dirty="0">
                <a:latin typeface="Calibri"/>
                <a:cs typeface="Calibri"/>
              </a:rPr>
              <a:t>l</a:t>
            </a:r>
            <a:r>
              <a:rPr lang="en-US" dirty="0">
                <a:latin typeface="Calibri"/>
                <a:cs typeface="Calibri"/>
              </a:rPr>
              <a:t>s.</a:t>
            </a:r>
          </a:p>
          <a:p>
            <a:pPr marL="12700" marR="29157">
              <a:lnSpc>
                <a:spcPts val="1900"/>
              </a:lnSpc>
            </a:pPr>
            <a:r>
              <a:rPr lang="en-US" b="1" spc="-4" dirty="0">
                <a:latin typeface="Calibri"/>
                <a:cs typeface="Calibri"/>
              </a:rPr>
              <a:t>Probable reserves – we’re fishing and we see fish in the</a:t>
            </a:r>
            <a:endParaRPr lang="en-US" dirty="0">
              <a:latin typeface="Calibri"/>
              <a:cs typeface="Calibri"/>
            </a:endParaRPr>
          </a:p>
          <a:p>
            <a:pPr marL="12700" marR="29157">
              <a:lnSpc>
                <a:spcPts val="2160"/>
              </a:lnSpc>
              <a:spcBef>
                <a:spcPts val="13"/>
              </a:spcBef>
            </a:pPr>
            <a:r>
              <a:rPr lang="en-US" b="1" spc="-9" dirty="0">
                <a:latin typeface="Calibri"/>
                <a:cs typeface="Calibri"/>
              </a:rPr>
              <a:t>water</a:t>
            </a:r>
            <a:endParaRPr lang="en-US" dirty="0">
              <a:latin typeface="Calibri"/>
              <a:cs typeface="Calibri"/>
            </a:endParaRPr>
          </a:p>
          <a:p>
            <a:pPr marL="12700" marR="29157">
              <a:lnSpc>
                <a:spcPct val="101725"/>
              </a:lnSpc>
              <a:spcBef>
                <a:spcPts val="286"/>
              </a:spcBef>
            </a:pPr>
            <a:r>
              <a:rPr lang="en-US" spc="-3" dirty="0">
                <a:latin typeface="Calibri"/>
                <a:cs typeface="Calibri"/>
              </a:rPr>
              <a:t>•  Unproved reserves that are likely to be recoverable.</a:t>
            </a:r>
            <a:endParaRPr lang="en-US" dirty="0">
              <a:latin typeface="Calibri"/>
              <a:cs typeface="Calibri"/>
            </a:endParaRPr>
          </a:p>
          <a:p>
            <a:pPr marL="238251" indent="-225551">
              <a:lnSpc>
                <a:spcPts val="2160"/>
              </a:lnSpc>
              <a:spcBef>
                <a:spcPts val="523"/>
              </a:spcBef>
            </a:pPr>
            <a:r>
              <a:rPr lang="en-US" dirty="0">
                <a:latin typeface="Calibri"/>
                <a:cs typeface="Calibri"/>
              </a:rPr>
              <a:t>• </a:t>
            </a:r>
            <a:r>
              <a:rPr lang="en-US" spc="64" dirty="0">
                <a:latin typeface="Calibri"/>
                <a:cs typeface="Calibri"/>
              </a:rPr>
              <a:t> </a:t>
            </a:r>
            <a:r>
              <a:rPr lang="en-US" dirty="0">
                <a:latin typeface="Calibri"/>
                <a:cs typeface="Calibri"/>
              </a:rPr>
              <a:t>Sho</a:t>
            </a:r>
            <a:r>
              <a:rPr lang="en-US" spc="4" dirty="0">
                <a:latin typeface="Calibri"/>
                <a:cs typeface="Calibri"/>
              </a:rPr>
              <a:t>u</a:t>
            </a:r>
            <a:r>
              <a:rPr lang="en-US" spc="-4" dirty="0">
                <a:latin typeface="Calibri"/>
                <a:cs typeface="Calibri"/>
              </a:rPr>
              <a:t>l</a:t>
            </a:r>
            <a:r>
              <a:rPr lang="en-US" dirty="0">
                <a:latin typeface="Calibri"/>
                <a:cs typeface="Calibri"/>
              </a:rPr>
              <a:t>d</a:t>
            </a:r>
            <a:r>
              <a:rPr lang="en-US" spc="14" dirty="0">
                <a:latin typeface="Calibri"/>
                <a:cs typeface="Calibri"/>
              </a:rPr>
              <a:t> </a:t>
            </a:r>
            <a:r>
              <a:rPr lang="en-US" dirty="0">
                <a:latin typeface="Calibri"/>
                <a:cs typeface="Calibri"/>
              </a:rPr>
              <a:t>be</a:t>
            </a:r>
            <a:r>
              <a:rPr lang="en-US" spc="14" dirty="0">
                <a:latin typeface="Calibri"/>
                <a:cs typeface="Calibri"/>
              </a:rPr>
              <a:t> </a:t>
            </a:r>
            <a:r>
              <a:rPr lang="en-US" spc="-9" dirty="0">
                <a:latin typeface="Calibri"/>
                <a:cs typeface="Calibri"/>
              </a:rPr>
              <a:t>a</a:t>
            </a:r>
            <a:r>
              <a:rPr lang="en-US" dirty="0">
                <a:latin typeface="Calibri"/>
                <a:cs typeface="Calibri"/>
              </a:rPr>
              <a:t>t </a:t>
            </a:r>
            <a:r>
              <a:rPr lang="en-US" spc="-4" dirty="0">
                <a:latin typeface="Calibri"/>
                <a:cs typeface="Calibri"/>
              </a:rPr>
              <a:t>l</a:t>
            </a:r>
            <a:r>
              <a:rPr lang="en-US" dirty="0">
                <a:latin typeface="Calibri"/>
                <a:cs typeface="Calibri"/>
              </a:rPr>
              <a:t>ea</a:t>
            </a:r>
            <a:r>
              <a:rPr lang="en-US" spc="-14" dirty="0">
                <a:latin typeface="Calibri"/>
                <a:cs typeface="Calibri"/>
              </a:rPr>
              <a:t>s</a:t>
            </a:r>
            <a:r>
              <a:rPr lang="en-US" dirty="0">
                <a:latin typeface="Calibri"/>
                <a:cs typeface="Calibri"/>
              </a:rPr>
              <a:t>t 50%</a:t>
            </a:r>
            <a:r>
              <a:rPr lang="en-US" spc="4" dirty="0">
                <a:latin typeface="Calibri"/>
                <a:cs typeface="Calibri"/>
              </a:rPr>
              <a:t> </a:t>
            </a:r>
            <a:r>
              <a:rPr lang="en-US" spc="-4" dirty="0">
                <a:latin typeface="Calibri"/>
                <a:cs typeface="Calibri"/>
              </a:rPr>
              <a:t>c</a:t>
            </a:r>
            <a:r>
              <a:rPr lang="en-US" dirty="0">
                <a:latin typeface="Calibri"/>
                <a:cs typeface="Calibri"/>
              </a:rPr>
              <a:t>ha</a:t>
            </a:r>
            <a:r>
              <a:rPr lang="en-US" spc="4" dirty="0">
                <a:latin typeface="Calibri"/>
                <a:cs typeface="Calibri"/>
              </a:rPr>
              <a:t>n</a:t>
            </a:r>
            <a:r>
              <a:rPr lang="en-US" spc="-4" dirty="0">
                <a:latin typeface="Calibri"/>
                <a:cs typeface="Calibri"/>
              </a:rPr>
              <a:t>c</a:t>
            </a:r>
            <a:r>
              <a:rPr lang="en-US" dirty="0">
                <a:latin typeface="Calibri"/>
                <a:cs typeface="Calibri"/>
              </a:rPr>
              <a:t>e</a:t>
            </a:r>
            <a:r>
              <a:rPr lang="en-US" spc="14" dirty="0">
                <a:latin typeface="Calibri"/>
                <a:cs typeface="Calibri"/>
              </a:rPr>
              <a:t> </a:t>
            </a:r>
            <a:r>
              <a:rPr lang="en-US" dirty="0">
                <a:latin typeface="Calibri"/>
                <a:cs typeface="Calibri"/>
              </a:rPr>
              <a:t>of</a:t>
            </a:r>
            <a:r>
              <a:rPr lang="en-US" spc="14" dirty="0">
                <a:latin typeface="Calibri"/>
                <a:cs typeface="Calibri"/>
              </a:rPr>
              <a:t> </a:t>
            </a:r>
            <a:r>
              <a:rPr lang="en-US" dirty="0">
                <a:latin typeface="Calibri"/>
                <a:cs typeface="Calibri"/>
              </a:rPr>
              <a:t>b</a:t>
            </a:r>
            <a:r>
              <a:rPr lang="en-US" spc="4" dirty="0">
                <a:latin typeface="Calibri"/>
                <a:cs typeface="Calibri"/>
              </a:rPr>
              <a:t>e</a:t>
            </a:r>
            <a:r>
              <a:rPr lang="en-US" spc="-4" dirty="0">
                <a:latin typeface="Calibri"/>
                <a:cs typeface="Calibri"/>
              </a:rPr>
              <a:t>i</a:t>
            </a:r>
            <a:r>
              <a:rPr lang="en-US" dirty="0">
                <a:latin typeface="Calibri"/>
                <a:cs typeface="Calibri"/>
              </a:rPr>
              <a:t>ng</a:t>
            </a:r>
            <a:r>
              <a:rPr lang="en-US" spc="14" dirty="0">
                <a:latin typeface="Calibri"/>
                <a:cs typeface="Calibri"/>
              </a:rPr>
              <a:t> </a:t>
            </a:r>
            <a:r>
              <a:rPr lang="en-US" spc="-25" dirty="0">
                <a:latin typeface="Calibri"/>
                <a:cs typeface="Calibri"/>
              </a:rPr>
              <a:t>t</a:t>
            </a:r>
            <a:r>
              <a:rPr lang="en-US" dirty="0">
                <a:latin typeface="Calibri"/>
                <a:cs typeface="Calibri"/>
              </a:rPr>
              <a:t>echni</a:t>
            </a:r>
            <a:r>
              <a:rPr lang="en-US" spc="-19" dirty="0">
                <a:latin typeface="Calibri"/>
                <a:cs typeface="Calibri"/>
              </a:rPr>
              <a:t>c</a:t>
            </a:r>
            <a:r>
              <a:rPr lang="en-US" dirty="0">
                <a:latin typeface="Calibri"/>
                <a:cs typeface="Calibri"/>
              </a:rPr>
              <a:t>al</a:t>
            </a:r>
            <a:r>
              <a:rPr lang="en-US" spc="-9" dirty="0">
                <a:latin typeface="Calibri"/>
                <a:cs typeface="Calibri"/>
              </a:rPr>
              <a:t>l</a:t>
            </a:r>
            <a:r>
              <a:rPr lang="en-US" dirty="0">
                <a:latin typeface="Calibri"/>
                <a:cs typeface="Calibri"/>
              </a:rPr>
              <a:t>y</a:t>
            </a:r>
            <a:r>
              <a:rPr lang="en-US" spc="24" dirty="0">
                <a:latin typeface="Calibri"/>
                <a:cs typeface="Calibri"/>
              </a:rPr>
              <a:t> </a:t>
            </a:r>
            <a:r>
              <a:rPr lang="en-US" dirty="0">
                <a:latin typeface="Calibri"/>
                <a:cs typeface="Calibri"/>
              </a:rPr>
              <a:t>and e</a:t>
            </a:r>
            <a:r>
              <a:rPr lang="en-US" spc="-14" dirty="0">
                <a:latin typeface="Calibri"/>
                <a:cs typeface="Calibri"/>
              </a:rPr>
              <a:t>c</a:t>
            </a:r>
            <a:r>
              <a:rPr lang="en-US" dirty="0">
                <a:latin typeface="Calibri"/>
                <a:cs typeface="Calibri"/>
              </a:rPr>
              <a:t>onomi</a:t>
            </a:r>
            <a:r>
              <a:rPr lang="en-US" spc="-19" dirty="0">
                <a:latin typeface="Calibri"/>
                <a:cs typeface="Calibri"/>
              </a:rPr>
              <a:t>c</a:t>
            </a:r>
            <a:r>
              <a:rPr lang="en-US" dirty="0">
                <a:latin typeface="Calibri"/>
                <a:cs typeface="Calibri"/>
              </a:rPr>
              <a:t>al</a:t>
            </a:r>
            <a:r>
              <a:rPr lang="en-US" spc="-9" dirty="0">
                <a:latin typeface="Calibri"/>
                <a:cs typeface="Calibri"/>
              </a:rPr>
              <a:t>l</a:t>
            </a:r>
            <a:r>
              <a:rPr lang="en-US" dirty="0">
                <a:latin typeface="Calibri"/>
                <a:cs typeface="Calibri"/>
              </a:rPr>
              <a:t>y</a:t>
            </a:r>
            <a:r>
              <a:rPr lang="en-US" spc="29" dirty="0">
                <a:latin typeface="Calibri"/>
                <a:cs typeface="Calibri"/>
              </a:rPr>
              <a:t> </a:t>
            </a:r>
            <a:r>
              <a:rPr lang="en-US" dirty="0">
                <a:latin typeface="Calibri"/>
                <a:cs typeface="Calibri"/>
              </a:rPr>
              <a:t>p</a:t>
            </a:r>
            <a:r>
              <a:rPr lang="en-US" spc="-25" dirty="0">
                <a:latin typeface="Calibri"/>
                <a:cs typeface="Calibri"/>
              </a:rPr>
              <a:t>r</a:t>
            </a:r>
            <a:r>
              <a:rPr lang="en-US" dirty="0">
                <a:latin typeface="Calibri"/>
                <a:cs typeface="Calibri"/>
              </a:rPr>
              <a:t>oduc</a:t>
            </a:r>
            <a:r>
              <a:rPr lang="en-US" spc="-4" dirty="0">
                <a:latin typeface="Calibri"/>
                <a:cs typeface="Calibri"/>
              </a:rPr>
              <a:t>i</a:t>
            </a:r>
            <a:r>
              <a:rPr lang="en-US" dirty="0">
                <a:latin typeface="Calibri"/>
                <a:cs typeface="Calibri"/>
              </a:rPr>
              <a:t>ble.</a:t>
            </a:r>
          </a:p>
          <a:p>
            <a:pPr marL="12700" marR="29157">
              <a:lnSpc>
                <a:spcPct val="101725"/>
              </a:lnSpc>
              <a:spcBef>
                <a:spcPts val="301"/>
              </a:spcBef>
            </a:pPr>
            <a:r>
              <a:rPr lang="en-US" b="1" spc="-4" dirty="0">
                <a:latin typeface="Calibri"/>
                <a:cs typeface="Calibri"/>
              </a:rPr>
              <a:t>Possible reserves – we’re fishing and we think there is</a:t>
            </a:r>
            <a:endParaRPr lang="en-US" dirty="0">
              <a:latin typeface="Calibri"/>
              <a:cs typeface="Calibri"/>
            </a:endParaRPr>
          </a:p>
          <a:p>
            <a:pPr marL="12700" marR="29157">
              <a:lnSpc>
                <a:spcPts val="2160"/>
              </a:lnSpc>
              <a:spcBef>
                <a:spcPts val="108"/>
              </a:spcBef>
            </a:pPr>
            <a:r>
              <a:rPr lang="en-US" b="1" spc="-2" dirty="0">
                <a:latin typeface="Calibri"/>
                <a:cs typeface="Calibri"/>
              </a:rPr>
              <a:t>fish in the water</a:t>
            </a:r>
            <a:endParaRPr lang="en-US" dirty="0">
              <a:latin typeface="Calibri"/>
              <a:cs typeface="Calibri"/>
            </a:endParaRPr>
          </a:p>
          <a:p>
            <a:pPr marL="12700" marR="34335">
              <a:lnSpc>
                <a:spcPts val="1900"/>
              </a:lnSpc>
            </a:pPr>
            <a:r>
              <a:rPr lang="en-US" spc="-2" dirty="0">
                <a:latin typeface="Calibri"/>
                <a:cs typeface="Calibri"/>
              </a:rPr>
              <a:t>Estimated to have a significant, but less than 50</a:t>
            </a:r>
            <a:endParaRPr lang="en-US" dirty="0">
              <a:latin typeface="Calibri"/>
              <a:cs typeface="Calibri"/>
            </a:endParaRPr>
          </a:p>
          <a:p>
            <a:pPr marL="12700">
              <a:lnSpc>
                <a:spcPts val="2160"/>
              </a:lnSpc>
              <a:spcBef>
                <a:spcPts val="13"/>
              </a:spcBef>
            </a:pPr>
            <a:r>
              <a:rPr lang="en-US" spc="-1" dirty="0">
                <a:latin typeface="Calibri"/>
                <a:cs typeface="Calibri"/>
              </a:rPr>
              <a:t>percent chance of being technically and economically</a:t>
            </a:r>
            <a:endParaRPr lang="en-US" dirty="0">
              <a:latin typeface="Calibri"/>
              <a:cs typeface="Calibri"/>
            </a:endParaRPr>
          </a:p>
          <a:p>
            <a:pPr marL="12700" marR="34335">
              <a:lnSpc>
                <a:spcPts val="2160"/>
              </a:lnSpc>
            </a:pPr>
            <a:r>
              <a:rPr lang="en-US" spc="-2" dirty="0">
                <a:latin typeface="Calibri"/>
                <a:cs typeface="Calibri"/>
              </a:rPr>
              <a:t>producible.</a:t>
            </a:r>
            <a:endParaRPr lang="en-US" dirty="0">
              <a:latin typeface="Calibri"/>
              <a:cs typeface="Calibri"/>
            </a:endParaRPr>
          </a:p>
          <a:p>
            <a:pPr marL="12700">
              <a:lnSpc>
                <a:spcPct val="101725"/>
              </a:lnSpc>
              <a:spcBef>
                <a:spcPts val="286"/>
              </a:spcBef>
            </a:pPr>
            <a:endParaRPr lang="en-US" spc="-3" dirty="0">
              <a:latin typeface="Calibri"/>
              <a:cs typeface="Calibri"/>
            </a:endParaRPr>
          </a:p>
          <a:p>
            <a:pPr marL="12700">
              <a:lnSpc>
                <a:spcPct val="101725"/>
              </a:lnSpc>
              <a:spcBef>
                <a:spcPts val="286"/>
              </a:spcBef>
            </a:pPr>
            <a:endParaRPr lang="en-US" dirty="0">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28</a:t>
            </a:fld>
            <a:endParaRPr lang="en-GB"/>
          </a:p>
        </p:txBody>
      </p:sp>
    </p:spTree>
    <p:extLst>
      <p:ext uri="{BB962C8B-B14F-4D97-AF65-F5344CB8AC3E}">
        <p14:creationId xmlns:p14="http://schemas.microsoft.com/office/powerpoint/2010/main" val="373630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3A39F28-2EA9-39E1-9CD8-8F2A72F497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371F49-0A3E-4141-B52D-35B6BCF48F52}" type="slidenum">
              <a:rPr lang="en-US" altLang="en-US" sz="1200" smtClean="0"/>
              <a:pPr/>
              <a:t>29</a:t>
            </a:fld>
            <a:endParaRPr lang="en-US" altLang="en-US" sz="1200"/>
          </a:p>
        </p:txBody>
      </p:sp>
      <p:sp>
        <p:nvSpPr>
          <p:cNvPr id="15363" name="Rectangle 2">
            <a:extLst>
              <a:ext uri="{FF2B5EF4-FFF2-40B4-BE49-F238E27FC236}">
                <a16:creationId xmlns:a16="http://schemas.microsoft.com/office/drawing/2014/main" id="{FF42BF03-A75D-5ACE-7C12-DDC04AB967E4}"/>
              </a:ext>
            </a:extLst>
          </p:cNvPr>
          <p:cNvSpPr>
            <a:spLocks noGrp="1" noRot="1" noChangeAspect="1" noChangeArrowheads="1" noTextEdit="1"/>
          </p:cNvSpPr>
          <p:nvPr>
            <p:ph type="sldImg"/>
          </p:nvPr>
        </p:nvSpPr>
        <p:spPr>
          <a:xfrm>
            <a:off x="1166813" y="690563"/>
            <a:ext cx="4524375" cy="3417887"/>
          </a:xfrm>
          <a:ln w="12700" cap="flat">
            <a:solidFill>
              <a:schemeClr val="tx1"/>
            </a:solidFill>
          </a:ln>
        </p:spPr>
      </p:sp>
      <p:sp>
        <p:nvSpPr>
          <p:cNvPr id="15364" name="Rectangle 3">
            <a:extLst>
              <a:ext uri="{FF2B5EF4-FFF2-40B4-BE49-F238E27FC236}">
                <a16:creationId xmlns:a16="http://schemas.microsoft.com/office/drawing/2014/main" id="{7A64770E-9A93-96F7-63D0-FF385275C07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GB" altLang="en-US"/>
          </a:p>
        </p:txBody>
      </p:sp>
    </p:spTree>
    <p:extLst>
      <p:ext uri="{BB962C8B-B14F-4D97-AF65-F5344CB8AC3E}">
        <p14:creationId xmlns:p14="http://schemas.microsoft.com/office/powerpoint/2010/main" val="2663227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defTabSz="914400">
              <a:buFont typeface="Arial" panose="020B0604020202020204" pitchFamily="34" charset="0"/>
              <a:buNone/>
            </a:pPr>
            <a:r>
              <a:rPr lang="en-US" sz="1200" dirty="0">
                <a:solidFill>
                  <a:srgbClr val="FFFFFF"/>
                </a:solidFill>
              </a:rPr>
              <a:t>Exploration</a:t>
            </a:r>
          </a:p>
          <a:p>
            <a:pPr indent="-228600" defTabSz="914400">
              <a:buFont typeface="Arial" panose="020B0604020202020204" pitchFamily="34" charset="0"/>
              <a:buChar char="•"/>
            </a:pPr>
            <a:r>
              <a:rPr lang="en-US" sz="1200" dirty="0">
                <a:solidFill>
                  <a:srgbClr val="FFFFFF"/>
                </a:solidFill>
              </a:rPr>
              <a:t>Prospecting activities conducted in the search for oil and gas</a:t>
            </a:r>
          </a:p>
          <a:p>
            <a:pPr indent="-228600" defTabSz="914400">
              <a:buFont typeface="Arial" panose="020B0604020202020204" pitchFamily="34" charset="0"/>
              <a:buChar char="•"/>
            </a:pPr>
            <a:r>
              <a:rPr lang="en-US" sz="1200" dirty="0">
                <a:solidFill>
                  <a:srgbClr val="FFFFFF"/>
                </a:solidFill>
              </a:rPr>
              <a:t>Ariel, geological, geophysical, geochemical, topographical and seismic surveys</a:t>
            </a:r>
          </a:p>
          <a:p>
            <a:pPr indent="-228600" defTabSz="914400">
              <a:buFont typeface="Arial" panose="020B0604020202020204" pitchFamily="34" charset="0"/>
              <a:buChar char="•"/>
            </a:pPr>
            <a:r>
              <a:rPr lang="en-US" sz="1200" dirty="0">
                <a:solidFill>
                  <a:srgbClr val="FFFFFF"/>
                </a:solidFill>
              </a:rPr>
              <a:t>Analysis, studies and their interpretation</a:t>
            </a:r>
          </a:p>
          <a:p>
            <a:pPr indent="-228600" defTabSz="914400">
              <a:buFont typeface="Arial" panose="020B0604020202020204" pitchFamily="34" charset="0"/>
              <a:buChar char="•"/>
            </a:pPr>
            <a:r>
              <a:rPr lang="en-US" sz="1200" dirty="0">
                <a:solidFill>
                  <a:srgbClr val="FFFFFF"/>
                </a:solidFill>
              </a:rPr>
              <a:t>Investigations relating to subsurface geology</a:t>
            </a:r>
          </a:p>
          <a:p>
            <a:pPr indent="-228600" defTabSz="914400">
              <a:buFont typeface="Arial" panose="020B0604020202020204" pitchFamily="34" charset="0"/>
              <a:buChar char="•"/>
            </a:pPr>
            <a:r>
              <a:rPr lang="en-US" sz="1200" dirty="0">
                <a:solidFill>
                  <a:srgbClr val="FFFFFF"/>
                </a:solidFill>
              </a:rPr>
              <a:t>Structural test drilling</a:t>
            </a:r>
          </a:p>
          <a:p>
            <a:pPr indent="-228600" defTabSz="914400">
              <a:buFont typeface="Arial" panose="020B0604020202020204" pitchFamily="34" charset="0"/>
              <a:buChar char="•"/>
            </a:pPr>
            <a:r>
              <a:rPr lang="en-US" sz="1200" dirty="0">
                <a:solidFill>
                  <a:srgbClr val="FFFFFF"/>
                </a:solidFill>
              </a:rPr>
              <a:t>Drilling of exploratory and appraisal wells</a:t>
            </a:r>
          </a:p>
          <a:p>
            <a:pPr marL="0">
              <a:defRPr/>
            </a:pPr>
            <a:r>
              <a:rPr lang="en-US" sz="1700" b="1" dirty="0">
                <a:solidFill>
                  <a:srgbClr val="FFFFFF"/>
                </a:solidFill>
                <a:latin typeface="+mn-lt"/>
              </a:rPr>
              <a:t>Exploration Costs include:</a:t>
            </a:r>
          </a:p>
          <a:p>
            <a:pPr marL="628650" indent="-285750">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incurred in exploring property</a:t>
            </a:r>
          </a:p>
          <a:p>
            <a:pPr marL="628650" indent="-285750">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of surveys and studies (like aerial, geological, geophysical, geochemical, and seismic surveys)</a:t>
            </a:r>
          </a:p>
          <a:p>
            <a:pPr marL="628650" lvl="1" indent="-285750">
              <a:spcBef>
                <a:spcPts val="1000"/>
              </a:spcBef>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of environment clearance, defense clearance, etc.</a:t>
            </a:r>
          </a:p>
          <a:p>
            <a:pPr marL="628650" lvl="1" indent="-285750">
              <a:spcBef>
                <a:spcPts val="1000"/>
              </a:spcBef>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Salaries and other expenses of geologists, etc.</a:t>
            </a:r>
          </a:p>
          <a:p>
            <a:pPr marL="628650" indent="-285750">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of carrying and retaining undeveloped properties, such as delay rental, maintenance of land, annual license fees in respect of PEL</a:t>
            </a:r>
          </a:p>
          <a:p>
            <a:pPr marL="0" indent="0" defTabSz="914400">
              <a:buFont typeface="Arial" panose="020B0604020202020204" pitchFamily="34" charset="0"/>
              <a:buNone/>
            </a:pPr>
            <a:endParaRPr lang="en-US" sz="1200" dirty="0">
              <a:solidFill>
                <a:srgbClr val="FFFFFF"/>
              </a:solidFill>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31</a:t>
            </a:fld>
            <a:endParaRPr lang="en-GB"/>
          </a:p>
        </p:txBody>
      </p:sp>
    </p:spTree>
    <p:extLst>
      <p:ext uri="{BB962C8B-B14F-4D97-AF65-F5344CB8AC3E}">
        <p14:creationId xmlns:p14="http://schemas.microsoft.com/office/powerpoint/2010/main" val="2729407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defTabSz="914400">
              <a:buFont typeface="Arial" panose="020B0604020202020204" pitchFamily="34" charset="0"/>
              <a:buNone/>
            </a:pPr>
            <a:r>
              <a:rPr lang="en-US" sz="1200" dirty="0">
                <a:solidFill>
                  <a:srgbClr val="FFFFFF"/>
                </a:solidFill>
              </a:rPr>
              <a:t>Exploration</a:t>
            </a:r>
          </a:p>
          <a:p>
            <a:pPr indent="-228600" defTabSz="914400">
              <a:buFont typeface="Arial" panose="020B0604020202020204" pitchFamily="34" charset="0"/>
              <a:buChar char="•"/>
            </a:pPr>
            <a:r>
              <a:rPr lang="en-US" sz="1200" dirty="0">
                <a:solidFill>
                  <a:srgbClr val="FFFFFF"/>
                </a:solidFill>
              </a:rPr>
              <a:t>Prospecting activities conducted in the search for oil and gas</a:t>
            </a:r>
          </a:p>
          <a:p>
            <a:pPr indent="-228600" defTabSz="914400">
              <a:buFont typeface="Arial" panose="020B0604020202020204" pitchFamily="34" charset="0"/>
              <a:buChar char="•"/>
            </a:pPr>
            <a:r>
              <a:rPr lang="en-US" sz="1200" dirty="0">
                <a:solidFill>
                  <a:srgbClr val="FFFFFF"/>
                </a:solidFill>
              </a:rPr>
              <a:t>Ariel, geological, geophysical, geochemical, topographical and seismic surveys</a:t>
            </a:r>
          </a:p>
          <a:p>
            <a:pPr indent="-228600" defTabSz="914400">
              <a:buFont typeface="Arial" panose="020B0604020202020204" pitchFamily="34" charset="0"/>
              <a:buChar char="•"/>
            </a:pPr>
            <a:r>
              <a:rPr lang="en-US" sz="1200" dirty="0">
                <a:solidFill>
                  <a:srgbClr val="FFFFFF"/>
                </a:solidFill>
              </a:rPr>
              <a:t>Analysis, studies and their interpretation</a:t>
            </a:r>
          </a:p>
          <a:p>
            <a:pPr indent="-228600" defTabSz="914400">
              <a:buFont typeface="Arial" panose="020B0604020202020204" pitchFamily="34" charset="0"/>
              <a:buChar char="•"/>
            </a:pPr>
            <a:r>
              <a:rPr lang="en-US" sz="1200" dirty="0">
                <a:solidFill>
                  <a:srgbClr val="FFFFFF"/>
                </a:solidFill>
              </a:rPr>
              <a:t>Investigations relating to subsurface geology</a:t>
            </a:r>
          </a:p>
          <a:p>
            <a:pPr indent="-228600" defTabSz="914400">
              <a:buFont typeface="Arial" panose="020B0604020202020204" pitchFamily="34" charset="0"/>
              <a:buChar char="•"/>
            </a:pPr>
            <a:r>
              <a:rPr lang="en-US" sz="1200" dirty="0">
                <a:solidFill>
                  <a:srgbClr val="FFFFFF"/>
                </a:solidFill>
              </a:rPr>
              <a:t>Structural test drilling</a:t>
            </a:r>
          </a:p>
          <a:p>
            <a:pPr indent="-228600" defTabSz="914400">
              <a:buFont typeface="Arial" panose="020B0604020202020204" pitchFamily="34" charset="0"/>
              <a:buChar char="•"/>
            </a:pPr>
            <a:r>
              <a:rPr lang="en-US" sz="1200" dirty="0">
                <a:solidFill>
                  <a:srgbClr val="FFFFFF"/>
                </a:solidFill>
              </a:rPr>
              <a:t>Drilling of exploratory and appraisal wells</a:t>
            </a:r>
          </a:p>
          <a:p>
            <a:pPr marL="0">
              <a:defRPr/>
            </a:pPr>
            <a:r>
              <a:rPr lang="en-US" sz="1700" b="1" dirty="0">
                <a:solidFill>
                  <a:srgbClr val="FFFFFF"/>
                </a:solidFill>
                <a:latin typeface="+mn-lt"/>
              </a:rPr>
              <a:t>Exploration Costs include:</a:t>
            </a:r>
          </a:p>
          <a:p>
            <a:pPr marL="628650" indent="-285750">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incurred in exploring property</a:t>
            </a:r>
          </a:p>
          <a:p>
            <a:pPr marL="628650" indent="-285750">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of surveys and studies (like aerial, geological, geophysical, geochemical, and seismic surveys)</a:t>
            </a:r>
          </a:p>
          <a:p>
            <a:pPr marL="628650" lvl="1" indent="-285750">
              <a:spcBef>
                <a:spcPts val="1000"/>
              </a:spcBef>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of environment clearance, defense clearance, etc.</a:t>
            </a:r>
          </a:p>
          <a:p>
            <a:pPr marL="628650" lvl="1" indent="-285750">
              <a:spcBef>
                <a:spcPts val="1000"/>
              </a:spcBef>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Salaries and other expenses of geologists, etc.</a:t>
            </a:r>
          </a:p>
          <a:p>
            <a:pPr marL="628650" indent="-285750">
              <a:buClr>
                <a:schemeClr val="accent1">
                  <a:lumMod val="75000"/>
                </a:schemeClr>
              </a:buClr>
              <a:buSzPct val="80000"/>
              <a:buFont typeface="Arial" panose="020B0604020202020204" pitchFamily="34" charset="0"/>
              <a:buChar char="•"/>
              <a:defRPr/>
            </a:pPr>
            <a:r>
              <a:rPr lang="en-US" sz="1700" dirty="0">
                <a:solidFill>
                  <a:srgbClr val="FFFFFF"/>
                </a:solidFill>
                <a:latin typeface="+mn-lt"/>
              </a:rPr>
              <a:t>Costs of carrying and retaining undeveloped properties, such as delay rental, maintenance of land, annual license fees in respect of PEL</a:t>
            </a:r>
          </a:p>
          <a:p>
            <a:pPr marL="0" indent="0" defTabSz="914400">
              <a:buFont typeface="Arial" panose="020B0604020202020204" pitchFamily="34" charset="0"/>
              <a:buNone/>
            </a:pPr>
            <a:endParaRPr lang="en-US" sz="1200" dirty="0">
              <a:solidFill>
                <a:srgbClr val="FFFFFF"/>
              </a:solidFill>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32</a:t>
            </a:fld>
            <a:endParaRPr lang="en-GB"/>
          </a:p>
        </p:txBody>
      </p:sp>
    </p:spTree>
    <p:extLst>
      <p:ext uri="{BB962C8B-B14F-4D97-AF65-F5344CB8AC3E}">
        <p14:creationId xmlns:p14="http://schemas.microsoft.com/office/powerpoint/2010/main" val="1416311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Acquisition</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Involves activities relating to securing the rights from the property owner to explore for and produce oil &amp; gas in that field/area.</a:t>
            </a:r>
            <a:br>
              <a:rPr lang="en-US" dirty="0">
                <a:solidFill>
                  <a:srgbClr val="0000CC"/>
                </a:solidFill>
              </a:rPr>
            </a:br>
            <a:r>
              <a:rPr lang="en-US" dirty="0">
                <a:solidFill>
                  <a:srgbClr val="0000CC"/>
                </a:solidFill>
              </a:rPr>
              <a:t>Fiscal terms surrounding property acquisitions (what is owned by the oil companies versus original land owners/government) are complex; </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endParaRPr lang="en-US" dirty="0">
              <a:solidFill>
                <a:srgbClr val="0000CC"/>
              </a:solidFill>
            </a:endParaRPr>
          </a:p>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Exploration</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Areas that may warrant examination, such as:</a:t>
            </a:r>
          </a:p>
          <a:p>
            <a:pPr marL="1310269" lvl="2" indent="-346466">
              <a:lnSpc>
                <a:spcPct val="90000"/>
              </a:lnSpc>
              <a:spcBef>
                <a:spcPts val="1212"/>
              </a:spcBef>
              <a:buClr>
                <a:schemeClr val="accent1">
                  <a:lumMod val="75000"/>
                </a:schemeClr>
              </a:buClr>
              <a:buSzPct val="85000"/>
              <a:buFont typeface="Wingdings" panose="05000000000000000000" pitchFamily="2" charset="2"/>
              <a:buChar char="ü"/>
            </a:pPr>
            <a:r>
              <a:rPr lang="en-US" dirty="0">
                <a:solidFill>
                  <a:srgbClr val="0000CC"/>
                </a:solidFill>
              </a:rPr>
              <a:t>topographical, geological and geophysical (‘G &amp; G’) studies and related activities undertaken in the exploration and appraisal phases;</a:t>
            </a:r>
            <a:br>
              <a:rPr lang="en-US" dirty="0">
                <a:solidFill>
                  <a:srgbClr val="0000CC"/>
                </a:solidFill>
              </a:rPr>
            </a:br>
            <a:r>
              <a:rPr lang="en-US" dirty="0">
                <a:solidFill>
                  <a:srgbClr val="0000CC"/>
                </a:solidFill>
              </a:rPr>
              <a:t>carrying and retaining undeveloped concessions, such as delay rentals,  legal costs for title </a:t>
            </a:r>
            <a:r>
              <a:rPr lang="en-US" dirty="0" err="1">
                <a:solidFill>
                  <a:srgbClr val="0000CC"/>
                </a:solidFill>
              </a:rPr>
              <a:t>defence</a:t>
            </a:r>
            <a:r>
              <a:rPr lang="en-US" dirty="0">
                <a:solidFill>
                  <a:srgbClr val="0000CC"/>
                </a:solidFill>
              </a:rPr>
              <a:t> and the maintenance of land and lease records; making dry hole and bottom hole contributions to other parties</a:t>
            </a:r>
          </a:p>
          <a:p>
            <a:pPr marL="1310269" lvl="2" indent="-346466">
              <a:lnSpc>
                <a:spcPct val="90000"/>
              </a:lnSpc>
              <a:spcBef>
                <a:spcPts val="1212"/>
              </a:spcBef>
              <a:buClr>
                <a:schemeClr val="accent1">
                  <a:lumMod val="75000"/>
                </a:schemeClr>
              </a:buClr>
              <a:buSzPct val="85000"/>
              <a:buFont typeface="Wingdings" panose="05000000000000000000" pitchFamily="2" charset="2"/>
              <a:buChar char="ü"/>
            </a:pPr>
            <a:r>
              <a:rPr lang="en-US" dirty="0">
                <a:solidFill>
                  <a:srgbClr val="0000CC"/>
                </a:solidFill>
              </a:rPr>
              <a:t>Areas that are considered to have prospects of  containing oil and gas reserves, such as: drilling and equipping exploratory wells; and drilling exploratory-type stratigraphic test wells.</a:t>
            </a:r>
            <a:br>
              <a:rPr lang="en-US" dirty="0">
                <a:solidFill>
                  <a:srgbClr val="0000CC"/>
                </a:solidFill>
              </a:rPr>
            </a:br>
            <a:endParaRPr lang="en-US" dirty="0">
              <a:solidFill>
                <a:srgbClr val="0000CC"/>
              </a:solidFill>
            </a:endParaRPr>
          </a:p>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Development </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preparing proved reserves for production, i.e. all activities undertaken to obtain access to proved reserves and to provide facilities for extracting, treating, gathering, and storing oil and gas</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endParaRPr lang="en-US" dirty="0">
              <a:solidFill>
                <a:srgbClr val="0000CC"/>
              </a:solidFill>
            </a:endParaRPr>
          </a:p>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Production</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Pre-wellhead - lifting the oil and gas to the surface, operation and maintenance of wells, extraction rights, </a:t>
            </a:r>
            <a:r>
              <a:rPr lang="en-US" dirty="0" err="1">
                <a:solidFill>
                  <a:srgbClr val="0000CC"/>
                </a:solidFill>
              </a:rPr>
              <a:t>etc</a:t>
            </a:r>
            <a:endParaRPr lang="en-US" dirty="0">
              <a:solidFill>
                <a:srgbClr val="0000CC"/>
              </a:solidFill>
            </a:endParaRP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Post-wellhead -  gathering, treating, field transportation, field processing, etc., up to the outlet valve on the lease or field production storage tank, </a:t>
            </a:r>
            <a:r>
              <a:rPr lang="en-US" dirty="0" err="1">
                <a:solidFill>
                  <a:srgbClr val="0000CC"/>
                </a:solidFill>
              </a:rPr>
              <a:t>etc</a:t>
            </a:r>
            <a:endParaRPr lang="en-US" dirty="0">
              <a:solidFill>
                <a:srgbClr val="0000CC"/>
              </a:solidFill>
            </a:endParaRPr>
          </a:p>
          <a:p>
            <a:pPr>
              <a:lnSpc>
                <a:spcPct val="90000"/>
              </a:lnSpc>
              <a:spcBef>
                <a:spcPts val="1200"/>
              </a:spcBef>
              <a:buClr>
                <a:schemeClr val="accent1">
                  <a:lumMod val="75000"/>
                </a:schemeClr>
              </a:buClr>
              <a:buSzPct val="85000"/>
            </a:pPr>
            <a:endParaRPr lang="en-US" sz="1200" dirty="0">
              <a:solidFill>
                <a:srgbClr val="0000CC"/>
              </a:solidFill>
              <a:latin typeface="Book Antiqua" panose="02040602050305030304" pitchFamily="18" charset="0"/>
            </a:endParaRPr>
          </a:p>
          <a:p>
            <a:pPr>
              <a:lnSpc>
                <a:spcPct val="90000"/>
              </a:lnSpc>
              <a:spcBef>
                <a:spcPts val="1200"/>
              </a:spcBef>
              <a:buClr>
                <a:schemeClr val="accent1">
                  <a:lumMod val="75000"/>
                </a:schemeClr>
              </a:buClr>
              <a:buSzPct val="85000"/>
            </a:pPr>
            <a:r>
              <a:rPr lang="en-US" sz="1200" dirty="0">
                <a:solidFill>
                  <a:srgbClr val="0000CC"/>
                </a:solidFill>
                <a:latin typeface="Book Antiqua" panose="02040602050305030304" pitchFamily="18" charset="0"/>
              </a:rPr>
              <a:t>Include:</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Costs of clearing ground, draining, road building, gas lines and power lines to the extent necessary in developing the proved oil and gas reserves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Costs to drill and equip development wells and service wells including costs of platforms and well equipment such as casing, tubing, pumping equipment, etc.</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Costs to acquire, construct and install production facilities such as lease flow lines, separators, treaters, heaters, manifolds, measuring devices and production storage tanks, natural gas cycling and processing plants and utility and waste disposal systems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Depreciation and applicable operating cost of related support equipment and facilities in connection with development activities, and annual license fees in respect of ML</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Purchase, shipment or storage of equipment and materials used in developing oil and gas accumulations, completion of successful exploration wells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Drilling, completion and testing of development wells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Drilling, completion and recompletion of service wells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Laying of gathering lines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Construction of offshore platforms and installations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Installations of separators, tankages, pumps, artificial lifts and other producing and injection facilities required to produce, process and transport oil or gas</a:t>
            </a:r>
          </a:p>
          <a:p>
            <a:endParaRPr lang="en-US" dirty="0"/>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A3918FED-30ED-42F3-8CEE-3BB0BDF914B5}" type="slidenum">
              <a:rPr lang="en-US" smtClean="0"/>
              <a:pPr>
                <a:defRPr/>
              </a:pPr>
              <a:t>33</a:t>
            </a:fld>
            <a:endParaRPr lang="en-US"/>
          </a:p>
        </p:txBody>
      </p:sp>
    </p:spTree>
    <p:extLst>
      <p:ext uri="{BB962C8B-B14F-4D97-AF65-F5344CB8AC3E}">
        <p14:creationId xmlns:p14="http://schemas.microsoft.com/office/powerpoint/2010/main" val="2959739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Acquisition</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Involves activities relating to securing the rights from the property owner to explore for and produce oil &amp; gas in that field/area.</a:t>
            </a:r>
            <a:br>
              <a:rPr lang="en-US" dirty="0">
                <a:solidFill>
                  <a:srgbClr val="0000CC"/>
                </a:solidFill>
              </a:rPr>
            </a:br>
            <a:r>
              <a:rPr lang="en-US" dirty="0">
                <a:solidFill>
                  <a:srgbClr val="0000CC"/>
                </a:solidFill>
              </a:rPr>
              <a:t>Fiscal terms surrounding property acquisitions (what is owned by the oil companies versus original land owners/government) are complex; </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endParaRPr lang="en-US" dirty="0">
              <a:solidFill>
                <a:srgbClr val="0000CC"/>
              </a:solidFill>
            </a:endParaRPr>
          </a:p>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Exploration</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Areas that may warrant examination, such as:</a:t>
            </a:r>
          </a:p>
          <a:p>
            <a:pPr marL="1310269" lvl="2" indent="-346466">
              <a:lnSpc>
                <a:spcPct val="90000"/>
              </a:lnSpc>
              <a:spcBef>
                <a:spcPts val="1212"/>
              </a:spcBef>
              <a:buClr>
                <a:schemeClr val="accent1">
                  <a:lumMod val="75000"/>
                </a:schemeClr>
              </a:buClr>
              <a:buSzPct val="85000"/>
              <a:buFont typeface="Wingdings" panose="05000000000000000000" pitchFamily="2" charset="2"/>
              <a:buChar char="ü"/>
            </a:pPr>
            <a:r>
              <a:rPr lang="en-US" dirty="0">
                <a:solidFill>
                  <a:srgbClr val="0000CC"/>
                </a:solidFill>
              </a:rPr>
              <a:t>topographical, geological and geophysical (‘G &amp; G’) studies and related activities undertaken in the exploration and appraisal phases;</a:t>
            </a:r>
            <a:br>
              <a:rPr lang="en-US" dirty="0">
                <a:solidFill>
                  <a:srgbClr val="0000CC"/>
                </a:solidFill>
              </a:rPr>
            </a:br>
            <a:r>
              <a:rPr lang="en-US" dirty="0">
                <a:solidFill>
                  <a:srgbClr val="0000CC"/>
                </a:solidFill>
              </a:rPr>
              <a:t>carrying and retaining undeveloped concessions, such as delay rentals,  legal costs for title </a:t>
            </a:r>
            <a:r>
              <a:rPr lang="en-US" dirty="0" err="1">
                <a:solidFill>
                  <a:srgbClr val="0000CC"/>
                </a:solidFill>
              </a:rPr>
              <a:t>defence</a:t>
            </a:r>
            <a:r>
              <a:rPr lang="en-US" dirty="0">
                <a:solidFill>
                  <a:srgbClr val="0000CC"/>
                </a:solidFill>
              </a:rPr>
              <a:t> and the maintenance of land and lease records; making dry hole and bottom hole contributions to other parties</a:t>
            </a:r>
          </a:p>
          <a:p>
            <a:pPr marL="1310269" lvl="2" indent="-346466">
              <a:lnSpc>
                <a:spcPct val="90000"/>
              </a:lnSpc>
              <a:spcBef>
                <a:spcPts val="1212"/>
              </a:spcBef>
              <a:buClr>
                <a:schemeClr val="accent1">
                  <a:lumMod val="75000"/>
                </a:schemeClr>
              </a:buClr>
              <a:buSzPct val="85000"/>
              <a:buFont typeface="Wingdings" panose="05000000000000000000" pitchFamily="2" charset="2"/>
              <a:buChar char="ü"/>
            </a:pPr>
            <a:r>
              <a:rPr lang="en-US" dirty="0">
                <a:solidFill>
                  <a:srgbClr val="0000CC"/>
                </a:solidFill>
              </a:rPr>
              <a:t>Areas that are considered to have prospects of  containing oil and gas reserves, such as: drilling and equipping exploratory wells; and drilling exploratory-type stratigraphic test wells.</a:t>
            </a:r>
            <a:br>
              <a:rPr lang="en-US" dirty="0">
                <a:solidFill>
                  <a:srgbClr val="0000CC"/>
                </a:solidFill>
              </a:rPr>
            </a:br>
            <a:endParaRPr lang="en-US" dirty="0">
              <a:solidFill>
                <a:srgbClr val="0000CC"/>
              </a:solidFill>
            </a:endParaRPr>
          </a:p>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Development </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preparing proved reserves for production, i.e. all activities undertaken to obtain access to proved reserves and to provide facilities for extracting, treating, gathering, and storing oil and gas</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endParaRPr lang="en-US" dirty="0">
              <a:solidFill>
                <a:srgbClr val="0000CC"/>
              </a:solidFill>
            </a:endParaRPr>
          </a:p>
          <a:p>
            <a:pPr marL="346466" indent="-346466">
              <a:lnSpc>
                <a:spcPct val="90000"/>
              </a:lnSpc>
              <a:spcBef>
                <a:spcPts val="1212"/>
              </a:spcBef>
              <a:buClr>
                <a:schemeClr val="accent1">
                  <a:lumMod val="75000"/>
                </a:schemeClr>
              </a:buClr>
              <a:buSzPct val="85000"/>
              <a:buFont typeface="Wingdings" panose="05000000000000000000" pitchFamily="2" charset="2"/>
              <a:buChar char="ü"/>
            </a:pPr>
            <a:r>
              <a:rPr lang="en-US" sz="2829" b="1" dirty="0">
                <a:solidFill>
                  <a:srgbClr val="FF0000"/>
                </a:solidFill>
                <a:ea typeface="+mj-ea"/>
              </a:rPr>
              <a:t>Production</a:t>
            </a: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Pre-wellhead - lifting the oil and gas to the surface, operation and maintenance of wells, extraction rights, </a:t>
            </a:r>
            <a:r>
              <a:rPr lang="en-US" dirty="0" err="1">
                <a:solidFill>
                  <a:srgbClr val="0000CC"/>
                </a:solidFill>
              </a:rPr>
              <a:t>etc</a:t>
            </a:r>
            <a:endParaRPr lang="en-US" dirty="0">
              <a:solidFill>
                <a:srgbClr val="0000CC"/>
              </a:solidFill>
            </a:endParaRPr>
          </a:p>
          <a:p>
            <a:pPr marL="808421" lvl="1" indent="-346466">
              <a:lnSpc>
                <a:spcPct val="90000"/>
              </a:lnSpc>
              <a:spcBef>
                <a:spcPts val="1212"/>
              </a:spcBef>
              <a:buClr>
                <a:schemeClr val="accent1">
                  <a:lumMod val="75000"/>
                </a:schemeClr>
              </a:buClr>
              <a:buSzPct val="85000"/>
              <a:buFont typeface="Arial" panose="020B0604020202020204" pitchFamily="34" charset="0"/>
              <a:buChar char="•"/>
            </a:pPr>
            <a:r>
              <a:rPr lang="en-US" dirty="0">
                <a:solidFill>
                  <a:srgbClr val="0000CC"/>
                </a:solidFill>
              </a:rPr>
              <a:t>Post-wellhead -  gathering, treating, field transportation, field processing, etc., up to the outlet valve on the lease or field production storage tank, </a:t>
            </a:r>
            <a:r>
              <a:rPr lang="en-US" dirty="0" err="1">
                <a:solidFill>
                  <a:srgbClr val="0000CC"/>
                </a:solidFill>
              </a:rPr>
              <a:t>etc</a:t>
            </a:r>
            <a:endParaRPr lang="en-US" dirty="0">
              <a:solidFill>
                <a:srgbClr val="0000CC"/>
              </a:solidFill>
            </a:endParaRPr>
          </a:p>
          <a:p>
            <a:pPr>
              <a:lnSpc>
                <a:spcPct val="90000"/>
              </a:lnSpc>
              <a:spcBef>
                <a:spcPts val="1200"/>
              </a:spcBef>
              <a:buClr>
                <a:schemeClr val="accent1">
                  <a:lumMod val="75000"/>
                </a:schemeClr>
              </a:buClr>
              <a:buSzPct val="85000"/>
            </a:pPr>
            <a:endParaRPr lang="en-US" sz="1200" dirty="0">
              <a:solidFill>
                <a:srgbClr val="0000CC"/>
              </a:solidFill>
              <a:latin typeface="Book Antiqua" panose="02040602050305030304" pitchFamily="18" charset="0"/>
            </a:endParaRPr>
          </a:p>
          <a:p>
            <a:pPr>
              <a:lnSpc>
                <a:spcPct val="90000"/>
              </a:lnSpc>
              <a:spcBef>
                <a:spcPts val="1200"/>
              </a:spcBef>
              <a:buClr>
                <a:schemeClr val="accent1">
                  <a:lumMod val="75000"/>
                </a:schemeClr>
              </a:buClr>
              <a:buSzPct val="85000"/>
            </a:pPr>
            <a:r>
              <a:rPr lang="en-US" sz="1200" dirty="0">
                <a:solidFill>
                  <a:srgbClr val="0000CC"/>
                </a:solidFill>
                <a:latin typeface="Book Antiqua" panose="02040602050305030304" pitchFamily="18" charset="0"/>
              </a:rPr>
              <a:t>Include:</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Costs of clearing ground, draining, road building, gas lines and power lines to the extent necessary in developing the proved oil and gas reserves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Costs to drill and equip development wells and service wells including costs of platforms and well equipment such as casing, tubing, pumping equipment, etc.</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Costs to acquire, construct and install production facilities such as lease flow lines, separators, treaters, heaters, manifolds, measuring devices and production storage tanks, natural gas cycling and processing plants and utility and waste disposal systems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latin typeface="Book Antiqua" panose="02040602050305030304" pitchFamily="18" charset="0"/>
              </a:rPr>
              <a:t>Depreciation and applicable operating cost of related support equipment and facilities in connection with development activities, and annual license fees in respect of ML</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Purchase, shipment or storage of equipment and materials used in developing oil and gas accumulations, completion of successful exploration wells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Drilling, completion and testing of development wells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Drilling, completion and recompletion of service wells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Laying of gathering lines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Construction of offshore platforms and installations</a:t>
            </a:r>
          </a:p>
          <a:p>
            <a:pPr marL="285750" indent="-285750">
              <a:lnSpc>
                <a:spcPct val="90000"/>
              </a:lnSpc>
              <a:spcBef>
                <a:spcPts val="1200"/>
              </a:spcBef>
              <a:buClr>
                <a:schemeClr val="accent1">
                  <a:lumMod val="75000"/>
                </a:schemeClr>
              </a:buClr>
              <a:buSzPct val="85000"/>
              <a:buFont typeface="Arial" panose="020B0604020202020204" pitchFamily="34" charset="0"/>
              <a:buChar char="•"/>
            </a:pPr>
            <a:r>
              <a:rPr lang="en-US" sz="1200" dirty="0">
                <a:solidFill>
                  <a:srgbClr val="0000CC"/>
                </a:solidFill>
              </a:rPr>
              <a:t>Installations of separators, tankages, pumps, artificial lifts and other producing and injection facilities required to produce, process and transport oil or gas</a:t>
            </a:r>
          </a:p>
          <a:p>
            <a:endParaRPr lang="en-US" dirty="0"/>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A3918FED-30ED-42F3-8CEE-3BB0BDF914B5}" type="slidenum">
              <a:rPr lang="en-US" smtClean="0"/>
              <a:pPr>
                <a:defRPr/>
              </a:pPr>
              <a:t>34</a:t>
            </a:fld>
            <a:endParaRPr lang="en-US"/>
          </a:p>
        </p:txBody>
      </p:sp>
    </p:spTree>
    <p:extLst>
      <p:ext uri="{BB962C8B-B14F-4D97-AF65-F5344CB8AC3E}">
        <p14:creationId xmlns:p14="http://schemas.microsoft.com/office/powerpoint/2010/main" val="2123781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1031"/>
          <p:cNvSpPr>
            <a:spLocks noGrp="1" noChangeArrowheads="1"/>
          </p:cNvSpPr>
          <p:nvPr>
            <p:ph type="sldNum" sz="quarter" idx="5"/>
          </p:nvPr>
        </p:nvSpPr>
        <p:spPr>
          <a:noFill/>
        </p:spPr>
        <p:txBody>
          <a:bodyPr/>
          <a:lstStyle/>
          <a:p>
            <a:fld id="{D176864F-3E7C-4319-AB34-B185D3AFF321}" type="slidenum">
              <a:rPr lang="en-US" smtClean="0"/>
              <a:pPr/>
              <a:t>35</a:t>
            </a:fld>
            <a:endParaRPr lang="en-US"/>
          </a:p>
        </p:txBody>
      </p:sp>
      <p:sp>
        <p:nvSpPr>
          <p:cNvPr id="169987" name="Rectangle 2"/>
          <p:cNvSpPr>
            <a:spLocks noGrp="1" noRot="1" noChangeAspect="1" noChangeArrowheads="1" noTextEdit="1"/>
          </p:cNvSpPr>
          <p:nvPr>
            <p:ph type="sldImg"/>
          </p:nvPr>
        </p:nvSpPr>
        <p:spPr>
          <a:xfrm>
            <a:off x="919163" y="768350"/>
            <a:ext cx="4899025" cy="3700463"/>
          </a:xfrm>
          <a:ln/>
        </p:spPr>
      </p:sp>
      <p:sp>
        <p:nvSpPr>
          <p:cNvPr id="169988" name="Rectangle 3"/>
          <p:cNvSpPr>
            <a:spLocks noGrp="1" noChangeArrowheads="1"/>
          </p:cNvSpPr>
          <p:nvPr>
            <p:ph type="body" idx="1"/>
          </p:nvPr>
        </p:nvSpPr>
        <p:spPr>
          <a:xfrm>
            <a:off x="937827" y="4703091"/>
            <a:ext cx="4909432" cy="2828057"/>
          </a:xfrm>
          <a:noFill/>
          <a:ln/>
        </p:spPr>
        <p:txBody>
          <a:bodyPr/>
          <a:lstStyle/>
          <a:p>
            <a:pPr>
              <a:buFontTx/>
              <a:buChar char="•"/>
            </a:pPr>
            <a:r>
              <a:rPr lang="en-GB" sz="1000" dirty="0">
                <a:latin typeface="Arial" pitchFamily="34" charset="0"/>
              </a:rPr>
              <a:t>  </a:t>
            </a:r>
          </a:p>
        </p:txBody>
      </p:sp>
    </p:spTree>
    <p:extLst>
      <p:ext uri="{BB962C8B-B14F-4D97-AF65-F5344CB8AC3E}">
        <p14:creationId xmlns:p14="http://schemas.microsoft.com/office/powerpoint/2010/main" val="2284806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Performing exploratory drilling at a particular location can indicate that reserves are present in a nearby location rather than the original target. It may be cost-effective to “side track” from the initial drill hole to the location of reserves instead of drilling a new hole. If this side track is successful in locating reserves, the cost previously incurred on the original target can remain capitalised instead of being written off as a dry hole. The additional costs of the side track are treated in accordance with the company’s accounting policy which should be followed consistently. The asset should be considered for impairment if the total cost of the asset has increased significantly. If the additional drilling is unsuccessful, all costs would be expensed.</a:t>
            </a:r>
          </a:p>
          <a:p>
            <a:endParaRPr lang="en-US" dirty="0"/>
          </a:p>
          <a:p>
            <a:pPr marL="68579" marR="5071011" algn="just">
              <a:lnSpc>
                <a:spcPct val="94685"/>
              </a:lnSpc>
              <a:spcBef>
                <a:spcPts val="903"/>
              </a:spcBef>
            </a:pPr>
            <a:r>
              <a:rPr lang="en-US" sz="1200" b="1" spc="13" dirty="0">
                <a:latin typeface="Georgia"/>
                <a:cs typeface="Georgia"/>
              </a:rPr>
              <a:t>Solution to side track question</a:t>
            </a:r>
            <a:endParaRPr lang="en-US" sz="1200" dirty="0">
              <a:latin typeface="Georgia"/>
              <a:cs typeface="Georgia"/>
            </a:endParaRPr>
          </a:p>
          <a:p>
            <a:pPr marL="68579" marR="2069471" algn="just">
              <a:lnSpc>
                <a:spcPct val="94685"/>
              </a:lnSpc>
            </a:pPr>
            <a:r>
              <a:rPr lang="en-US" sz="1200" spc="-1" dirty="0">
                <a:latin typeface="Georgia"/>
                <a:cs typeface="Georgia"/>
              </a:rPr>
              <a:t>No costs will be written off as the drilling has proved successful.</a:t>
            </a:r>
            <a:endParaRPr lang="en-US" sz="1200" dirty="0">
              <a:latin typeface="Georgia"/>
              <a:cs typeface="Georgia"/>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36</a:t>
            </a:fld>
            <a:endParaRPr lang="en-GB"/>
          </a:p>
        </p:txBody>
      </p:sp>
    </p:spTree>
    <p:extLst>
      <p:ext uri="{BB962C8B-B14F-4D97-AF65-F5344CB8AC3E}">
        <p14:creationId xmlns:p14="http://schemas.microsoft.com/office/powerpoint/2010/main" val="2995048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38</a:t>
            </a:fld>
            <a:endParaRPr lang="en-GB"/>
          </a:p>
        </p:txBody>
      </p:sp>
    </p:spTree>
    <p:extLst>
      <p:ext uri="{BB962C8B-B14F-4D97-AF65-F5344CB8AC3E}">
        <p14:creationId xmlns:p14="http://schemas.microsoft.com/office/powerpoint/2010/main" val="1980432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A3918FED-30ED-42F3-8CEE-3BB0BDF914B5}" type="slidenum">
              <a:rPr lang="en-US" smtClean="0"/>
              <a:pPr>
                <a:defRPr/>
              </a:pPr>
              <a:t>39</a:t>
            </a:fld>
            <a:endParaRPr lang="en-US"/>
          </a:p>
        </p:txBody>
      </p:sp>
    </p:spTree>
    <p:extLst>
      <p:ext uri="{BB962C8B-B14F-4D97-AF65-F5344CB8AC3E}">
        <p14:creationId xmlns:p14="http://schemas.microsoft.com/office/powerpoint/2010/main" val="4003249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31"/>
          <p:cNvSpPr>
            <a:spLocks noGrp="1" noChangeArrowheads="1"/>
          </p:cNvSpPr>
          <p:nvPr>
            <p:ph type="sldNum" sz="quarter" idx="5"/>
          </p:nvPr>
        </p:nvSpPr>
        <p:spPr>
          <a:noFill/>
        </p:spPr>
        <p:txBody>
          <a:bodyPr/>
          <a:lstStyle/>
          <a:p>
            <a:fld id="{29DED7D5-8DFB-43B7-94C1-1B9E06D969A4}" type="slidenum">
              <a:rPr lang="en-US" smtClean="0"/>
              <a:pPr/>
              <a:t>40</a:t>
            </a:fld>
            <a:endParaRPr lang="en-US"/>
          </a:p>
        </p:txBody>
      </p:sp>
      <p:sp>
        <p:nvSpPr>
          <p:cNvPr id="187395" name="Rectangle 2"/>
          <p:cNvSpPr>
            <a:spLocks noGrp="1" noRot="1" noChangeAspect="1" noChangeArrowheads="1" noTextEdit="1"/>
          </p:cNvSpPr>
          <p:nvPr>
            <p:ph type="sldImg"/>
          </p:nvPr>
        </p:nvSpPr>
        <p:spPr>
          <a:xfrm>
            <a:off x="919163" y="768350"/>
            <a:ext cx="4899025" cy="3700463"/>
          </a:xfrm>
          <a:ln/>
        </p:spPr>
      </p:sp>
      <p:sp>
        <p:nvSpPr>
          <p:cNvPr id="187396" name="Rectangle 3"/>
          <p:cNvSpPr>
            <a:spLocks noGrp="1" noChangeArrowheads="1"/>
          </p:cNvSpPr>
          <p:nvPr>
            <p:ph type="body" idx="1"/>
          </p:nvPr>
        </p:nvSpPr>
        <p:spPr>
          <a:xfrm>
            <a:off x="937827" y="4703091"/>
            <a:ext cx="4909432" cy="2828057"/>
          </a:xfrm>
          <a:noFill/>
          <a:ln/>
        </p:spPr>
        <p:txBody>
          <a:bodyPr>
            <a:normAutofit/>
          </a:bodyPr>
          <a:lstStyle/>
          <a:p>
            <a:pPr marL="12700">
              <a:lnSpc>
                <a:spcPts val="1125"/>
              </a:lnSpc>
            </a:pPr>
            <a:r>
              <a:rPr lang="en-GB" sz="1000" dirty="0">
                <a:latin typeface="Arial" pitchFamily="34" charset="0"/>
              </a:rPr>
              <a:t>  </a:t>
            </a:r>
            <a:endParaRPr lang="en-US" sz="1000" b="1" u="sng" dirty="0">
              <a:latin typeface="Georgia"/>
              <a:cs typeface="Georgia"/>
            </a:endParaRPr>
          </a:p>
        </p:txBody>
      </p:sp>
    </p:spTree>
    <p:extLst>
      <p:ext uri="{BB962C8B-B14F-4D97-AF65-F5344CB8AC3E}">
        <p14:creationId xmlns:p14="http://schemas.microsoft.com/office/powerpoint/2010/main" val="3923648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sz="1200" spc="-2" dirty="0">
              <a:latin typeface="Georgia"/>
              <a:cs typeface="Georgia"/>
            </a:endParaRPr>
          </a:p>
          <a:p>
            <a:pPr marL="12700" marR="8945">
              <a:lnSpc>
                <a:spcPts val="1125"/>
              </a:lnSpc>
            </a:pPr>
            <a:endParaRPr lang="en-US" sz="1200" spc="-2" dirty="0">
              <a:latin typeface="Georgia"/>
              <a:cs typeface="Georgia"/>
            </a:endParaRPr>
          </a:p>
          <a:p>
            <a:pPr marL="12700" marR="8945">
              <a:lnSpc>
                <a:spcPts val="1125"/>
              </a:lnSpc>
            </a:pPr>
            <a:r>
              <a:rPr lang="en-US" sz="1200" spc="-2" dirty="0">
                <a:latin typeface="Georgia"/>
                <a:cs typeface="Georgia"/>
              </a:rPr>
              <a:t>Entities could develop an accounting policy under IFRS 6 to cease </a:t>
            </a:r>
            <a:r>
              <a:rPr lang="en-US" sz="1200" spc="-2" dirty="0" err="1">
                <a:latin typeface="Georgia"/>
                <a:cs typeface="Georgia"/>
              </a:rPr>
              <a:t>capitalisation</a:t>
            </a:r>
            <a:r>
              <a:rPr lang="en-US" sz="1200" spc="-2" dirty="0">
                <a:latin typeface="Georgia"/>
                <a:cs typeface="Georgia"/>
              </a:rPr>
              <a:t> of borrowing costs if these were previously capitalised. However, the entity would then need to consider whether borrowing costs relate to a qualifying asset and would therefore require </a:t>
            </a:r>
            <a:r>
              <a:rPr lang="en-US" sz="1200" spc="-2" dirty="0" err="1">
                <a:latin typeface="Georgia"/>
                <a:cs typeface="Georgia"/>
              </a:rPr>
              <a:t>capitalisation</a:t>
            </a:r>
            <a:r>
              <a:rPr lang="en-US" sz="1200" spc="-2" dirty="0">
                <a:latin typeface="Georgia"/>
                <a:cs typeface="Georgia"/>
              </a:rPr>
              <a:t>. The asset would have to meet the IASB framework definition of an asset and be probable of generating future economic benefit. This definition will not be met for many assets. An exploration </a:t>
            </a:r>
            <a:r>
              <a:rPr lang="en-US" sz="1200" spc="-2" dirty="0" err="1">
                <a:latin typeface="Georgia"/>
                <a:cs typeface="Georgia"/>
              </a:rPr>
              <a:t>licence</a:t>
            </a:r>
            <a:r>
              <a:rPr lang="en-US" sz="1200" spc="-2" dirty="0">
                <a:latin typeface="Georgia"/>
                <a:cs typeface="Georgia"/>
              </a:rPr>
              <a:t>, for example, would not meet the definition of a qualifying asset as it is available for use in the condition it is purchased and does not take a substantial period of time to get ready for use. Additional exploration expenditure, although it can be capitalised under IFRS 6, would not be considered probable of generating future economic benefit until sufficient reserves are located.</a:t>
            </a:r>
            <a:endParaRPr lang="en-US" sz="1200" dirty="0">
              <a:latin typeface="Georgia"/>
              <a:cs typeface="Georgia"/>
            </a:endParaRPr>
          </a:p>
          <a:p>
            <a:pPr marL="12700" marR="8945">
              <a:lnSpc>
                <a:spcPts val="1125"/>
              </a:lnSpc>
            </a:pPr>
            <a:endParaRPr lang="en-US" sz="1200" dirty="0">
              <a:latin typeface="Georgia"/>
              <a:cs typeface="Georgia"/>
            </a:endParaRPr>
          </a:p>
          <a:p>
            <a:pPr marL="12700" marR="8945">
              <a:lnSpc>
                <a:spcPts val="1125"/>
              </a:lnSpc>
            </a:pPr>
            <a:endParaRPr lang="en-US" sz="1200" dirty="0">
              <a:latin typeface="Georgia"/>
              <a:cs typeface="Georgia"/>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43</a:t>
            </a:fld>
            <a:endParaRPr lang="en-GB"/>
          </a:p>
        </p:txBody>
      </p:sp>
    </p:spTree>
    <p:extLst>
      <p:ext uri="{BB962C8B-B14F-4D97-AF65-F5344CB8AC3E}">
        <p14:creationId xmlns:p14="http://schemas.microsoft.com/office/powerpoint/2010/main" val="3625727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latin typeface="+mj-lt"/>
              </a:rPr>
              <a:t>Revenue recognition, particularly for upstream activities, can present challenging issues. Production often takes place in joint ventures or through concessions, and entities need to analyse the facts and circumstances to determine when and how much revenue to </a:t>
            </a:r>
            <a:r>
              <a:rPr lang="en-US" sz="1200" dirty="0" err="1">
                <a:solidFill>
                  <a:srgbClr val="002060"/>
                </a:solidFill>
                <a:latin typeface="+mj-lt"/>
              </a:rPr>
              <a:t>recognise</a:t>
            </a:r>
            <a:r>
              <a:rPr lang="en-US" sz="1200" dirty="0">
                <a:solidFill>
                  <a:srgbClr val="002060"/>
                </a:solidFill>
                <a:latin typeface="+mj-lt"/>
              </a:rPr>
              <a:t>. Crude oil and gas may need to be moved long distances and need to be of a specific type to meet refinery requirements. Entities may exchange product to meet logistical, scheduling or other requirements. This section looks at these common issues. Revenue recognition in production-sharing agreements (PSAs) is discussed in section</a:t>
            </a:r>
          </a:p>
          <a:p>
            <a:endParaRPr lang="en-US" dirty="0"/>
          </a:p>
          <a:p>
            <a:r>
              <a:rPr lang="en-US" dirty="0"/>
              <a:t>Overlift/underlift</a:t>
            </a:r>
          </a:p>
          <a:p>
            <a:r>
              <a:rPr lang="en-US" dirty="0"/>
              <a:t>Many joint ventures (JV) share the physical output, such as crude oil, between the joint venture partners. Each JV partner is responsible for either using or selling the oil it takes.</a:t>
            </a:r>
          </a:p>
          <a:p>
            <a:pPr marL="12700" marR="8945">
              <a:lnSpc>
                <a:spcPts val="1125"/>
              </a:lnSpc>
            </a:pPr>
            <a:r>
              <a:rPr lang="en-US" sz="1200" spc="-2" dirty="0">
                <a:latin typeface="Georgia"/>
                <a:cs typeface="Georgia"/>
              </a:rPr>
              <a:t>The physical nature of production and transportation of oil is such that it is often more efficient for each partner to lift a full tanker-load of oil. A lifting schedule identifies the order and frequency with which each partner can lift. The amount of oil lifted by each partner at the balance sheet date may not be equal to its working interest in the field. Some partners will have taken more than their share (</a:t>
            </a:r>
            <a:r>
              <a:rPr lang="en-US" sz="1200" spc="-2" dirty="0" err="1">
                <a:latin typeface="Georgia"/>
                <a:cs typeface="Georgia"/>
              </a:rPr>
              <a:t>overlifted</a:t>
            </a:r>
            <a:r>
              <a:rPr lang="en-US" sz="1200" spc="-2" dirty="0">
                <a:latin typeface="Georgia"/>
                <a:cs typeface="Georgia"/>
              </a:rPr>
              <a:t>) and others will have taken less than their share (</a:t>
            </a:r>
            <a:r>
              <a:rPr lang="en-US" sz="1200" spc="-2" dirty="0" err="1">
                <a:latin typeface="Georgia"/>
                <a:cs typeface="Georgia"/>
              </a:rPr>
              <a:t>underlifted</a:t>
            </a:r>
            <a:r>
              <a:rPr lang="en-US" sz="1200" spc="-2" dirty="0">
                <a:latin typeface="Georgia"/>
                <a:cs typeface="Georgia"/>
              </a:rPr>
              <a:t>).</a:t>
            </a:r>
          </a:p>
          <a:p>
            <a:pPr marL="12700" marR="8945">
              <a:lnSpc>
                <a:spcPts val="1125"/>
              </a:lnSpc>
            </a:pPr>
            <a:endParaRPr lang="en-US" sz="1200" spc="-2" dirty="0">
              <a:latin typeface="Georgia"/>
              <a:cs typeface="Georgia"/>
            </a:endParaRPr>
          </a:p>
          <a:p>
            <a:pPr marL="12700" marR="8945">
              <a:lnSpc>
                <a:spcPts val="1125"/>
              </a:lnSpc>
            </a:pPr>
            <a:endParaRPr lang="en-US" sz="1200" dirty="0">
              <a:latin typeface="Georgia"/>
              <a:cs typeface="Georgia"/>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45</a:t>
            </a:fld>
            <a:endParaRPr lang="en-GB"/>
          </a:p>
        </p:txBody>
      </p:sp>
    </p:spTree>
    <p:extLst>
      <p:ext uri="{BB962C8B-B14F-4D97-AF65-F5344CB8AC3E}">
        <p14:creationId xmlns:p14="http://schemas.microsoft.com/office/powerpoint/2010/main" val="272670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8D643B9E-8307-4000-9B42-6F7D3B331C8F}" type="slidenum">
              <a:rPr lang="en-GB" smtClean="0"/>
              <a:t>46</a:t>
            </a:fld>
            <a:endParaRPr lang="en-GB"/>
          </a:p>
        </p:txBody>
      </p:sp>
    </p:spTree>
    <p:extLst>
      <p:ext uri="{BB962C8B-B14F-4D97-AF65-F5344CB8AC3E}">
        <p14:creationId xmlns:p14="http://schemas.microsoft.com/office/powerpoint/2010/main" val="1778248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r>
              <a:rPr lang="en-US" sz="1200" spc="-1" dirty="0">
                <a:latin typeface="Georgia"/>
                <a:cs typeface="Georgia"/>
              </a:rPr>
              <a:t>Acquisition of assets and businesses are common in oil and gas (O&amp;G). Over the past few years, </a:t>
            </a:r>
            <a:r>
              <a:rPr lang="en-US" sz="1200" spc="-2" dirty="0">
                <a:latin typeface="Georgia"/>
                <a:cs typeface="Georgia"/>
              </a:rPr>
              <a:t>market conditions have been challenging. Acquisitive entities that seek to secure access to reserves  or replace depleting reserves face a variety of accounting issues due to significant changes in the  accounting for merger and acquisition transactions. This adds more complexity to the already </a:t>
            </a:r>
            <a:r>
              <a:rPr lang="en-US" sz="1200" spc="-1" dirty="0">
                <a:latin typeface="Georgia"/>
                <a:cs typeface="Georgia"/>
              </a:rPr>
              <a:t>challenging economic conditions. </a:t>
            </a:r>
          </a:p>
          <a:p>
            <a:pPr marL="12700" marR="8945">
              <a:lnSpc>
                <a:spcPts val="1125"/>
              </a:lnSpc>
            </a:pPr>
            <a:endParaRPr lang="en-US" sz="1200" spc="-1" dirty="0">
              <a:latin typeface="Georgia"/>
            </a:endParaRPr>
          </a:p>
          <a:p>
            <a:pPr marL="12700" marR="8945">
              <a:lnSpc>
                <a:spcPts val="1125"/>
              </a:lnSpc>
            </a:pPr>
            <a:r>
              <a:rPr lang="en-US" sz="1200" spc="-1" dirty="0">
                <a:latin typeface="Georgia"/>
              </a:rPr>
              <a:t>Definition of a business</a:t>
            </a:r>
          </a:p>
          <a:p>
            <a:pPr marL="12700">
              <a:lnSpc>
                <a:spcPts val="1125"/>
              </a:lnSpc>
            </a:pPr>
            <a:r>
              <a:rPr lang="en-US" sz="1200" spc="-2" dirty="0">
                <a:latin typeface="Georgia"/>
                <a:cs typeface="Georgia"/>
              </a:rPr>
              <a:t>A business is a group of assets that includes inputs, outputs and processes that are capable of being managed together for providing a return to investors or other economic benefits. Not all of the elements need to be present for the group of assets to be considered a business. Significant judgement is required in the determination of what is a business.</a:t>
            </a:r>
          </a:p>
          <a:p>
            <a:pPr marL="12700" marR="8945">
              <a:lnSpc>
                <a:spcPts val="1125"/>
              </a:lnSpc>
            </a:pPr>
            <a:r>
              <a:rPr lang="en-US" sz="1200" spc="-2" dirty="0">
                <a:latin typeface="Georgia"/>
                <a:cs typeface="Georgia"/>
              </a:rPr>
              <a:t>Upstream activities in the production phase will typically represent a business, whereas those at the exploration stage will typically represent a collection of assets. A licence to explore, on its own, is  normally just an asset. If a number of assets are owned and there are additional processes which exist to manage that portfolio, it might represent a business. Projects that lie in the development stage are more difficult to judge and will require consideration of the stage of development and other relevant factors. A development project with significant infrastructure costs remaining and no potential </a:t>
            </a:r>
            <a:r>
              <a:rPr lang="en-US" sz="1200" spc="-1" dirty="0">
                <a:latin typeface="Georgia"/>
                <a:cs typeface="Georgia"/>
              </a:rPr>
              <a:t>customers is more likely to be an asset. As these matters are resolved and the projects gets closer to the production stage, the evaluation as to whether an asset or business exists becomes more </a:t>
            </a:r>
            <a:r>
              <a:rPr lang="en-US" sz="1200" spc="-2" dirty="0">
                <a:latin typeface="Georgia"/>
                <a:cs typeface="Georgia"/>
              </a:rPr>
              <a:t>complicated. Each acquisition needs to be evaluated based on the specific facts and circumstances.</a:t>
            </a:r>
            <a:endParaRPr lang="en-US" sz="1200" dirty="0">
              <a:latin typeface="Georgia"/>
              <a:cs typeface="Georgia"/>
            </a:endParaRPr>
          </a:p>
          <a:p>
            <a:pPr marL="12700">
              <a:lnSpc>
                <a:spcPts val="1125"/>
              </a:lnSpc>
            </a:pPr>
            <a:endParaRPr lang="en-US" sz="1200" dirty="0">
              <a:latin typeface="Georgia"/>
              <a:cs typeface="Georgia"/>
            </a:endParaRP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47</a:t>
            </a:fld>
            <a:endParaRPr lang="en-GB"/>
          </a:p>
        </p:txBody>
      </p:sp>
    </p:spTree>
    <p:extLst>
      <p:ext uri="{BB962C8B-B14F-4D97-AF65-F5344CB8AC3E}">
        <p14:creationId xmlns:p14="http://schemas.microsoft.com/office/powerpoint/2010/main" val="1930103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48</a:t>
            </a:fld>
            <a:endParaRPr lang="en-GB"/>
          </a:p>
        </p:txBody>
      </p:sp>
    </p:spTree>
    <p:extLst>
      <p:ext uri="{BB962C8B-B14F-4D97-AF65-F5344CB8AC3E}">
        <p14:creationId xmlns:p14="http://schemas.microsoft.com/office/powerpoint/2010/main" val="1886782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49</a:t>
            </a:fld>
            <a:endParaRPr lang="en-GB"/>
          </a:p>
        </p:txBody>
      </p:sp>
    </p:spTree>
    <p:extLst>
      <p:ext uri="{BB962C8B-B14F-4D97-AF65-F5344CB8AC3E}">
        <p14:creationId xmlns:p14="http://schemas.microsoft.com/office/powerpoint/2010/main" val="24810012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12700" marR="8945">
              <a:lnSpc>
                <a:spcPts val="1125"/>
              </a:lnSpc>
            </a:pPr>
            <a:r>
              <a:rPr lang="en-US" sz="1200" spc="-2" dirty="0">
                <a:latin typeface="Georgia"/>
                <a:cs typeface="Georgia"/>
              </a:rPr>
              <a:t>Joint ventures and other similar arrangements (joint arrangements) are frequently used by oil and gas companies as a way to share the higher risks and costs associated with the industry or as a way of  bringing in specialist skills to a particular project. The legal basis for a joint arrangement may take various forms; establishing a joint venture might be achieved through a formal joint venture contract, or the governance arrangements set out in a company’s formation documents might provide the  framework for a joint arrangement. The feature that distinguishes a joint arrangement from other forms of cooperation between parties is the presence of joint control. An arrangement without joint  </a:t>
            </a:r>
            <a:r>
              <a:rPr lang="en-US" sz="1200" spc="-1" dirty="0">
                <a:latin typeface="Georgia"/>
                <a:cs typeface="Georgia"/>
              </a:rPr>
              <a:t>control is not a joint arrangement.</a:t>
            </a:r>
            <a:endParaRPr lang="en-US" sz="1200" dirty="0">
              <a:latin typeface="Georgia"/>
              <a:cs typeface="Georgia"/>
            </a:endParaRPr>
          </a:p>
          <a:p>
            <a:pPr marL="12700" marR="8945" lvl="0" indent="0" algn="l" defTabSz="914400" rtl="0" eaLnBrk="1" fontAlgn="auto" latinLnBrk="0" hangingPunct="1">
              <a:lnSpc>
                <a:spcPts val="1125"/>
              </a:lnSpc>
              <a:spcBef>
                <a:spcPts val="0"/>
              </a:spcBef>
              <a:spcAft>
                <a:spcPts val="0"/>
              </a:spcAft>
              <a:buClrTx/>
              <a:buSzTx/>
              <a:buFontTx/>
              <a:buNone/>
              <a:tabLst/>
              <a:defRPr/>
            </a:pPr>
            <a:endParaRPr lang="en-US" sz="1200" b="1" i="1" spc="-1" dirty="0">
              <a:solidFill>
                <a:srgbClr val="B82033"/>
              </a:solidFill>
              <a:latin typeface="Georgia"/>
              <a:cs typeface="Georgia"/>
            </a:endParaRPr>
          </a:p>
          <a:p>
            <a:pPr marL="12700" marR="8945" lvl="0" indent="0" algn="l" defTabSz="914400" rtl="0" eaLnBrk="1" fontAlgn="auto" latinLnBrk="0" hangingPunct="1">
              <a:lnSpc>
                <a:spcPts val="1125"/>
              </a:lnSpc>
              <a:spcBef>
                <a:spcPts val="0"/>
              </a:spcBef>
              <a:spcAft>
                <a:spcPts val="0"/>
              </a:spcAft>
              <a:buClrTx/>
              <a:buSzTx/>
              <a:buFontTx/>
              <a:buNone/>
              <a:tabLst/>
              <a:defRPr/>
            </a:pPr>
            <a:r>
              <a:rPr lang="en-US" sz="1200" b="1" i="1" spc="-1" dirty="0">
                <a:solidFill>
                  <a:srgbClr val="B82033"/>
                </a:solidFill>
                <a:latin typeface="Georgia"/>
                <a:cs typeface="Georgia"/>
              </a:rPr>
              <a:t>4.2.2 Joint control</a:t>
            </a:r>
            <a:endParaRPr lang="en-US" sz="1200" dirty="0">
              <a:latin typeface="Georgia"/>
              <a:cs typeface="Georgia"/>
            </a:endParaRPr>
          </a:p>
          <a:p>
            <a:pPr marL="12700" marR="8945">
              <a:lnSpc>
                <a:spcPts val="1125"/>
              </a:lnSpc>
            </a:pPr>
            <a:r>
              <a:rPr lang="en-US" sz="1200" spc="-2" dirty="0">
                <a:latin typeface="Georgia"/>
                <a:cs typeface="Georgia"/>
              </a:rPr>
              <a:t>Joint control is the contractually-agreed sharing of control over an economic activity. An identified group of venturers must unanimously agree on all key financial and operating decisions. Each of the parties that share joint control has a veto right: they can block key decisions if they do not agree.</a:t>
            </a:r>
            <a:endParaRPr lang="en-US" sz="1200" dirty="0">
              <a:latin typeface="Georgia"/>
              <a:cs typeface="Georgia"/>
            </a:endParaRPr>
          </a:p>
          <a:p>
            <a:pPr marL="12700" marR="8945">
              <a:lnSpc>
                <a:spcPts val="1125"/>
              </a:lnSpc>
            </a:pPr>
            <a:r>
              <a:rPr lang="en-US" sz="1200" spc="-2" dirty="0">
                <a:latin typeface="Georgia"/>
                <a:cs typeface="Georgia"/>
              </a:rPr>
              <a:t>Not all parties to the joint venture need to share joint control. Some participants may share joint control and other investors may participate in the activity but not in the joint control. Section 4.2.7 </a:t>
            </a:r>
            <a:r>
              <a:rPr lang="en-US" sz="1200" spc="-1" dirty="0">
                <a:latin typeface="Georgia"/>
                <a:cs typeface="Georgia"/>
              </a:rPr>
              <a:t>discusses the accounting for these participants.</a:t>
            </a:r>
          </a:p>
          <a:p>
            <a:pPr marL="12700">
              <a:lnSpc>
                <a:spcPts val="1125"/>
              </a:lnSpc>
            </a:pPr>
            <a:r>
              <a:rPr lang="en-US" sz="1200" spc="-2" dirty="0">
                <a:latin typeface="Georgia"/>
                <a:cs typeface="Georgia"/>
              </a:rPr>
              <a:t>Similarly, joint control may not be present even if an arrangement is described as a ‘joint venture’. Decisions over financial and operating decisions that are made by ‘simple majority’ rather than by unanimous consent could mean that joint control is not present.</a:t>
            </a:r>
            <a:endParaRPr lang="en-US" sz="1200" dirty="0">
              <a:latin typeface="Georgia"/>
              <a:cs typeface="Georgia"/>
            </a:endParaRPr>
          </a:p>
          <a:p>
            <a:pPr marL="12700" marR="8945">
              <a:lnSpc>
                <a:spcPts val="1125"/>
              </a:lnSpc>
            </a:pPr>
            <a:r>
              <a:rPr lang="en-US" sz="1200" spc="-2" dirty="0">
                <a:latin typeface="Georgia"/>
                <a:cs typeface="Georgia"/>
              </a:rPr>
              <a:t>This is a complex area which will require careful analysis of the facts and circumstances. If joint control does not exist, the arrangement would not be a joint venture. Investments with less than joint  control are considered further in section 4.2.7.</a:t>
            </a:r>
            <a:endParaRPr lang="en-US" sz="1200" dirty="0">
              <a:latin typeface="Georgia"/>
              <a:cs typeface="Georgia"/>
            </a:endParaRPr>
          </a:p>
          <a:p>
            <a:pPr marL="12700" marR="8945">
              <a:lnSpc>
                <a:spcPts val="1125"/>
              </a:lnSpc>
            </a:pPr>
            <a:endParaRPr lang="en-US" sz="1200" dirty="0">
              <a:latin typeface="Georgia"/>
              <a:cs typeface="Georgia"/>
            </a:endParaRPr>
          </a:p>
          <a:p>
            <a:pPr marL="12700">
              <a:lnSpc>
                <a:spcPts val="1125"/>
              </a:lnSpc>
            </a:pPr>
            <a:r>
              <a:rPr lang="en-US" sz="1200" spc="-2" dirty="0">
                <a:latin typeface="Georgia"/>
                <a:cs typeface="Georgia"/>
              </a:rPr>
              <a:t>A key test when identifying if joint control exists is to identify how disputes between ventures are resolved. If joint control exists, resolution of disputes will usually require eventual agreement between the venturers, independent arbitration, or dissolution of the joint venture.</a:t>
            </a:r>
            <a:endParaRPr lang="en-US" sz="1200" dirty="0">
              <a:latin typeface="Georgia"/>
              <a:cs typeface="Georgia"/>
            </a:endParaRPr>
          </a:p>
          <a:p>
            <a:pPr marL="12700" marR="8945">
              <a:lnSpc>
                <a:spcPts val="1125"/>
              </a:lnSpc>
            </a:pPr>
            <a:r>
              <a:rPr lang="en-US" sz="1200" spc="-2" dirty="0">
                <a:latin typeface="Georgia"/>
                <a:cs typeface="Georgia"/>
              </a:rPr>
              <a:t>One of the venturers acting as operator of the joint venture does not prevent joint control. The operator’s powers are usually limited to day-to-day operational decisions; key strategic financial and  </a:t>
            </a:r>
            <a:r>
              <a:rPr lang="en-US" sz="1200" spc="-1" dirty="0">
                <a:latin typeface="Georgia"/>
                <a:cs typeface="Georgia"/>
              </a:rPr>
              <a:t>operating decisions remain with the joint venture partners collectively.</a:t>
            </a:r>
            <a:endParaRPr lang="en-US" sz="1200" dirty="0">
              <a:latin typeface="Georgia"/>
              <a:cs typeface="Georgia"/>
            </a:endParaRPr>
          </a:p>
          <a:p>
            <a:pPr marL="12700" marR="8945">
              <a:lnSpc>
                <a:spcPts val="1125"/>
              </a:lnSpc>
            </a:pPr>
            <a:endParaRPr lang="en-US" dirty="0"/>
          </a:p>
          <a:p>
            <a:pPr marL="12700" marR="8945" lvl="0" indent="0" algn="l" defTabSz="914400" rtl="0" eaLnBrk="1" fontAlgn="auto" latinLnBrk="0" hangingPunct="1">
              <a:lnSpc>
                <a:spcPts val="1125"/>
              </a:lnSpc>
              <a:spcBef>
                <a:spcPts val="0"/>
              </a:spcBef>
              <a:spcAft>
                <a:spcPts val="0"/>
              </a:spcAft>
              <a:buClrTx/>
              <a:buSzTx/>
              <a:buFontTx/>
              <a:buNone/>
              <a:tabLst/>
              <a:defRPr/>
            </a:pPr>
            <a:r>
              <a:rPr lang="en-US" sz="1200" b="1" i="1" spc="-1" dirty="0">
                <a:solidFill>
                  <a:srgbClr val="B82033"/>
                </a:solidFill>
                <a:latin typeface="Georgia"/>
                <a:cs typeface="Georgia"/>
              </a:rPr>
              <a:t>4.2.3 Classification of joint ventures</a:t>
            </a:r>
            <a:endParaRPr lang="en-US" sz="1200" dirty="0">
              <a:latin typeface="Georgia"/>
              <a:cs typeface="Georgia"/>
            </a:endParaRPr>
          </a:p>
          <a:p>
            <a:pPr marL="12700">
              <a:lnSpc>
                <a:spcPts val="1125"/>
              </a:lnSpc>
            </a:pPr>
            <a:r>
              <a:rPr lang="en-US" sz="1200" spc="-2" dirty="0">
                <a:latin typeface="Georgia"/>
                <a:cs typeface="Georgia"/>
              </a:rPr>
              <a:t>Joint arrangement’ is the term for all cooperative working arrangements where two or more parties </a:t>
            </a:r>
            <a:r>
              <a:rPr lang="en-US" sz="1200" spc="-1" dirty="0">
                <a:latin typeface="Georgia"/>
                <a:cs typeface="Georgia"/>
              </a:rPr>
              <a:t>have joint control.</a:t>
            </a: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51</a:t>
            </a:fld>
            <a:endParaRPr lang="en-GB"/>
          </a:p>
        </p:txBody>
      </p:sp>
    </p:spTree>
    <p:extLst>
      <p:ext uri="{BB962C8B-B14F-4D97-AF65-F5344CB8AC3E}">
        <p14:creationId xmlns:p14="http://schemas.microsoft.com/office/powerpoint/2010/main" val="297805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0" spc="-2" dirty="0">
                <a:solidFill>
                  <a:srgbClr val="B82033"/>
                </a:solidFill>
                <a:latin typeface="Georgia"/>
                <a:cs typeface="Georgia"/>
              </a:rPr>
              <a:t>Rights to assets and obligations for liabilities established by contract</a:t>
            </a:r>
            <a:endParaRPr lang="en-US" sz="1200" b="1" i="0" dirty="0">
              <a:latin typeface="Georgia"/>
              <a:cs typeface="Georgia"/>
            </a:endParaRPr>
          </a:p>
          <a:p>
            <a:pPr marL="12700">
              <a:lnSpc>
                <a:spcPts val="1125"/>
              </a:lnSpc>
            </a:pPr>
            <a:r>
              <a:rPr lang="en-US" sz="1200" spc="-2" dirty="0">
                <a:latin typeface="Georgia"/>
                <a:cs typeface="Georgia"/>
              </a:rPr>
              <a:t>The rights and obligations agreed to by the parties in their contractual terms are usually consistent with the rights and obligations conferred on the parties by the legal form of the separate vehicle</a:t>
            </a:r>
          </a:p>
          <a:p>
            <a:pPr marL="12700" marR="8945">
              <a:lnSpc>
                <a:spcPts val="1125"/>
              </a:lnSpc>
            </a:pPr>
            <a:r>
              <a:rPr lang="en-US" sz="1200" spc="-2" dirty="0">
                <a:latin typeface="Georgia"/>
                <a:cs typeface="Georgia"/>
              </a:rPr>
              <a:t>The parties may enter into contractual terms which modify or reverse the rights and obligations conferred by the legal form of the arrangement. The contractual terms have to be carefully assessed  </a:t>
            </a:r>
            <a:r>
              <a:rPr lang="en-US" sz="1200" spc="-1" dirty="0">
                <a:latin typeface="Georgia"/>
                <a:cs typeface="Georgia"/>
              </a:rPr>
              <a:t>to ensure the appropriate classification of a joint arrangement.</a:t>
            </a:r>
          </a:p>
          <a:p>
            <a:pPr marL="12700" marR="8945">
              <a:lnSpc>
                <a:spcPts val="1125"/>
              </a:lnSpc>
            </a:pPr>
            <a:endParaRPr lang="en-US" sz="1200" dirty="0">
              <a:latin typeface="Georgia"/>
              <a:cs typeface="Georgia"/>
            </a:endParaRPr>
          </a:p>
          <a:p>
            <a:pPr marL="12700" marR="8945" lvl="0" indent="0" algn="l" defTabSz="914400" rtl="0" eaLnBrk="1" fontAlgn="auto" latinLnBrk="0" hangingPunct="1">
              <a:lnSpc>
                <a:spcPts val="1125"/>
              </a:lnSpc>
              <a:spcBef>
                <a:spcPts val="0"/>
              </a:spcBef>
              <a:spcAft>
                <a:spcPts val="0"/>
              </a:spcAft>
              <a:buClrTx/>
              <a:buSzTx/>
              <a:buFontTx/>
              <a:buNone/>
              <a:tabLst/>
              <a:defRPr/>
            </a:pPr>
            <a:r>
              <a:rPr lang="en-US" dirty="0">
                <a:solidFill>
                  <a:srgbClr val="2323A5"/>
                </a:solidFill>
                <a:latin typeface="Book Antiqua" panose="02040602050305030304" pitchFamily="18" charset="0"/>
              </a:rPr>
              <a:t>Revenue and expenses</a:t>
            </a:r>
          </a:p>
          <a:p>
            <a:pPr marL="12700" marR="8945" lvl="0" indent="0" algn="l" defTabSz="914400" rtl="0" eaLnBrk="1" fontAlgn="auto" latinLnBrk="0" hangingPunct="1">
              <a:lnSpc>
                <a:spcPts val="1125"/>
              </a:lnSpc>
              <a:spcBef>
                <a:spcPts val="0"/>
              </a:spcBef>
              <a:spcAft>
                <a:spcPts val="0"/>
              </a:spcAft>
              <a:buClrTx/>
              <a:buSzTx/>
              <a:buFontTx/>
              <a:buNone/>
              <a:tabLst/>
              <a:defRPr/>
            </a:pPr>
            <a:r>
              <a:rPr lang="en-US" dirty="0">
                <a:solidFill>
                  <a:srgbClr val="2323A5"/>
                </a:solidFill>
                <a:latin typeface="Book Antiqua" panose="02040602050305030304" pitchFamily="18" charset="0"/>
              </a:rPr>
              <a:t>For example, the contractual arrangement might establish that revenues and expenses are allocated on the basis of the capacity that each party uses in a refinery or smelter operated jointly, which could differ from their ownership interest in the joint arrangement. </a:t>
            </a: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52</a:t>
            </a:fld>
            <a:endParaRPr lang="en-GB"/>
          </a:p>
        </p:txBody>
      </p:sp>
    </p:spTree>
    <p:extLst>
      <p:ext uri="{BB962C8B-B14F-4D97-AF65-F5344CB8AC3E}">
        <p14:creationId xmlns:p14="http://schemas.microsoft.com/office/powerpoint/2010/main" val="821541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lvl="0" indent="0" algn="l" defTabSz="914400" rtl="0" eaLnBrk="1" fontAlgn="auto" latinLnBrk="0" hangingPunct="1">
              <a:lnSpc>
                <a:spcPts val="1125"/>
              </a:lnSpc>
              <a:spcBef>
                <a:spcPts val="0"/>
              </a:spcBef>
              <a:spcAft>
                <a:spcPts val="0"/>
              </a:spcAft>
              <a:buClrTx/>
              <a:buSzTx/>
              <a:buFontTx/>
              <a:buNone/>
              <a:tabLst/>
              <a:defRPr/>
            </a:pPr>
            <a:r>
              <a:rPr lang="en-US" sz="1200" dirty="0">
                <a:solidFill>
                  <a:srgbClr val="0000CC"/>
                </a:solidFill>
                <a:latin typeface="+mj-lt"/>
                <a:cs typeface="Arial"/>
              </a:rPr>
              <a:t>The share of assets and liabilities is not the same as proportionate consolidation. ‘Share of assets and liabilities’ means that the investor should consider their interest or obligation in each underlying asset and liability under the terms of the arrangement – it will not necessarily be the case that they have a single, standard percentage interest in all assets and liabilities.</a:t>
            </a: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53</a:t>
            </a:fld>
            <a:endParaRPr lang="en-GB"/>
          </a:p>
        </p:txBody>
      </p:sp>
    </p:spTree>
    <p:extLst>
      <p:ext uri="{BB962C8B-B14F-4D97-AF65-F5344CB8AC3E}">
        <p14:creationId xmlns:p14="http://schemas.microsoft.com/office/powerpoint/2010/main" val="31703132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2700">
              <a:lnSpc>
                <a:spcPts val="1125"/>
              </a:lnSpc>
            </a:pPr>
            <a:r>
              <a:rPr lang="en-US" sz="1200" spc="-2" dirty="0">
                <a:latin typeface="Georgia"/>
                <a:cs typeface="Georgia"/>
              </a:rPr>
              <a:t>A jointly controlled entity may be either a joint operation or a joint venture. The classification of the joint arrangement is based on the rights and obligations of the parties to the arrangements.</a:t>
            </a:r>
          </a:p>
          <a:p>
            <a:pPr marL="12700">
              <a:lnSpc>
                <a:spcPts val="1125"/>
              </a:lnSpc>
            </a:pPr>
            <a:endParaRPr lang="en-US" sz="1200" spc="-2" dirty="0">
              <a:latin typeface="Georgia"/>
              <a:cs typeface="Georgia"/>
            </a:endParaRPr>
          </a:p>
          <a:p>
            <a:pPr marL="12700">
              <a:lnSpc>
                <a:spcPts val="1125"/>
              </a:lnSpc>
            </a:pPr>
            <a:r>
              <a:rPr lang="en-US" sz="1200" b="1" i="0" spc="-2" dirty="0">
                <a:latin typeface="Georgia"/>
                <a:cs typeface="Georgia"/>
              </a:rPr>
              <a:t>Separate Vehicles</a:t>
            </a:r>
          </a:p>
          <a:p>
            <a:pPr marL="12700" marR="8945">
              <a:lnSpc>
                <a:spcPts val="1125"/>
              </a:lnSpc>
            </a:pPr>
            <a:r>
              <a:rPr lang="en-US" sz="1200" spc="-1" dirty="0">
                <a:latin typeface="Georgia"/>
                <a:cs typeface="Georgia"/>
              </a:rPr>
              <a:t>The first step in determining the classification is to assess whether the arrangement is structured </a:t>
            </a:r>
            <a:r>
              <a:rPr lang="en-US" sz="1200" spc="4" dirty="0">
                <a:latin typeface="Georgia"/>
                <a:cs typeface="Georgia"/>
              </a:rPr>
              <a:t>t</a:t>
            </a:r>
            <a:r>
              <a:rPr lang="en-US" sz="1200" spc="-4" dirty="0">
                <a:latin typeface="Georgia"/>
                <a:cs typeface="Georgia"/>
              </a:rPr>
              <a:t>h</a:t>
            </a:r>
            <a:r>
              <a:rPr lang="en-US" sz="1200" spc="0" dirty="0">
                <a:latin typeface="Georgia"/>
                <a:cs typeface="Georgia"/>
              </a:rPr>
              <a:t>ro</a:t>
            </a:r>
            <a:r>
              <a:rPr lang="en-US" sz="1200" spc="4" dirty="0">
                <a:latin typeface="Georgia"/>
                <a:cs typeface="Georgia"/>
              </a:rPr>
              <a:t>u</a:t>
            </a:r>
            <a:r>
              <a:rPr lang="en-US" sz="1200" spc="0" dirty="0">
                <a:latin typeface="Georgia"/>
                <a:cs typeface="Georgia"/>
              </a:rPr>
              <a:t>gh</a:t>
            </a:r>
            <a:r>
              <a:rPr lang="en-US" sz="1200" spc="-45" dirty="0">
                <a:latin typeface="Georgia"/>
                <a:cs typeface="Georgia"/>
              </a:rPr>
              <a:t> </a:t>
            </a:r>
            <a:r>
              <a:rPr lang="en-US" sz="1200" spc="0" dirty="0">
                <a:latin typeface="Georgia"/>
                <a:cs typeface="Georgia"/>
              </a:rPr>
              <a:t>a</a:t>
            </a:r>
            <a:r>
              <a:rPr lang="en-US" sz="1200" spc="-4" dirty="0">
                <a:latin typeface="Georgia"/>
                <a:cs typeface="Georgia"/>
              </a:rPr>
              <a:t> </a:t>
            </a:r>
            <a:r>
              <a:rPr lang="en-US" sz="1200" spc="14" dirty="0">
                <a:latin typeface="Georgia"/>
                <a:cs typeface="Georgia"/>
              </a:rPr>
              <a:t>s</a:t>
            </a:r>
            <a:r>
              <a:rPr lang="en-US" sz="1200" spc="0" dirty="0">
                <a:latin typeface="Georgia"/>
                <a:cs typeface="Georgia"/>
              </a:rPr>
              <a:t>e</a:t>
            </a:r>
            <a:r>
              <a:rPr lang="en-US" sz="1200" spc="-4" dirty="0">
                <a:latin typeface="Georgia"/>
                <a:cs typeface="Georgia"/>
              </a:rPr>
              <a:t>p</a:t>
            </a:r>
            <a:r>
              <a:rPr lang="en-US" sz="1200" spc="0" dirty="0">
                <a:latin typeface="Georgia"/>
                <a:cs typeface="Georgia"/>
              </a:rPr>
              <a:t>ar</a:t>
            </a:r>
            <a:r>
              <a:rPr lang="en-US" sz="1200" spc="4" dirty="0">
                <a:latin typeface="Georgia"/>
                <a:cs typeface="Georgia"/>
              </a:rPr>
              <a:t>a</a:t>
            </a:r>
            <a:r>
              <a:rPr lang="en-US" sz="1200" spc="14" dirty="0">
                <a:latin typeface="Georgia"/>
                <a:cs typeface="Georgia"/>
              </a:rPr>
              <a:t>t</a:t>
            </a:r>
            <a:r>
              <a:rPr lang="en-US" sz="1200" spc="0" dirty="0">
                <a:latin typeface="Georgia"/>
                <a:cs typeface="Georgia"/>
              </a:rPr>
              <a:t>e</a:t>
            </a:r>
            <a:r>
              <a:rPr lang="en-US" sz="1200" spc="-37" dirty="0">
                <a:latin typeface="Georgia"/>
                <a:cs typeface="Georgia"/>
              </a:rPr>
              <a:t> </a:t>
            </a:r>
            <a:r>
              <a:rPr lang="en-US" sz="1200" spc="-4" dirty="0">
                <a:latin typeface="Georgia"/>
                <a:cs typeface="Georgia"/>
              </a:rPr>
              <a:t>v</a:t>
            </a:r>
            <a:r>
              <a:rPr lang="en-US" sz="1200" spc="9" dirty="0">
                <a:latin typeface="Georgia"/>
                <a:cs typeface="Georgia"/>
              </a:rPr>
              <a:t>e</a:t>
            </a:r>
            <a:r>
              <a:rPr lang="en-US" sz="1200" spc="-4" dirty="0">
                <a:latin typeface="Georgia"/>
                <a:cs typeface="Georgia"/>
              </a:rPr>
              <a:t>hi</a:t>
            </a:r>
            <a:r>
              <a:rPr lang="en-US" sz="1200" spc="4" dirty="0">
                <a:latin typeface="Georgia"/>
                <a:cs typeface="Georgia"/>
              </a:rPr>
              <a:t>c</a:t>
            </a:r>
            <a:r>
              <a:rPr lang="en-US" sz="1200" spc="0" dirty="0">
                <a:latin typeface="Georgia"/>
                <a:cs typeface="Georgia"/>
              </a:rPr>
              <a:t>l</a:t>
            </a:r>
            <a:r>
              <a:rPr lang="en-US" sz="1200" spc="9" dirty="0">
                <a:latin typeface="Georgia"/>
                <a:cs typeface="Georgia"/>
              </a:rPr>
              <a:t>e</a:t>
            </a:r>
            <a:r>
              <a:rPr lang="en-US" sz="1200" spc="0" dirty="0">
                <a:latin typeface="Georgia"/>
                <a:cs typeface="Georgia"/>
              </a:rPr>
              <a:t>.</a:t>
            </a:r>
            <a:r>
              <a:rPr lang="en-US" sz="1200" spc="-28" dirty="0">
                <a:latin typeface="Georgia"/>
                <a:cs typeface="Georgia"/>
              </a:rPr>
              <a:t> </a:t>
            </a:r>
            <a:r>
              <a:rPr lang="en-US" sz="1200" spc="0" dirty="0">
                <a:latin typeface="Georgia"/>
                <a:cs typeface="Georgia"/>
              </a:rPr>
              <a:t>A</a:t>
            </a:r>
            <a:r>
              <a:rPr lang="en-US" sz="1200" spc="-6" dirty="0">
                <a:latin typeface="Georgia"/>
                <a:cs typeface="Georgia"/>
              </a:rPr>
              <a:t> </a:t>
            </a:r>
            <a:r>
              <a:rPr lang="en-US" sz="1200" spc="0" dirty="0">
                <a:latin typeface="Georgia"/>
                <a:cs typeface="Georgia"/>
              </a:rPr>
              <a:t>se</a:t>
            </a:r>
            <a:r>
              <a:rPr lang="en-US" sz="1200" spc="-4" dirty="0">
                <a:latin typeface="Georgia"/>
                <a:cs typeface="Georgia"/>
              </a:rPr>
              <a:t>p</a:t>
            </a:r>
            <a:r>
              <a:rPr lang="en-US" sz="1200" spc="0" dirty="0">
                <a:latin typeface="Georgia"/>
                <a:cs typeface="Georgia"/>
              </a:rPr>
              <a:t>ar</a:t>
            </a:r>
            <a:r>
              <a:rPr lang="en-US" sz="1200" spc="4" dirty="0">
                <a:latin typeface="Georgia"/>
                <a:cs typeface="Georgia"/>
              </a:rPr>
              <a:t>at</a:t>
            </a:r>
            <a:r>
              <a:rPr lang="en-US" sz="1200" spc="0" dirty="0">
                <a:latin typeface="Georgia"/>
                <a:cs typeface="Georgia"/>
              </a:rPr>
              <a:t>e</a:t>
            </a:r>
            <a:r>
              <a:rPr lang="en-US" sz="1200" spc="-27" dirty="0">
                <a:latin typeface="Georgia"/>
                <a:cs typeface="Georgia"/>
              </a:rPr>
              <a:t> </a:t>
            </a:r>
            <a:r>
              <a:rPr lang="en-US" sz="1200" spc="-4" dirty="0">
                <a:latin typeface="Georgia"/>
                <a:cs typeface="Georgia"/>
              </a:rPr>
              <a:t>v</a:t>
            </a:r>
            <a:r>
              <a:rPr lang="en-US" sz="1200" spc="0" dirty="0">
                <a:latin typeface="Georgia"/>
                <a:cs typeface="Georgia"/>
              </a:rPr>
              <a:t>e</a:t>
            </a:r>
            <a:r>
              <a:rPr lang="en-US" sz="1200" spc="4" dirty="0">
                <a:latin typeface="Georgia"/>
                <a:cs typeface="Georgia"/>
              </a:rPr>
              <a:t>h</a:t>
            </a:r>
            <a:r>
              <a:rPr lang="en-US" sz="1200" spc="-4" dirty="0">
                <a:latin typeface="Georgia"/>
                <a:cs typeface="Georgia"/>
              </a:rPr>
              <a:t>i</a:t>
            </a:r>
            <a:r>
              <a:rPr lang="en-US" sz="1200" spc="4" dirty="0">
                <a:latin typeface="Georgia"/>
                <a:cs typeface="Georgia"/>
              </a:rPr>
              <a:t>c</a:t>
            </a:r>
            <a:r>
              <a:rPr lang="en-US" sz="1200" spc="0" dirty="0">
                <a:latin typeface="Georgia"/>
                <a:cs typeface="Georgia"/>
              </a:rPr>
              <a:t>le</a:t>
            </a:r>
            <a:r>
              <a:rPr lang="en-US" sz="1200" spc="-30" dirty="0">
                <a:latin typeface="Georgia"/>
                <a:cs typeface="Georgia"/>
              </a:rPr>
              <a:t> </a:t>
            </a:r>
            <a:r>
              <a:rPr lang="en-US" sz="1200" spc="-4" dirty="0">
                <a:latin typeface="Georgia"/>
                <a:cs typeface="Georgia"/>
              </a:rPr>
              <a:t>i</a:t>
            </a:r>
            <a:r>
              <a:rPr lang="en-US" sz="1200" spc="0" dirty="0">
                <a:latin typeface="Georgia"/>
                <a:cs typeface="Georgia"/>
              </a:rPr>
              <a:t>s</a:t>
            </a:r>
            <a:r>
              <a:rPr lang="en-US" sz="1200" spc="-7" dirty="0">
                <a:latin typeface="Georgia"/>
                <a:cs typeface="Georgia"/>
              </a:rPr>
              <a:t> </a:t>
            </a:r>
            <a:r>
              <a:rPr lang="en-US" sz="1200" spc="0" dirty="0">
                <a:latin typeface="Georgia"/>
                <a:cs typeface="Georgia"/>
              </a:rPr>
              <a:t>a</a:t>
            </a:r>
            <a:r>
              <a:rPr lang="en-US" sz="1200" spc="9" dirty="0">
                <a:latin typeface="Georgia"/>
                <a:cs typeface="Georgia"/>
              </a:rPr>
              <a:t> </a:t>
            </a:r>
            <a:r>
              <a:rPr lang="en-US" sz="1200" spc="0" dirty="0">
                <a:latin typeface="Georgia"/>
                <a:cs typeface="Georgia"/>
              </a:rPr>
              <a:t>se</a:t>
            </a:r>
            <a:r>
              <a:rPr lang="en-US" sz="1200" spc="-4" dirty="0">
                <a:latin typeface="Georgia"/>
                <a:cs typeface="Georgia"/>
              </a:rPr>
              <a:t>p</a:t>
            </a:r>
            <a:r>
              <a:rPr lang="en-US" sz="1200" spc="14" dirty="0">
                <a:latin typeface="Georgia"/>
                <a:cs typeface="Georgia"/>
              </a:rPr>
              <a:t>a</a:t>
            </a:r>
            <a:r>
              <a:rPr lang="en-US" sz="1200" spc="0" dirty="0">
                <a:latin typeface="Georgia"/>
                <a:cs typeface="Georgia"/>
              </a:rPr>
              <a:t>ra</a:t>
            </a:r>
            <a:r>
              <a:rPr lang="en-US" sz="1200" spc="4" dirty="0">
                <a:latin typeface="Georgia"/>
                <a:cs typeface="Georgia"/>
              </a:rPr>
              <a:t>t</a:t>
            </a:r>
            <a:r>
              <a:rPr lang="en-US" sz="1200" spc="0" dirty="0">
                <a:latin typeface="Georgia"/>
                <a:cs typeface="Georgia"/>
              </a:rPr>
              <a:t>ely</a:t>
            </a:r>
            <a:r>
              <a:rPr lang="en-US" sz="1200" spc="-45" dirty="0">
                <a:latin typeface="Georgia"/>
                <a:cs typeface="Georgia"/>
              </a:rPr>
              <a:t> </a:t>
            </a:r>
            <a:r>
              <a:rPr lang="en-US" sz="1200" spc="-4" dirty="0">
                <a:latin typeface="Georgia"/>
                <a:cs typeface="Georgia"/>
              </a:rPr>
              <a:t>i</a:t>
            </a:r>
            <a:r>
              <a:rPr lang="en-US" sz="1200" spc="4" dirty="0">
                <a:latin typeface="Georgia"/>
                <a:cs typeface="Georgia"/>
              </a:rPr>
              <a:t>d</a:t>
            </a:r>
            <a:r>
              <a:rPr lang="en-US" sz="1200" spc="0" dirty="0">
                <a:latin typeface="Georgia"/>
                <a:cs typeface="Georgia"/>
              </a:rPr>
              <a:t>enti</a:t>
            </a:r>
            <a:r>
              <a:rPr lang="en-US" sz="1200" spc="9" dirty="0">
                <a:latin typeface="Georgia"/>
                <a:cs typeface="Georgia"/>
              </a:rPr>
              <a:t>f</a:t>
            </a:r>
            <a:r>
              <a:rPr lang="en-US" sz="1200" spc="-4" dirty="0">
                <a:latin typeface="Georgia"/>
                <a:cs typeface="Georgia"/>
              </a:rPr>
              <a:t>i</a:t>
            </a:r>
            <a:r>
              <a:rPr lang="en-US" sz="1200" spc="0" dirty="0">
                <a:latin typeface="Georgia"/>
                <a:cs typeface="Georgia"/>
              </a:rPr>
              <a:t>a</a:t>
            </a:r>
            <a:r>
              <a:rPr lang="en-US" sz="1200" spc="-4" dirty="0">
                <a:latin typeface="Georgia"/>
                <a:cs typeface="Georgia"/>
              </a:rPr>
              <a:t>b</a:t>
            </a:r>
            <a:r>
              <a:rPr lang="en-US" sz="1200" spc="0" dirty="0">
                <a:latin typeface="Georgia"/>
                <a:cs typeface="Georgia"/>
              </a:rPr>
              <a:t>le</a:t>
            </a:r>
            <a:r>
              <a:rPr lang="en-US" sz="1200" spc="-40" dirty="0">
                <a:latin typeface="Georgia"/>
                <a:cs typeface="Georgia"/>
              </a:rPr>
              <a:t> </a:t>
            </a:r>
            <a:r>
              <a:rPr lang="en-US" sz="1200" spc="0" dirty="0">
                <a:latin typeface="Georgia"/>
                <a:cs typeface="Georgia"/>
              </a:rPr>
              <a:t>f</a:t>
            </a:r>
            <a:r>
              <a:rPr lang="en-US" sz="1200" spc="-4" dirty="0">
                <a:latin typeface="Georgia"/>
                <a:cs typeface="Georgia"/>
              </a:rPr>
              <a:t>i</a:t>
            </a:r>
            <a:r>
              <a:rPr lang="en-US" sz="1200" spc="0" dirty="0">
                <a:latin typeface="Georgia"/>
                <a:cs typeface="Georgia"/>
              </a:rPr>
              <a:t>n</a:t>
            </a:r>
            <a:r>
              <a:rPr lang="en-US" sz="1200" spc="9" dirty="0">
                <a:latin typeface="Georgia"/>
                <a:cs typeface="Georgia"/>
              </a:rPr>
              <a:t>a</a:t>
            </a:r>
            <a:r>
              <a:rPr lang="en-US" sz="1200" spc="0" dirty="0">
                <a:latin typeface="Georgia"/>
                <a:cs typeface="Georgia"/>
              </a:rPr>
              <a:t>nc</a:t>
            </a:r>
            <a:r>
              <a:rPr lang="en-US" sz="1200" spc="-4" dirty="0">
                <a:latin typeface="Georgia"/>
                <a:cs typeface="Georgia"/>
              </a:rPr>
              <a:t>i</a:t>
            </a:r>
            <a:r>
              <a:rPr lang="en-US" sz="1200" spc="0" dirty="0">
                <a:latin typeface="Georgia"/>
                <a:cs typeface="Georgia"/>
              </a:rPr>
              <a:t>al</a:t>
            </a:r>
            <a:r>
              <a:rPr lang="en-US" sz="1200" spc="-23" dirty="0">
                <a:latin typeface="Georgia"/>
                <a:cs typeface="Georgia"/>
              </a:rPr>
              <a:t> </a:t>
            </a:r>
            <a:r>
              <a:rPr lang="en-US" sz="1200" spc="0" dirty="0">
                <a:latin typeface="Georgia"/>
                <a:cs typeface="Georgia"/>
              </a:rPr>
              <a:t>s</a:t>
            </a:r>
            <a:r>
              <a:rPr lang="en-US" sz="1200" spc="4" dirty="0">
                <a:latin typeface="Georgia"/>
                <a:cs typeface="Georgia"/>
              </a:rPr>
              <a:t>t</a:t>
            </a:r>
            <a:r>
              <a:rPr lang="en-US" sz="1200" spc="0" dirty="0">
                <a:latin typeface="Georgia"/>
                <a:cs typeface="Georgia"/>
              </a:rPr>
              <a:t>ru</a:t>
            </a:r>
            <a:r>
              <a:rPr lang="en-US" sz="1200" spc="4" dirty="0">
                <a:latin typeface="Georgia"/>
                <a:cs typeface="Georgia"/>
              </a:rPr>
              <a:t>ct</a:t>
            </a:r>
            <a:r>
              <a:rPr lang="en-US" sz="1200" spc="0" dirty="0">
                <a:latin typeface="Georgia"/>
                <a:cs typeface="Georgia"/>
              </a:rPr>
              <a:t>ure,</a:t>
            </a:r>
            <a:r>
              <a:rPr lang="en-US" sz="1200" spc="-45" dirty="0">
                <a:latin typeface="Georgia"/>
                <a:cs typeface="Georgia"/>
              </a:rPr>
              <a:t> </a:t>
            </a:r>
            <a:r>
              <a:rPr lang="en-US" sz="1200" spc="-7" dirty="0">
                <a:latin typeface="Georgia"/>
                <a:cs typeface="Georgia"/>
              </a:rPr>
              <a:t>i</a:t>
            </a:r>
            <a:r>
              <a:rPr lang="en-US" sz="1200" spc="-4" dirty="0">
                <a:latin typeface="Georgia"/>
                <a:cs typeface="Georgia"/>
              </a:rPr>
              <a:t>nclu</a:t>
            </a:r>
            <a:r>
              <a:rPr lang="en-US" sz="1200" spc="-1" dirty="0">
                <a:latin typeface="Georgia"/>
                <a:cs typeface="Georgia"/>
              </a:rPr>
              <a:t>d</a:t>
            </a:r>
            <a:r>
              <a:rPr lang="en-US" sz="1200" spc="-7" dirty="0">
                <a:latin typeface="Georgia"/>
                <a:cs typeface="Georgia"/>
              </a:rPr>
              <a:t>i</a:t>
            </a:r>
            <a:r>
              <a:rPr lang="en-US" sz="1200" spc="-5" dirty="0">
                <a:latin typeface="Georgia"/>
                <a:cs typeface="Georgia"/>
              </a:rPr>
              <a:t>ng</a:t>
            </a:r>
            <a:r>
              <a:rPr lang="en-US" sz="1200" spc="-4" dirty="0">
                <a:latin typeface="Georgia"/>
                <a:cs typeface="Georgia"/>
              </a:rPr>
              <a:t> </a:t>
            </a:r>
            <a:r>
              <a:rPr lang="en-US" sz="1200" spc="-2" dirty="0">
                <a:latin typeface="Georgia"/>
                <a:cs typeface="Georgia"/>
              </a:rPr>
              <a:t>separate legal entities or entities recognised by statute, regardless of whether those entities have a l</a:t>
            </a:r>
            <a:r>
              <a:rPr lang="en-US" sz="1200" spc="0" dirty="0">
                <a:latin typeface="Georgia"/>
                <a:cs typeface="Georgia"/>
              </a:rPr>
              <a:t>egal personality.</a:t>
            </a:r>
            <a:endParaRPr lang="en-US" sz="1200" dirty="0">
              <a:latin typeface="Georgia"/>
              <a:cs typeface="Georgia"/>
            </a:endParaRPr>
          </a:p>
          <a:p>
            <a:pPr marL="12700">
              <a:lnSpc>
                <a:spcPts val="1125"/>
              </a:lnSpc>
            </a:pPr>
            <a:r>
              <a:rPr lang="en-US" sz="1200" spc="-2" dirty="0">
                <a:latin typeface="Georgia"/>
                <a:cs typeface="Georgia"/>
              </a:rPr>
              <a:t>The definition of a ‘separate vehicle’ is quite broad. It does not necessarily need to have a legal </a:t>
            </a:r>
            <a:r>
              <a:rPr lang="en-US" sz="1200" spc="-1" dirty="0">
                <a:latin typeface="Georgia"/>
                <a:cs typeface="Georgia"/>
              </a:rPr>
              <a:t>personality. Separate vehicles are generally separately identifiable financial structures having </a:t>
            </a:r>
            <a:r>
              <a:rPr lang="fr-FR" sz="1200" spc="-2" dirty="0" err="1">
                <a:latin typeface="Georgia"/>
                <a:cs typeface="Georgia"/>
              </a:rPr>
              <a:t>separately</a:t>
            </a:r>
            <a:r>
              <a:rPr lang="fr-FR" sz="1200" spc="-2" dirty="0">
                <a:latin typeface="Georgia"/>
                <a:cs typeface="Georgia"/>
              </a:rPr>
              <a:t> identifiable assets, </a:t>
            </a:r>
            <a:r>
              <a:rPr lang="fr-FR" sz="1200" spc="-2" dirty="0" err="1">
                <a:latin typeface="Georgia"/>
                <a:cs typeface="Georgia"/>
              </a:rPr>
              <a:t>liabilities</a:t>
            </a:r>
            <a:r>
              <a:rPr lang="fr-FR" sz="1200" spc="-2" dirty="0">
                <a:latin typeface="Georgia"/>
                <a:cs typeface="Georgia"/>
              </a:rPr>
              <a:t>, revenues, </a:t>
            </a:r>
            <a:r>
              <a:rPr lang="fr-FR" sz="1200" spc="-2" dirty="0" err="1">
                <a:latin typeface="Georgia"/>
                <a:cs typeface="Georgia"/>
              </a:rPr>
              <a:t>expenses</a:t>
            </a:r>
            <a:r>
              <a:rPr lang="fr-FR" sz="1200" spc="-2" dirty="0">
                <a:latin typeface="Georgia"/>
                <a:cs typeface="Georgia"/>
              </a:rPr>
              <a:t>, </a:t>
            </a:r>
            <a:r>
              <a:rPr lang="fr-FR" sz="1200" spc="-2" dirty="0" err="1">
                <a:latin typeface="Georgia"/>
                <a:cs typeface="Georgia"/>
              </a:rPr>
              <a:t>financial</a:t>
            </a:r>
            <a:r>
              <a:rPr lang="fr-FR" sz="1200" spc="-2" dirty="0">
                <a:latin typeface="Georgia"/>
                <a:cs typeface="Georgia"/>
              </a:rPr>
              <a:t> arrangements, </a:t>
            </a:r>
            <a:r>
              <a:rPr lang="fr-FR" sz="1200" spc="-2" dirty="0" err="1">
                <a:latin typeface="Georgia"/>
                <a:cs typeface="Georgia"/>
              </a:rPr>
              <a:t>financial</a:t>
            </a:r>
            <a:r>
              <a:rPr lang="fr-FR" sz="1200" spc="-2" dirty="0">
                <a:latin typeface="Georgia"/>
                <a:cs typeface="Georgia"/>
              </a:rPr>
              <a:t> </a:t>
            </a:r>
            <a:r>
              <a:rPr lang="fr-FR" sz="1200" spc="-1" dirty="0">
                <a:latin typeface="Georgia"/>
                <a:cs typeface="Georgia"/>
              </a:rPr>
              <a:t>records etc.</a:t>
            </a:r>
          </a:p>
          <a:p>
            <a:pPr marL="12700">
              <a:lnSpc>
                <a:spcPts val="1125"/>
              </a:lnSpc>
            </a:pPr>
            <a:r>
              <a:rPr lang="en-US" sz="1200" spc="-2" dirty="0">
                <a:latin typeface="Georgia"/>
                <a:cs typeface="Georgia"/>
              </a:rPr>
              <a:t>Local laws and regulations also need consideration before determining whether a particular structure </a:t>
            </a:r>
            <a:r>
              <a:rPr lang="en-US" sz="1200" spc="-1" dirty="0">
                <a:latin typeface="Georgia"/>
                <a:cs typeface="Georgia"/>
              </a:rPr>
              <a:t>meets the definition of a ‘separate vehicle’.</a:t>
            </a:r>
            <a:endParaRPr lang="en-US" sz="1200" dirty="0">
              <a:latin typeface="Georgia"/>
              <a:cs typeface="Georgia"/>
            </a:endParaRPr>
          </a:p>
          <a:p>
            <a:pPr marL="12700">
              <a:lnSpc>
                <a:spcPts val="1125"/>
              </a:lnSpc>
            </a:pPr>
            <a:endParaRPr lang="fr-FR"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0" spc="-2" dirty="0">
                <a:solidFill>
                  <a:srgbClr val="B82033"/>
                </a:solidFill>
                <a:latin typeface="Georgia"/>
                <a:cs typeface="Georgia"/>
              </a:rPr>
              <a:t>Joint arrangements not structured through a separate vehicle</a:t>
            </a:r>
            <a:endParaRPr lang="en-US" sz="1200" b="1" i="0" dirty="0">
              <a:latin typeface="Georgia"/>
              <a:cs typeface="Georgia"/>
            </a:endParaRPr>
          </a:p>
          <a:p>
            <a:pPr marL="12700" marR="8945">
              <a:lnSpc>
                <a:spcPts val="1125"/>
              </a:lnSpc>
            </a:pPr>
            <a:r>
              <a:rPr lang="en-US" sz="1200" spc="-2" dirty="0">
                <a:latin typeface="Georgia"/>
                <a:cs typeface="Georgia"/>
              </a:rPr>
              <a:t>An arrangement that is not structured through a separate vehicle is a joint operation. The parties determine in such contractual arrangements their rights to the assets, and their obligations for the liabilities, relating to the arrangement. These are classified as joint operations. Oil and gas joint working arrangements often do not operate through separate vehicles and so are classified as joint </a:t>
            </a:r>
            <a:r>
              <a:rPr lang="en-US" sz="1200" spc="0" dirty="0">
                <a:latin typeface="Georgia"/>
                <a:cs typeface="Georgia"/>
              </a:rPr>
              <a:t>operations.</a:t>
            </a:r>
            <a:endParaRPr lang="en-US" sz="1200" dirty="0">
              <a:latin typeface="Georgia"/>
              <a:cs typeface="Georgia"/>
            </a:endParaRPr>
          </a:p>
          <a:p>
            <a:pPr marL="12700">
              <a:lnSpc>
                <a:spcPts val="1125"/>
              </a:lnSpc>
            </a:pPr>
            <a:endParaRPr lang="en-US"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0" spc="-2" dirty="0">
                <a:solidFill>
                  <a:srgbClr val="B82033"/>
                </a:solidFill>
                <a:latin typeface="Georgia"/>
                <a:cs typeface="Georgia"/>
              </a:rPr>
              <a:t>Joint arrangements structured through a separate vehicle</a:t>
            </a:r>
            <a:endParaRPr lang="en-US" sz="1200" b="1" i="0" dirty="0">
              <a:latin typeface="Georgia"/>
              <a:cs typeface="Georgia"/>
            </a:endParaRPr>
          </a:p>
          <a:p>
            <a:pPr marL="12700">
              <a:lnSpc>
                <a:spcPts val="1125"/>
              </a:lnSpc>
            </a:pPr>
            <a:r>
              <a:rPr lang="en-US" sz="1200" spc="-2" dirty="0">
                <a:latin typeface="Georgia"/>
                <a:cs typeface="Georgia"/>
              </a:rPr>
              <a:t>joint arrangement that is structured through a separate vehicle can be either a joint venture or a</a:t>
            </a:r>
            <a:endParaRPr lang="en-US" sz="1200" dirty="0">
              <a:latin typeface="Georgia"/>
              <a:cs typeface="Georgia"/>
            </a:endParaRPr>
          </a:p>
          <a:p>
            <a:pPr marL="12700" marR="18973">
              <a:lnSpc>
                <a:spcPct val="94685"/>
              </a:lnSpc>
              <a:spcBef>
                <a:spcPts val="113"/>
              </a:spcBef>
            </a:pPr>
            <a:r>
              <a:rPr lang="en-US" sz="1200" spc="-2" dirty="0">
                <a:latin typeface="Georgia"/>
                <a:cs typeface="Georgia"/>
              </a:rPr>
              <a:t>joint operation depending on the parties’ rights and obligations relating to the arrangement.</a:t>
            </a:r>
            <a:endParaRPr lang="en-US" sz="1200" dirty="0">
              <a:latin typeface="Georgia"/>
              <a:cs typeface="Georgia"/>
            </a:endParaRPr>
          </a:p>
          <a:p>
            <a:pPr marL="12700">
              <a:lnSpc>
                <a:spcPts val="1125"/>
              </a:lnSpc>
            </a:pPr>
            <a:r>
              <a:rPr lang="en-US" sz="1200" spc="-2" dirty="0">
                <a:latin typeface="Georgia"/>
                <a:cs typeface="Georgia"/>
              </a:rPr>
              <a:t>The parties need to assess whether the legal form of the separate vehicle, the terms of the contractual</a:t>
            </a:r>
            <a:endParaRPr lang="en-US" sz="1200" dirty="0">
              <a:latin typeface="Georgia"/>
              <a:cs typeface="Georgia"/>
            </a:endParaRPr>
          </a:p>
          <a:p>
            <a:pPr marL="12700" marR="18973">
              <a:lnSpc>
                <a:spcPct val="94685"/>
              </a:lnSpc>
              <a:spcBef>
                <a:spcPts val="113"/>
              </a:spcBef>
            </a:pPr>
            <a:r>
              <a:rPr lang="en-US" sz="1200" spc="-2" dirty="0">
                <a:latin typeface="Georgia"/>
                <a:cs typeface="Georgia"/>
              </a:rPr>
              <a:t>arrangement and, when relevant, any other facts and circumstances give them:</a:t>
            </a:r>
            <a:endParaRPr lang="en-US"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spc="-2" dirty="0">
                <a:latin typeface="Georgia"/>
                <a:cs typeface="Georgia"/>
              </a:rPr>
              <a:t>a) rights to the assets and obligations for the liabilities relating to the arrangement (i.e. joint operations or</a:t>
            </a: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dirty="0">
                <a:latin typeface="Georgia"/>
                <a:cs typeface="Georgia"/>
              </a:rPr>
              <a:t>b) </a:t>
            </a:r>
            <a:r>
              <a:rPr lang="en-US" sz="1200" spc="-1" dirty="0">
                <a:latin typeface="Georgia"/>
                <a:cs typeface="Georgia"/>
              </a:rPr>
              <a:t>rights to net assets of the arrangement (i.e. joint venture).</a:t>
            </a:r>
            <a:endParaRPr lang="en-US"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endParaRPr lang="en-US" sz="1200" dirty="0">
              <a:latin typeface="Georgia"/>
              <a:cs typeface="Georgia"/>
            </a:endParaRPr>
          </a:p>
          <a:p>
            <a:pPr marL="12700">
              <a:lnSpc>
                <a:spcPts val="1125"/>
              </a:lnSpc>
            </a:pPr>
            <a:endParaRPr lang="en-US" sz="1200" b="1" i="1"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1" spc="-2" dirty="0">
                <a:solidFill>
                  <a:srgbClr val="B82033"/>
                </a:solidFill>
                <a:latin typeface="Georgia"/>
                <a:cs typeface="Georgia"/>
              </a:rPr>
              <a:t>Rights to assets and obligations for liabilities conferred by legal form</a:t>
            </a:r>
            <a:endParaRPr lang="en-US" sz="1200" b="1" i="1" dirty="0">
              <a:latin typeface="Georgia"/>
              <a:cs typeface="Georgia"/>
            </a:endParaRPr>
          </a:p>
          <a:p>
            <a:pPr marL="12700">
              <a:lnSpc>
                <a:spcPts val="1125"/>
              </a:lnSpc>
            </a:pPr>
            <a:r>
              <a:rPr lang="en-US" sz="1200" spc="-2" dirty="0">
                <a:latin typeface="Georgia"/>
                <a:cs typeface="Georgia"/>
              </a:rPr>
              <a:t>The second step in determining the classification of a joint arrangement is to assess the rights and</a:t>
            </a:r>
            <a:endParaRPr lang="en-US" sz="1200" dirty="0">
              <a:latin typeface="Georgia"/>
              <a:cs typeface="Georgia"/>
            </a:endParaRPr>
          </a:p>
          <a:p>
            <a:pPr marL="12700" marR="18973">
              <a:lnSpc>
                <a:spcPct val="94685"/>
              </a:lnSpc>
              <a:spcBef>
                <a:spcPts val="113"/>
              </a:spcBef>
            </a:pPr>
            <a:r>
              <a:rPr lang="en-US" sz="1200" spc="-2" dirty="0">
                <a:latin typeface="Georgia"/>
                <a:cs typeface="Georgia"/>
              </a:rPr>
              <a:t>obligations arising from the legal form of the separate vehicle.</a:t>
            </a:r>
            <a:endParaRPr lang="en-US" sz="1200" dirty="0">
              <a:latin typeface="Georgia"/>
              <a:cs typeface="Georgia"/>
            </a:endParaRPr>
          </a:p>
          <a:p>
            <a:pPr marL="12700" marR="8945">
              <a:lnSpc>
                <a:spcPts val="1125"/>
              </a:lnSpc>
            </a:pPr>
            <a:r>
              <a:rPr lang="en-US" sz="1200" spc="-2" dirty="0">
                <a:latin typeface="Georgia"/>
                <a:cs typeface="Georgia"/>
              </a:rPr>
              <a:t>If the legal structure of the arrangement is such that the parties have rights to assets and are</a:t>
            </a:r>
            <a:endParaRPr lang="en-US" sz="1200" dirty="0">
              <a:latin typeface="Georgia"/>
              <a:cs typeface="Georgia"/>
            </a:endParaRPr>
          </a:p>
          <a:p>
            <a:pPr marL="12700">
              <a:lnSpc>
                <a:spcPts val="1136"/>
              </a:lnSpc>
              <a:spcBef>
                <a:spcPts val="103"/>
              </a:spcBef>
            </a:pPr>
            <a:r>
              <a:rPr lang="en-US" sz="1200" spc="0" dirty="0">
                <a:latin typeface="Georgia"/>
                <a:cs typeface="Georgia"/>
              </a:rPr>
              <a:t>obligated for the liabilities of the arrangement, then it is a joint operation. The local laws and </a:t>
            </a:r>
            <a:endParaRPr lang="en-US" sz="1200" dirty="0">
              <a:latin typeface="Georgia"/>
              <a:cs typeface="Georgia"/>
            </a:endParaRPr>
          </a:p>
          <a:p>
            <a:pPr marL="12700">
              <a:lnSpc>
                <a:spcPts val="1136"/>
              </a:lnSpc>
              <a:spcBef>
                <a:spcPts val="171"/>
              </a:spcBef>
            </a:pPr>
            <a:r>
              <a:rPr lang="en-US" sz="1200" spc="-2" dirty="0">
                <a:latin typeface="Georgia"/>
                <a:cs typeface="Georgia"/>
              </a:rPr>
              <a:t>regulations need to be carefully assessed in order to ascertain this.</a:t>
            </a:r>
            <a:endParaRPr lang="en-US" sz="1200" dirty="0">
              <a:latin typeface="Georgia"/>
              <a:cs typeface="Georgia"/>
            </a:endParaRPr>
          </a:p>
          <a:p>
            <a:pPr marL="12700" marR="8945">
              <a:lnSpc>
                <a:spcPts val="1125"/>
              </a:lnSpc>
            </a:pPr>
            <a:r>
              <a:rPr lang="en-US" sz="1200" spc="-2" dirty="0">
                <a:latin typeface="Georgia"/>
                <a:cs typeface="Georgia"/>
              </a:rPr>
              <a:t>The key question is whether the separate vehicle be considered in its own right i.e. are the assets and</a:t>
            </a:r>
            <a:endParaRPr lang="en-US" sz="1200" dirty="0">
              <a:latin typeface="Georgia"/>
              <a:cs typeface="Georgia"/>
            </a:endParaRPr>
          </a:p>
          <a:p>
            <a:pPr marL="12700">
              <a:lnSpc>
                <a:spcPts val="1136"/>
              </a:lnSpc>
              <a:spcBef>
                <a:spcPts val="103"/>
              </a:spcBef>
            </a:pPr>
            <a:r>
              <a:rPr lang="en-US" sz="1200" spc="-2" dirty="0">
                <a:latin typeface="Georgia"/>
                <a:cs typeface="Georgia"/>
              </a:rPr>
              <a:t>liabilities held in the separate vehicle those of the separate vehicle or are they the assets and liabilities </a:t>
            </a:r>
            <a:endParaRPr lang="en-US" sz="1200" dirty="0">
              <a:latin typeface="Georgia"/>
              <a:cs typeface="Georgia"/>
            </a:endParaRPr>
          </a:p>
          <a:p>
            <a:pPr marL="12700">
              <a:lnSpc>
                <a:spcPts val="1136"/>
              </a:lnSpc>
              <a:spcBef>
                <a:spcPts val="171"/>
              </a:spcBef>
            </a:pPr>
            <a:r>
              <a:rPr lang="en-US" sz="1200" spc="0" dirty="0">
                <a:latin typeface="Georgia"/>
                <a:cs typeface="Georgia"/>
              </a:rPr>
              <a:t>of the parties?</a:t>
            </a:r>
            <a:endParaRPr lang="en-US" sz="1200" dirty="0">
              <a:latin typeface="Georgia"/>
              <a:cs typeface="Georgia"/>
            </a:endParaRPr>
          </a:p>
          <a:p>
            <a:pPr marL="12700">
              <a:lnSpc>
                <a:spcPts val="1125"/>
              </a:lnSpc>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54</a:t>
            </a:fld>
            <a:endParaRPr lang="en-GB"/>
          </a:p>
        </p:txBody>
      </p:sp>
    </p:spTree>
    <p:extLst>
      <p:ext uri="{BB962C8B-B14F-4D97-AF65-F5344CB8AC3E}">
        <p14:creationId xmlns:p14="http://schemas.microsoft.com/office/powerpoint/2010/main" val="2331834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2700">
              <a:lnSpc>
                <a:spcPts val="1125"/>
              </a:lnSpc>
            </a:pPr>
            <a:r>
              <a:rPr lang="en-US" sz="1200" spc="-2" dirty="0">
                <a:latin typeface="Georgia"/>
                <a:cs typeface="Georgia"/>
              </a:rPr>
              <a:t>A jointly controlled entity may be either a joint operation or a joint venture. The classification of the joint arrangement is based on the rights and obligations of the parties to the arrangements.</a:t>
            </a:r>
          </a:p>
          <a:p>
            <a:pPr marL="12700">
              <a:lnSpc>
                <a:spcPts val="1125"/>
              </a:lnSpc>
            </a:pPr>
            <a:endParaRPr lang="en-US" sz="1200" spc="-2" dirty="0">
              <a:latin typeface="Georgia"/>
              <a:cs typeface="Georgia"/>
            </a:endParaRPr>
          </a:p>
          <a:p>
            <a:pPr marL="12700">
              <a:lnSpc>
                <a:spcPts val="1125"/>
              </a:lnSpc>
            </a:pPr>
            <a:r>
              <a:rPr lang="en-US" sz="1200" b="1" i="0" spc="-2" dirty="0">
                <a:latin typeface="Georgia"/>
                <a:cs typeface="Georgia"/>
              </a:rPr>
              <a:t>Separate Vehicles</a:t>
            </a:r>
          </a:p>
          <a:p>
            <a:pPr marL="12700" marR="8945">
              <a:lnSpc>
                <a:spcPts val="1125"/>
              </a:lnSpc>
            </a:pPr>
            <a:r>
              <a:rPr lang="en-US" sz="1200" spc="-1" dirty="0">
                <a:latin typeface="Georgia"/>
                <a:cs typeface="Georgia"/>
              </a:rPr>
              <a:t>The first step in determining the classification is to assess whether the arrangement is structured </a:t>
            </a:r>
            <a:r>
              <a:rPr lang="en-US" sz="1200" spc="4" dirty="0">
                <a:latin typeface="Georgia"/>
                <a:cs typeface="Georgia"/>
              </a:rPr>
              <a:t>t</a:t>
            </a:r>
            <a:r>
              <a:rPr lang="en-US" sz="1200" spc="-4" dirty="0">
                <a:latin typeface="Georgia"/>
                <a:cs typeface="Georgia"/>
              </a:rPr>
              <a:t>h</a:t>
            </a:r>
            <a:r>
              <a:rPr lang="en-US" sz="1200" spc="0" dirty="0">
                <a:latin typeface="Georgia"/>
                <a:cs typeface="Georgia"/>
              </a:rPr>
              <a:t>ro</a:t>
            </a:r>
            <a:r>
              <a:rPr lang="en-US" sz="1200" spc="4" dirty="0">
                <a:latin typeface="Georgia"/>
                <a:cs typeface="Georgia"/>
              </a:rPr>
              <a:t>u</a:t>
            </a:r>
            <a:r>
              <a:rPr lang="en-US" sz="1200" spc="0" dirty="0">
                <a:latin typeface="Georgia"/>
                <a:cs typeface="Georgia"/>
              </a:rPr>
              <a:t>gh</a:t>
            </a:r>
            <a:r>
              <a:rPr lang="en-US" sz="1200" spc="-45" dirty="0">
                <a:latin typeface="Georgia"/>
                <a:cs typeface="Georgia"/>
              </a:rPr>
              <a:t> </a:t>
            </a:r>
            <a:r>
              <a:rPr lang="en-US" sz="1200" spc="0" dirty="0">
                <a:latin typeface="Georgia"/>
                <a:cs typeface="Georgia"/>
              </a:rPr>
              <a:t>a</a:t>
            </a:r>
            <a:r>
              <a:rPr lang="en-US" sz="1200" spc="-4" dirty="0">
                <a:latin typeface="Georgia"/>
                <a:cs typeface="Georgia"/>
              </a:rPr>
              <a:t> </a:t>
            </a:r>
            <a:r>
              <a:rPr lang="en-US" sz="1200" spc="14" dirty="0">
                <a:latin typeface="Georgia"/>
                <a:cs typeface="Georgia"/>
              </a:rPr>
              <a:t>s</a:t>
            </a:r>
            <a:r>
              <a:rPr lang="en-US" sz="1200" spc="0" dirty="0">
                <a:latin typeface="Georgia"/>
                <a:cs typeface="Georgia"/>
              </a:rPr>
              <a:t>e</a:t>
            </a:r>
            <a:r>
              <a:rPr lang="en-US" sz="1200" spc="-4" dirty="0">
                <a:latin typeface="Georgia"/>
                <a:cs typeface="Georgia"/>
              </a:rPr>
              <a:t>p</a:t>
            </a:r>
            <a:r>
              <a:rPr lang="en-US" sz="1200" spc="0" dirty="0">
                <a:latin typeface="Georgia"/>
                <a:cs typeface="Georgia"/>
              </a:rPr>
              <a:t>ar</a:t>
            </a:r>
            <a:r>
              <a:rPr lang="en-US" sz="1200" spc="4" dirty="0">
                <a:latin typeface="Georgia"/>
                <a:cs typeface="Georgia"/>
              </a:rPr>
              <a:t>a</a:t>
            </a:r>
            <a:r>
              <a:rPr lang="en-US" sz="1200" spc="14" dirty="0">
                <a:latin typeface="Georgia"/>
                <a:cs typeface="Georgia"/>
              </a:rPr>
              <a:t>t</a:t>
            </a:r>
            <a:r>
              <a:rPr lang="en-US" sz="1200" spc="0" dirty="0">
                <a:latin typeface="Georgia"/>
                <a:cs typeface="Georgia"/>
              </a:rPr>
              <a:t>e</a:t>
            </a:r>
            <a:r>
              <a:rPr lang="en-US" sz="1200" spc="-37" dirty="0">
                <a:latin typeface="Georgia"/>
                <a:cs typeface="Georgia"/>
              </a:rPr>
              <a:t> </a:t>
            </a:r>
            <a:r>
              <a:rPr lang="en-US" sz="1200" spc="-4" dirty="0">
                <a:latin typeface="Georgia"/>
                <a:cs typeface="Georgia"/>
              </a:rPr>
              <a:t>v</a:t>
            </a:r>
            <a:r>
              <a:rPr lang="en-US" sz="1200" spc="9" dirty="0">
                <a:latin typeface="Georgia"/>
                <a:cs typeface="Georgia"/>
              </a:rPr>
              <a:t>e</a:t>
            </a:r>
            <a:r>
              <a:rPr lang="en-US" sz="1200" spc="-4" dirty="0">
                <a:latin typeface="Georgia"/>
                <a:cs typeface="Georgia"/>
              </a:rPr>
              <a:t>hi</a:t>
            </a:r>
            <a:r>
              <a:rPr lang="en-US" sz="1200" spc="4" dirty="0">
                <a:latin typeface="Georgia"/>
                <a:cs typeface="Georgia"/>
              </a:rPr>
              <a:t>c</a:t>
            </a:r>
            <a:r>
              <a:rPr lang="en-US" sz="1200" spc="0" dirty="0">
                <a:latin typeface="Georgia"/>
                <a:cs typeface="Georgia"/>
              </a:rPr>
              <a:t>l</a:t>
            </a:r>
            <a:r>
              <a:rPr lang="en-US" sz="1200" spc="9" dirty="0">
                <a:latin typeface="Georgia"/>
                <a:cs typeface="Georgia"/>
              </a:rPr>
              <a:t>e</a:t>
            </a:r>
            <a:r>
              <a:rPr lang="en-US" sz="1200" spc="0" dirty="0">
                <a:latin typeface="Georgia"/>
                <a:cs typeface="Georgia"/>
              </a:rPr>
              <a:t>.</a:t>
            </a:r>
            <a:r>
              <a:rPr lang="en-US" sz="1200" spc="-28" dirty="0">
                <a:latin typeface="Georgia"/>
                <a:cs typeface="Georgia"/>
              </a:rPr>
              <a:t> </a:t>
            </a:r>
            <a:r>
              <a:rPr lang="en-US" sz="1200" spc="0" dirty="0">
                <a:latin typeface="Georgia"/>
                <a:cs typeface="Georgia"/>
              </a:rPr>
              <a:t>A</a:t>
            </a:r>
            <a:r>
              <a:rPr lang="en-US" sz="1200" spc="-6" dirty="0">
                <a:latin typeface="Georgia"/>
                <a:cs typeface="Georgia"/>
              </a:rPr>
              <a:t> </a:t>
            </a:r>
            <a:r>
              <a:rPr lang="en-US" sz="1200" spc="0" dirty="0">
                <a:latin typeface="Georgia"/>
                <a:cs typeface="Georgia"/>
              </a:rPr>
              <a:t>se</a:t>
            </a:r>
            <a:r>
              <a:rPr lang="en-US" sz="1200" spc="-4" dirty="0">
                <a:latin typeface="Georgia"/>
                <a:cs typeface="Georgia"/>
              </a:rPr>
              <a:t>p</a:t>
            </a:r>
            <a:r>
              <a:rPr lang="en-US" sz="1200" spc="0" dirty="0">
                <a:latin typeface="Georgia"/>
                <a:cs typeface="Georgia"/>
              </a:rPr>
              <a:t>ar</a:t>
            </a:r>
            <a:r>
              <a:rPr lang="en-US" sz="1200" spc="4" dirty="0">
                <a:latin typeface="Georgia"/>
                <a:cs typeface="Georgia"/>
              </a:rPr>
              <a:t>at</a:t>
            </a:r>
            <a:r>
              <a:rPr lang="en-US" sz="1200" spc="0" dirty="0">
                <a:latin typeface="Georgia"/>
                <a:cs typeface="Georgia"/>
              </a:rPr>
              <a:t>e</a:t>
            </a:r>
            <a:r>
              <a:rPr lang="en-US" sz="1200" spc="-27" dirty="0">
                <a:latin typeface="Georgia"/>
                <a:cs typeface="Georgia"/>
              </a:rPr>
              <a:t> </a:t>
            </a:r>
            <a:r>
              <a:rPr lang="en-US" sz="1200" spc="-4" dirty="0">
                <a:latin typeface="Georgia"/>
                <a:cs typeface="Georgia"/>
              </a:rPr>
              <a:t>v</a:t>
            </a:r>
            <a:r>
              <a:rPr lang="en-US" sz="1200" spc="0" dirty="0">
                <a:latin typeface="Georgia"/>
                <a:cs typeface="Georgia"/>
              </a:rPr>
              <a:t>e</a:t>
            </a:r>
            <a:r>
              <a:rPr lang="en-US" sz="1200" spc="4" dirty="0">
                <a:latin typeface="Georgia"/>
                <a:cs typeface="Georgia"/>
              </a:rPr>
              <a:t>h</a:t>
            </a:r>
            <a:r>
              <a:rPr lang="en-US" sz="1200" spc="-4" dirty="0">
                <a:latin typeface="Georgia"/>
                <a:cs typeface="Georgia"/>
              </a:rPr>
              <a:t>i</a:t>
            </a:r>
            <a:r>
              <a:rPr lang="en-US" sz="1200" spc="4" dirty="0">
                <a:latin typeface="Georgia"/>
                <a:cs typeface="Georgia"/>
              </a:rPr>
              <a:t>c</a:t>
            </a:r>
            <a:r>
              <a:rPr lang="en-US" sz="1200" spc="0" dirty="0">
                <a:latin typeface="Georgia"/>
                <a:cs typeface="Georgia"/>
              </a:rPr>
              <a:t>le</a:t>
            </a:r>
            <a:r>
              <a:rPr lang="en-US" sz="1200" spc="-30" dirty="0">
                <a:latin typeface="Georgia"/>
                <a:cs typeface="Georgia"/>
              </a:rPr>
              <a:t> </a:t>
            </a:r>
            <a:r>
              <a:rPr lang="en-US" sz="1200" spc="-4" dirty="0">
                <a:latin typeface="Georgia"/>
                <a:cs typeface="Georgia"/>
              </a:rPr>
              <a:t>i</a:t>
            </a:r>
            <a:r>
              <a:rPr lang="en-US" sz="1200" spc="0" dirty="0">
                <a:latin typeface="Georgia"/>
                <a:cs typeface="Georgia"/>
              </a:rPr>
              <a:t>s</a:t>
            </a:r>
            <a:r>
              <a:rPr lang="en-US" sz="1200" spc="-7" dirty="0">
                <a:latin typeface="Georgia"/>
                <a:cs typeface="Georgia"/>
              </a:rPr>
              <a:t> </a:t>
            </a:r>
            <a:r>
              <a:rPr lang="en-US" sz="1200" spc="0" dirty="0">
                <a:latin typeface="Georgia"/>
                <a:cs typeface="Georgia"/>
              </a:rPr>
              <a:t>a</a:t>
            </a:r>
            <a:r>
              <a:rPr lang="en-US" sz="1200" spc="9" dirty="0">
                <a:latin typeface="Georgia"/>
                <a:cs typeface="Georgia"/>
              </a:rPr>
              <a:t> </a:t>
            </a:r>
            <a:r>
              <a:rPr lang="en-US" sz="1200" spc="0" dirty="0">
                <a:latin typeface="Georgia"/>
                <a:cs typeface="Georgia"/>
              </a:rPr>
              <a:t>se</a:t>
            </a:r>
            <a:r>
              <a:rPr lang="en-US" sz="1200" spc="-4" dirty="0">
                <a:latin typeface="Georgia"/>
                <a:cs typeface="Georgia"/>
              </a:rPr>
              <a:t>p</a:t>
            </a:r>
            <a:r>
              <a:rPr lang="en-US" sz="1200" spc="14" dirty="0">
                <a:latin typeface="Georgia"/>
                <a:cs typeface="Georgia"/>
              </a:rPr>
              <a:t>a</a:t>
            </a:r>
            <a:r>
              <a:rPr lang="en-US" sz="1200" spc="0" dirty="0">
                <a:latin typeface="Georgia"/>
                <a:cs typeface="Georgia"/>
              </a:rPr>
              <a:t>ra</a:t>
            </a:r>
            <a:r>
              <a:rPr lang="en-US" sz="1200" spc="4" dirty="0">
                <a:latin typeface="Georgia"/>
                <a:cs typeface="Georgia"/>
              </a:rPr>
              <a:t>t</a:t>
            </a:r>
            <a:r>
              <a:rPr lang="en-US" sz="1200" spc="0" dirty="0">
                <a:latin typeface="Georgia"/>
                <a:cs typeface="Georgia"/>
              </a:rPr>
              <a:t>ely</a:t>
            </a:r>
            <a:r>
              <a:rPr lang="en-US" sz="1200" spc="-45" dirty="0">
                <a:latin typeface="Georgia"/>
                <a:cs typeface="Georgia"/>
              </a:rPr>
              <a:t> </a:t>
            </a:r>
            <a:r>
              <a:rPr lang="en-US" sz="1200" spc="-4" dirty="0">
                <a:latin typeface="Georgia"/>
                <a:cs typeface="Georgia"/>
              </a:rPr>
              <a:t>i</a:t>
            </a:r>
            <a:r>
              <a:rPr lang="en-US" sz="1200" spc="4" dirty="0">
                <a:latin typeface="Georgia"/>
                <a:cs typeface="Georgia"/>
              </a:rPr>
              <a:t>d</a:t>
            </a:r>
            <a:r>
              <a:rPr lang="en-US" sz="1200" spc="0" dirty="0">
                <a:latin typeface="Georgia"/>
                <a:cs typeface="Georgia"/>
              </a:rPr>
              <a:t>enti</a:t>
            </a:r>
            <a:r>
              <a:rPr lang="en-US" sz="1200" spc="9" dirty="0">
                <a:latin typeface="Georgia"/>
                <a:cs typeface="Georgia"/>
              </a:rPr>
              <a:t>f</a:t>
            </a:r>
            <a:r>
              <a:rPr lang="en-US" sz="1200" spc="-4" dirty="0">
                <a:latin typeface="Georgia"/>
                <a:cs typeface="Georgia"/>
              </a:rPr>
              <a:t>i</a:t>
            </a:r>
            <a:r>
              <a:rPr lang="en-US" sz="1200" spc="0" dirty="0">
                <a:latin typeface="Georgia"/>
                <a:cs typeface="Georgia"/>
              </a:rPr>
              <a:t>a</a:t>
            </a:r>
            <a:r>
              <a:rPr lang="en-US" sz="1200" spc="-4" dirty="0">
                <a:latin typeface="Georgia"/>
                <a:cs typeface="Georgia"/>
              </a:rPr>
              <a:t>b</a:t>
            </a:r>
            <a:r>
              <a:rPr lang="en-US" sz="1200" spc="0" dirty="0">
                <a:latin typeface="Georgia"/>
                <a:cs typeface="Georgia"/>
              </a:rPr>
              <a:t>le</a:t>
            </a:r>
            <a:r>
              <a:rPr lang="en-US" sz="1200" spc="-40" dirty="0">
                <a:latin typeface="Georgia"/>
                <a:cs typeface="Georgia"/>
              </a:rPr>
              <a:t> </a:t>
            </a:r>
            <a:r>
              <a:rPr lang="en-US" sz="1200" spc="0" dirty="0">
                <a:latin typeface="Georgia"/>
                <a:cs typeface="Georgia"/>
              </a:rPr>
              <a:t>f</a:t>
            </a:r>
            <a:r>
              <a:rPr lang="en-US" sz="1200" spc="-4" dirty="0">
                <a:latin typeface="Georgia"/>
                <a:cs typeface="Georgia"/>
              </a:rPr>
              <a:t>i</a:t>
            </a:r>
            <a:r>
              <a:rPr lang="en-US" sz="1200" spc="0" dirty="0">
                <a:latin typeface="Georgia"/>
                <a:cs typeface="Georgia"/>
              </a:rPr>
              <a:t>n</a:t>
            </a:r>
            <a:r>
              <a:rPr lang="en-US" sz="1200" spc="9" dirty="0">
                <a:latin typeface="Georgia"/>
                <a:cs typeface="Georgia"/>
              </a:rPr>
              <a:t>a</a:t>
            </a:r>
            <a:r>
              <a:rPr lang="en-US" sz="1200" spc="0" dirty="0">
                <a:latin typeface="Georgia"/>
                <a:cs typeface="Georgia"/>
              </a:rPr>
              <a:t>nc</a:t>
            </a:r>
            <a:r>
              <a:rPr lang="en-US" sz="1200" spc="-4" dirty="0">
                <a:latin typeface="Georgia"/>
                <a:cs typeface="Georgia"/>
              </a:rPr>
              <a:t>i</a:t>
            </a:r>
            <a:r>
              <a:rPr lang="en-US" sz="1200" spc="0" dirty="0">
                <a:latin typeface="Georgia"/>
                <a:cs typeface="Georgia"/>
              </a:rPr>
              <a:t>al</a:t>
            </a:r>
            <a:r>
              <a:rPr lang="en-US" sz="1200" spc="-23" dirty="0">
                <a:latin typeface="Georgia"/>
                <a:cs typeface="Georgia"/>
              </a:rPr>
              <a:t> </a:t>
            </a:r>
            <a:r>
              <a:rPr lang="en-US" sz="1200" spc="0" dirty="0">
                <a:latin typeface="Georgia"/>
                <a:cs typeface="Georgia"/>
              </a:rPr>
              <a:t>s</a:t>
            </a:r>
            <a:r>
              <a:rPr lang="en-US" sz="1200" spc="4" dirty="0">
                <a:latin typeface="Georgia"/>
                <a:cs typeface="Georgia"/>
              </a:rPr>
              <a:t>t</a:t>
            </a:r>
            <a:r>
              <a:rPr lang="en-US" sz="1200" spc="0" dirty="0">
                <a:latin typeface="Georgia"/>
                <a:cs typeface="Georgia"/>
              </a:rPr>
              <a:t>ru</a:t>
            </a:r>
            <a:r>
              <a:rPr lang="en-US" sz="1200" spc="4" dirty="0">
                <a:latin typeface="Georgia"/>
                <a:cs typeface="Georgia"/>
              </a:rPr>
              <a:t>ct</a:t>
            </a:r>
            <a:r>
              <a:rPr lang="en-US" sz="1200" spc="0" dirty="0">
                <a:latin typeface="Georgia"/>
                <a:cs typeface="Georgia"/>
              </a:rPr>
              <a:t>ure,</a:t>
            </a:r>
            <a:r>
              <a:rPr lang="en-US" sz="1200" spc="-45" dirty="0">
                <a:latin typeface="Georgia"/>
                <a:cs typeface="Georgia"/>
              </a:rPr>
              <a:t> </a:t>
            </a:r>
            <a:r>
              <a:rPr lang="en-US" sz="1200" spc="-7" dirty="0">
                <a:latin typeface="Georgia"/>
                <a:cs typeface="Georgia"/>
              </a:rPr>
              <a:t>i</a:t>
            </a:r>
            <a:r>
              <a:rPr lang="en-US" sz="1200" spc="-4" dirty="0">
                <a:latin typeface="Georgia"/>
                <a:cs typeface="Georgia"/>
              </a:rPr>
              <a:t>nclu</a:t>
            </a:r>
            <a:r>
              <a:rPr lang="en-US" sz="1200" spc="-1" dirty="0">
                <a:latin typeface="Georgia"/>
                <a:cs typeface="Georgia"/>
              </a:rPr>
              <a:t>d</a:t>
            </a:r>
            <a:r>
              <a:rPr lang="en-US" sz="1200" spc="-7" dirty="0">
                <a:latin typeface="Georgia"/>
                <a:cs typeface="Georgia"/>
              </a:rPr>
              <a:t>i</a:t>
            </a:r>
            <a:r>
              <a:rPr lang="en-US" sz="1200" spc="-5" dirty="0">
                <a:latin typeface="Georgia"/>
                <a:cs typeface="Georgia"/>
              </a:rPr>
              <a:t>ng</a:t>
            </a:r>
            <a:r>
              <a:rPr lang="en-US" sz="1200" spc="-4" dirty="0">
                <a:latin typeface="Georgia"/>
                <a:cs typeface="Georgia"/>
              </a:rPr>
              <a:t> </a:t>
            </a:r>
            <a:r>
              <a:rPr lang="en-US" sz="1200" spc="-2" dirty="0">
                <a:latin typeface="Georgia"/>
                <a:cs typeface="Georgia"/>
              </a:rPr>
              <a:t>separate legal entities or entities recognised by statute, regardless of whether those entities have a l</a:t>
            </a:r>
            <a:r>
              <a:rPr lang="en-US" sz="1200" spc="0" dirty="0">
                <a:latin typeface="Georgia"/>
                <a:cs typeface="Georgia"/>
              </a:rPr>
              <a:t>egal personality.</a:t>
            </a:r>
            <a:endParaRPr lang="en-US" sz="1200" dirty="0">
              <a:latin typeface="Georgia"/>
              <a:cs typeface="Georgia"/>
            </a:endParaRPr>
          </a:p>
          <a:p>
            <a:pPr marL="12700">
              <a:lnSpc>
                <a:spcPts val="1125"/>
              </a:lnSpc>
            </a:pPr>
            <a:r>
              <a:rPr lang="en-US" sz="1200" spc="-2" dirty="0">
                <a:latin typeface="Georgia"/>
                <a:cs typeface="Georgia"/>
              </a:rPr>
              <a:t>The definition of a ‘separate vehicle’ is quite broad. It does not necessarily need to have a legal </a:t>
            </a:r>
            <a:r>
              <a:rPr lang="en-US" sz="1200" spc="-1" dirty="0">
                <a:latin typeface="Georgia"/>
                <a:cs typeface="Georgia"/>
              </a:rPr>
              <a:t>personality. Separate vehicles are generally separately identifiable financial structures having </a:t>
            </a:r>
            <a:r>
              <a:rPr lang="fr-FR" sz="1200" spc="-2" dirty="0" err="1">
                <a:latin typeface="Georgia"/>
                <a:cs typeface="Georgia"/>
              </a:rPr>
              <a:t>separately</a:t>
            </a:r>
            <a:r>
              <a:rPr lang="fr-FR" sz="1200" spc="-2" dirty="0">
                <a:latin typeface="Georgia"/>
                <a:cs typeface="Georgia"/>
              </a:rPr>
              <a:t> identifiable assets, </a:t>
            </a:r>
            <a:r>
              <a:rPr lang="fr-FR" sz="1200" spc="-2" dirty="0" err="1">
                <a:latin typeface="Georgia"/>
                <a:cs typeface="Georgia"/>
              </a:rPr>
              <a:t>liabilities</a:t>
            </a:r>
            <a:r>
              <a:rPr lang="fr-FR" sz="1200" spc="-2" dirty="0">
                <a:latin typeface="Georgia"/>
                <a:cs typeface="Georgia"/>
              </a:rPr>
              <a:t>, revenues, </a:t>
            </a:r>
            <a:r>
              <a:rPr lang="fr-FR" sz="1200" spc="-2" dirty="0" err="1">
                <a:latin typeface="Georgia"/>
                <a:cs typeface="Georgia"/>
              </a:rPr>
              <a:t>expenses</a:t>
            </a:r>
            <a:r>
              <a:rPr lang="fr-FR" sz="1200" spc="-2" dirty="0">
                <a:latin typeface="Georgia"/>
                <a:cs typeface="Georgia"/>
              </a:rPr>
              <a:t>, </a:t>
            </a:r>
            <a:r>
              <a:rPr lang="fr-FR" sz="1200" spc="-2" dirty="0" err="1">
                <a:latin typeface="Georgia"/>
                <a:cs typeface="Georgia"/>
              </a:rPr>
              <a:t>financial</a:t>
            </a:r>
            <a:r>
              <a:rPr lang="fr-FR" sz="1200" spc="-2" dirty="0">
                <a:latin typeface="Georgia"/>
                <a:cs typeface="Georgia"/>
              </a:rPr>
              <a:t> arrangements, </a:t>
            </a:r>
            <a:r>
              <a:rPr lang="fr-FR" sz="1200" spc="-2" dirty="0" err="1">
                <a:latin typeface="Georgia"/>
                <a:cs typeface="Georgia"/>
              </a:rPr>
              <a:t>financial</a:t>
            </a:r>
            <a:r>
              <a:rPr lang="fr-FR" sz="1200" spc="-2" dirty="0">
                <a:latin typeface="Georgia"/>
                <a:cs typeface="Georgia"/>
              </a:rPr>
              <a:t> </a:t>
            </a:r>
            <a:r>
              <a:rPr lang="fr-FR" sz="1200" spc="-1" dirty="0">
                <a:latin typeface="Georgia"/>
                <a:cs typeface="Georgia"/>
              </a:rPr>
              <a:t>records etc.</a:t>
            </a:r>
          </a:p>
          <a:p>
            <a:pPr marL="12700">
              <a:lnSpc>
                <a:spcPts val="1125"/>
              </a:lnSpc>
            </a:pPr>
            <a:r>
              <a:rPr lang="en-US" sz="1200" spc="-2" dirty="0">
                <a:latin typeface="Georgia"/>
                <a:cs typeface="Georgia"/>
              </a:rPr>
              <a:t>Local laws and regulations also need consideration before determining whether a particular structure </a:t>
            </a:r>
            <a:r>
              <a:rPr lang="en-US" sz="1200" spc="-1" dirty="0">
                <a:latin typeface="Georgia"/>
                <a:cs typeface="Georgia"/>
              </a:rPr>
              <a:t>meets the definition of a ‘separate vehicle’.</a:t>
            </a:r>
            <a:endParaRPr lang="en-US" sz="1200" dirty="0">
              <a:latin typeface="Georgia"/>
              <a:cs typeface="Georgia"/>
            </a:endParaRPr>
          </a:p>
          <a:p>
            <a:pPr marL="12700">
              <a:lnSpc>
                <a:spcPts val="1125"/>
              </a:lnSpc>
            </a:pPr>
            <a:endParaRPr lang="fr-FR"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0" spc="-2" dirty="0">
                <a:solidFill>
                  <a:srgbClr val="B82033"/>
                </a:solidFill>
                <a:latin typeface="Georgia"/>
                <a:cs typeface="Georgia"/>
              </a:rPr>
              <a:t>Joint arrangements not structured through a separate vehicle</a:t>
            </a:r>
            <a:endParaRPr lang="en-US" sz="1200" b="1" i="0" dirty="0">
              <a:latin typeface="Georgia"/>
              <a:cs typeface="Georgia"/>
            </a:endParaRPr>
          </a:p>
          <a:p>
            <a:pPr marL="12700" marR="8945">
              <a:lnSpc>
                <a:spcPts val="1125"/>
              </a:lnSpc>
            </a:pPr>
            <a:r>
              <a:rPr lang="en-US" sz="1200" spc="-2" dirty="0">
                <a:latin typeface="Georgia"/>
                <a:cs typeface="Georgia"/>
              </a:rPr>
              <a:t>An arrangement that is not structured through a separate vehicle is a joint operation. The parties determine in such contractual arrangements their rights to the assets, and their obligations for the liabilities, relating to the arrangement. These are classified as joint operations. Oil and gas joint working arrangements often do not operate through separate vehicles and so are classified as joint </a:t>
            </a:r>
            <a:r>
              <a:rPr lang="en-US" sz="1200" spc="0" dirty="0">
                <a:latin typeface="Georgia"/>
                <a:cs typeface="Georgia"/>
              </a:rPr>
              <a:t>operations.</a:t>
            </a:r>
            <a:endParaRPr lang="en-US" sz="1200" dirty="0">
              <a:latin typeface="Georgia"/>
              <a:cs typeface="Georgia"/>
            </a:endParaRPr>
          </a:p>
          <a:p>
            <a:pPr marL="12700">
              <a:lnSpc>
                <a:spcPts val="1125"/>
              </a:lnSpc>
            </a:pPr>
            <a:endParaRPr lang="en-US"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0" spc="-2" dirty="0">
                <a:solidFill>
                  <a:srgbClr val="B82033"/>
                </a:solidFill>
                <a:latin typeface="Georgia"/>
                <a:cs typeface="Georgia"/>
              </a:rPr>
              <a:t>Joint arrangements structured through a separate vehicle</a:t>
            </a:r>
            <a:endParaRPr lang="en-US" sz="1200" b="1" i="0" dirty="0">
              <a:latin typeface="Georgia"/>
              <a:cs typeface="Georgia"/>
            </a:endParaRPr>
          </a:p>
          <a:p>
            <a:pPr marL="12700">
              <a:lnSpc>
                <a:spcPts val="1125"/>
              </a:lnSpc>
            </a:pPr>
            <a:r>
              <a:rPr lang="en-US" sz="1200" spc="-2" dirty="0">
                <a:latin typeface="Georgia"/>
                <a:cs typeface="Georgia"/>
              </a:rPr>
              <a:t>joint arrangement that is structured through a separate vehicle can be either a joint venture or a</a:t>
            </a:r>
            <a:endParaRPr lang="en-US" sz="1200" dirty="0">
              <a:latin typeface="Georgia"/>
              <a:cs typeface="Georgia"/>
            </a:endParaRPr>
          </a:p>
          <a:p>
            <a:pPr marL="12700" marR="18973">
              <a:lnSpc>
                <a:spcPct val="94685"/>
              </a:lnSpc>
              <a:spcBef>
                <a:spcPts val="113"/>
              </a:spcBef>
            </a:pPr>
            <a:r>
              <a:rPr lang="en-US" sz="1200" spc="-2" dirty="0">
                <a:latin typeface="Georgia"/>
                <a:cs typeface="Georgia"/>
              </a:rPr>
              <a:t>joint operation depending on the parties’ rights and obligations relating to the arrangement.</a:t>
            </a:r>
            <a:endParaRPr lang="en-US" sz="1200" dirty="0">
              <a:latin typeface="Georgia"/>
              <a:cs typeface="Georgia"/>
            </a:endParaRPr>
          </a:p>
          <a:p>
            <a:pPr marL="12700">
              <a:lnSpc>
                <a:spcPts val="1125"/>
              </a:lnSpc>
            </a:pPr>
            <a:r>
              <a:rPr lang="en-US" sz="1200" spc="-2" dirty="0">
                <a:latin typeface="Georgia"/>
                <a:cs typeface="Georgia"/>
              </a:rPr>
              <a:t>The parties need to assess whether the legal form of the separate vehicle, the terms of the contractual</a:t>
            </a:r>
            <a:endParaRPr lang="en-US" sz="1200" dirty="0">
              <a:latin typeface="Georgia"/>
              <a:cs typeface="Georgia"/>
            </a:endParaRPr>
          </a:p>
          <a:p>
            <a:pPr marL="12700" marR="18973">
              <a:lnSpc>
                <a:spcPct val="94685"/>
              </a:lnSpc>
              <a:spcBef>
                <a:spcPts val="113"/>
              </a:spcBef>
            </a:pPr>
            <a:r>
              <a:rPr lang="en-US" sz="1200" spc="-2" dirty="0">
                <a:latin typeface="Georgia"/>
                <a:cs typeface="Georgia"/>
              </a:rPr>
              <a:t>arrangement and, when relevant, any other facts and circumstances give them:</a:t>
            </a:r>
            <a:endParaRPr lang="en-US"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spc="-2" dirty="0">
                <a:latin typeface="Georgia"/>
                <a:cs typeface="Georgia"/>
              </a:rPr>
              <a:t>a) rights to the assets and obligations for the liabilities relating to the arrangement (i.e. joint operations or</a:t>
            </a: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dirty="0">
                <a:latin typeface="Georgia"/>
                <a:cs typeface="Georgia"/>
              </a:rPr>
              <a:t>b) </a:t>
            </a:r>
            <a:r>
              <a:rPr lang="en-US" sz="1200" spc="-1" dirty="0">
                <a:latin typeface="Georgia"/>
                <a:cs typeface="Georgia"/>
              </a:rPr>
              <a:t>rights to net assets of the arrangement (i.e. joint venture).</a:t>
            </a:r>
            <a:endParaRPr lang="en-US" sz="1200"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endParaRPr lang="en-US" sz="1200" dirty="0">
              <a:latin typeface="Georgia"/>
              <a:cs typeface="Georgia"/>
            </a:endParaRPr>
          </a:p>
          <a:p>
            <a:pPr marL="12700">
              <a:lnSpc>
                <a:spcPts val="1125"/>
              </a:lnSpc>
            </a:pPr>
            <a:endParaRPr lang="en-US" sz="1200" b="1" i="1" dirty="0">
              <a:latin typeface="Georgia"/>
              <a:cs typeface="Georgia"/>
            </a:endParaRPr>
          </a:p>
          <a:p>
            <a:pPr marL="12700" marR="0" lvl="0" indent="0" algn="l" defTabSz="914400" rtl="0" eaLnBrk="1" fontAlgn="auto" latinLnBrk="0" hangingPunct="1">
              <a:lnSpc>
                <a:spcPts val="1125"/>
              </a:lnSpc>
              <a:spcBef>
                <a:spcPts val="0"/>
              </a:spcBef>
              <a:spcAft>
                <a:spcPts val="0"/>
              </a:spcAft>
              <a:buClrTx/>
              <a:buSzTx/>
              <a:buFontTx/>
              <a:buNone/>
              <a:tabLst/>
              <a:defRPr/>
            </a:pPr>
            <a:r>
              <a:rPr lang="en-US" sz="1200" b="1" i="1" spc="-2" dirty="0">
                <a:solidFill>
                  <a:srgbClr val="B82033"/>
                </a:solidFill>
                <a:latin typeface="Georgia"/>
                <a:cs typeface="Georgia"/>
              </a:rPr>
              <a:t>Rights to assets and obligations for liabilities conferred by legal form</a:t>
            </a:r>
            <a:endParaRPr lang="en-US" sz="1200" b="1" i="1" dirty="0">
              <a:latin typeface="Georgia"/>
              <a:cs typeface="Georgia"/>
            </a:endParaRPr>
          </a:p>
          <a:p>
            <a:pPr marL="12700">
              <a:lnSpc>
                <a:spcPts val="1125"/>
              </a:lnSpc>
            </a:pPr>
            <a:r>
              <a:rPr lang="en-US" sz="1200" spc="-2" dirty="0">
                <a:latin typeface="Georgia"/>
                <a:cs typeface="Georgia"/>
              </a:rPr>
              <a:t>The second step in determining the classification of a joint arrangement is to assess the rights and</a:t>
            </a:r>
            <a:endParaRPr lang="en-US" sz="1200" dirty="0">
              <a:latin typeface="Georgia"/>
              <a:cs typeface="Georgia"/>
            </a:endParaRPr>
          </a:p>
          <a:p>
            <a:pPr marL="12700" marR="18973">
              <a:lnSpc>
                <a:spcPct val="94685"/>
              </a:lnSpc>
              <a:spcBef>
                <a:spcPts val="113"/>
              </a:spcBef>
            </a:pPr>
            <a:r>
              <a:rPr lang="en-US" sz="1200" spc="-2" dirty="0">
                <a:latin typeface="Georgia"/>
                <a:cs typeface="Georgia"/>
              </a:rPr>
              <a:t>obligations arising from the legal form of the separate vehicle.</a:t>
            </a:r>
            <a:endParaRPr lang="en-US" sz="1200" dirty="0">
              <a:latin typeface="Georgia"/>
              <a:cs typeface="Georgia"/>
            </a:endParaRPr>
          </a:p>
          <a:p>
            <a:pPr marL="12700" marR="8945">
              <a:lnSpc>
                <a:spcPts val="1125"/>
              </a:lnSpc>
            </a:pPr>
            <a:r>
              <a:rPr lang="en-US" sz="1200" spc="-2" dirty="0">
                <a:latin typeface="Georgia"/>
                <a:cs typeface="Georgia"/>
              </a:rPr>
              <a:t>If the legal structure of the arrangement is such that the parties have rights to assets and are</a:t>
            </a:r>
            <a:endParaRPr lang="en-US" sz="1200" dirty="0">
              <a:latin typeface="Georgia"/>
              <a:cs typeface="Georgia"/>
            </a:endParaRPr>
          </a:p>
          <a:p>
            <a:pPr marL="12700">
              <a:lnSpc>
                <a:spcPts val="1136"/>
              </a:lnSpc>
              <a:spcBef>
                <a:spcPts val="103"/>
              </a:spcBef>
            </a:pPr>
            <a:r>
              <a:rPr lang="en-US" sz="1200" spc="0" dirty="0">
                <a:latin typeface="Georgia"/>
                <a:cs typeface="Georgia"/>
              </a:rPr>
              <a:t>obligated for the liabilities of the arrangement, then it is a joint operation. The local laws and </a:t>
            </a:r>
            <a:endParaRPr lang="en-US" sz="1200" dirty="0">
              <a:latin typeface="Georgia"/>
              <a:cs typeface="Georgia"/>
            </a:endParaRPr>
          </a:p>
          <a:p>
            <a:pPr marL="12700">
              <a:lnSpc>
                <a:spcPts val="1136"/>
              </a:lnSpc>
              <a:spcBef>
                <a:spcPts val="171"/>
              </a:spcBef>
            </a:pPr>
            <a:r>
              <a:rPr lang="en-US" sz="1200" spc="-2" dirty="0">
                <a:latin typeface="Georgia"/>
                <a:cs typeface="Georgia"/>
              </a:rPr>
              <a:t>regulations need to be carefully assessed in order to ascertain this.</a:t>
            </a:r>
            <a:endParaRPr lang="en-US" sz="1200" dirty="0">
              <a:latin typeface="Georgia"/>
              <a:cs typeface="Georgia"/>
            </a:endParaRPr>
          </a:p>
          <a:p>
            <a:pPr marL="12700" marR="8945">
              <a:lnSpc>
                <a:spcPts val="1125"/>
              </a:lnSpc>
            </a:pPr>
            <a:r>
              <a:rPr lang="en-US" sz="1200" spc="-2" dirty="0">
                <a:latin typeface="Georgia"/>
                <a:cs typeface="Georgia"/>
              </a:rPr>
              <a:t>The key question is whether the separate vehicle be considered in its own right i.e. are the assets and</a:t>
            </a:r>
            <a:endParaRPr lang="en-US" sz="1200" dirty="0">
              <a:latin typeface="Georgia"/>
              <a:cs typeface="Georgia"/>
            </a:endParaRPr>
          </a:p>
          <a:p>
            <a:pPr marL="12700">
              <a:lnSpc>
                <a:spcPts val="1136"/>
              </a:lnSpc>
              <a:spcBef>
                <a:spcPts val="103"/>
              </a:spcBef>
            </a:pPr>
            <a:r>
              <a:rPr lang="en-US" sz="1200" spc="-2" dirty="0">
                <a:latin typeface="Georgia"/>
                <a:cs typeface="Georgia"/>
              </a:rPr>
              <a:t>liabilities held in the separate vehicle those of the separate vehicle or are they the assets and liabilities </a:t>
            </a:r>
            <a:endParaRPr lang="en-US" sz="1200" dirty="0">
              <a:latin typeface="Georgia"/>
              <a:cs typeface="Georgia"/>
            </a:endParaRPr>
          </a:p>
          <a:p>
            <a:pPr marL="12700">
              <a:lnSpc>
                <a:spcPts val="1136"/>
              </a:lnSpc>
              <a:spcBef>
                <a:spcPts val="171"/>
              </a:spcBef>
            </a:pPr>
            <a:r>
              <a:rPr lang="en-US" sz="1200" spc="0" dirty="0">
                <a:latin typeface="Georgia"/>
                <a:cs typeface="Georgia"/>
              </a:rPr>
              <a:t>of the parties?</a:t>
            </a:r>
            <a:endParaRPr lang="en-US" sz="1200" dirty="0">
              <a:latin typeface="Georgia"/>
              <a:cs typeface="Georgia"/>
            </a:endParaRPr>
          </a:p>
          <a:p>
            <a:pPr marL="12700">
              <a:lnSpc>
                <a:spcPts val="1125"/>
              </a:lnSpc>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55</a:t>
            </a:fld>
            <a:endParaRPr lang="en-GB"/>
          </a:p>
        </p:txBody>
      </p:sp>
    </p:spTree>
    <p:extLst>
      <p:ext uri="{BB962C8B-B14F-4D97-AF65-F5344CB8AC3E}">
        <p14:creationId xmlns:p14="http://schemas.microsoft.com/office/powerpoint/2010/main" val="41034636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B6CA57E-7F8D-2063-4F69-9FC2EBAAED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BBDA970-A88B-40BC-8787-D9AADBA63F1C}" type="slidenum">
              <a:rPr lang="en-US" altLang="en-US" sz="1200" smtClean="0"/>
              <a:pPr/>
              <a:t>56</a:t>
            </a:fld>
            <a:endParaRPr lang="en-US" altLang="en-US" sz="1200"/>
          </a:p>
        </p:txBody>
      </p:sp>
      <p:sp>
        <p:nvSpPr>
          <p:cNvPr id="15363" name="Rectangle 2">
            <a:extLst>
              <a:ext uri="{FF2B5EF4-FFF2-40B4-BE49-F238E27FC236}">
                <a16:creationId xmlns:a16="http://schemas.microsoft.com/office/drawing/2014/main" id="{F64762E3-F2D9-686D-44FF-40B9ED93AAD2}"/>
              </a:ext>
            </a:extLst>
          </p:cNvPr>
          <p:cNvSpPr>
            <a:spLocks noGrp="1" noRot="1" noChangeAspect="1" noChangeArrowheads="1" noTextEdit="1"/>
          </p:cNvSpPr>
          <p:nvPr>
            <p:ph type="sldImg"/>
          </p:nvPr>
        </p:nvSpPr>
        <p:spPr>
          <a:xfrm>
            <a:off x="1166813" y="690563"/>
            <a:ext cx="4524375" cy="3417887"/>
          </a:xfrm>
          <a:noFill/>
          <a:ln w="12700" cap="flat">
            <a:solidFill>
              <a:schemeClr val="tx1"/>
            </a:solidFill>
          </a:ln>
        </p:spPr>
      </p:sp>
      <p:sp>
        <p:nvSpPr>
          <p:cNvPr id="15364" name="Rectangle 3">
            <a:extLst>
              <a:ext uri="{FF2B5EF4-FFF2-40B4-BE49-F238E27FC236}">
                <a16:creationId xmlns:a16="http://schemas.microsoft.com/office/drawing/2014/main" id="{2917E592-528C-19D0-EDB4-594EC84928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GB" altLang="en-US"/>
          </a:p>
        </p:txBody>
      </p:sp>
    </p:spTree>
    <p:extLst>
      <p:ext uri="{BB962C8B-B14F-4D97-AF65-F5344CB8AC3E}">
        <p14:creationId xmlns:p14="http://schemas.microsoft.com/office/powerpoint/2010/main" val="31735787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2060"/>
                </a:solidFill>
                <a:latin typeface="+mj-lt"/>
              </a:rPr>
              <a:t>When development is funded by borrowings in a foreign currency, IAS 21 The effects of changes in foreign exchange rates requires any foreign exchange gain or loss to be recognised in the income statement unless they are regarded as adjustments to interest costs, in which case they can be treated as borrowing costs in accordance with IAS 23.</a:t>
            </a:r>
          </a:p>
          <a:p>
            <a:endParaRPr lang="en-US" sz="1200" dirty="0">
              <a:solidFill>
                <a:srgbClr val="002060"/>
              </a:solidFill>
              <a:latin typeface="+mj-lt"/>
            </a:endParaRPr>
          </a:p>
          <a:p>
            <a:r>
              <a:rPr lang="en-US" sz="1200" dirty="0">
                <a:solidFill>
                  <a:srgbClr val="002060"/>
                </a:solidFill>
                <a:latin typeface="+mj-lt"/>
              </a:rPr>
              <a:t>The gains and losses that are an adjustment to interest costs include the interest rate differential between borrowing costs that would be incurred if the entity borrowed funds in its functional currency and borrowing costs actually incurred on foreign currency borrowings.</a:t>
            </a: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58</a:t>
            </a:fld>
            <a:endParaRPr lang="en-GB"/>
          </a:p>
        </p:txBody>
      </p:sp>
    </p:spTree>
    <p:extLst>
      <p:ext uri="{BB962C8B-B14F-4D97-AF65-F5344CB8AC3E}">
        <p14:creationId xmlns:p14="http://schemas.microsoft.com/office/powerpoint/2010/main" val="2429901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31"/>
          <p:cNvSpPr>
            <a:spLocks noGrp="1" noChangeArrowheads="1"/>
          </p:cNvSpPr>
          <p:nvPr>
            <p:ph type="sldNum" sz="quarter" idx="5"/>
          </p:nvPr>
        </p:nvSpPr>
        <p:spPr>
          <a:noFill/>
        </p:spPr>
        <p:txBody>
          <a:bodyPr/>
          <a:lstStyle/>
          <a:p>
            <a:fld id="{29DED7D5-8DFB-43B7-94C1-1B9E06D969A4}" type="slidenum">
              <a:rPr lang="en-US" smtClean="0"/>
              <a:pPr/>
              <a:t>60</a:t>
            </a:fld>
            <a:endParaRPr lang="en-US"/>
          </a:p>
        </p:txBody>
      </p:sp>
      <p:sp>
        <p:nvSpPr>
          <p:cNvPr id="187395" name="Rectangle 2"/>
          <p:cNvSpPr>
            <a:spLocks noGrp="1" noRot="1" noChangeAspect="1" noChangeArrowheads="1" noTextEdit="1"/>
          </p:cNvSpPr>
          <p:nvPr>
            <p:ph type="sldImg"/>
          </p:nvPr>
        </p:nvSpPr>
        <p:spPr>
          <a:xfrm>
            <a:off x="919163" y="768350"/>
            <a:ext cx="4899025" cy="3700463"/>
          </a:xfrm>
          <a:ln/>
        </p:spPr>
      </p:sp>
      <p:sp>
        <p:nvSpPr>
          <p:cNvPr id="187396" name="Rectangle 3"/>
          <p:cNvSpPr>
            <a:spLocks noGrp="1" noChangeArrowheads="1"/>
          </p:cNvSpPr>
          <p:nvPr>
            <p:ph type="body" idx="1"/>
          </p:nvPr>
        </p:nvSpPr>
        <p:spPr>
          <a:xfrm>
            <a:off x="937827" y="4703091"/>
            <a:ext cx="4909432" cy="2828057"/>
          </a:xfrm>
          <a:noFill/>
          <a:ln/>
        </p:spPr>
        <p:txBody>
          <a:bodyPr>
            <a:normAutofit fontScale="25000" lnSpcReduction="20000"/>
          </a:bodyPr>
          <a:lstStyle/>
          <a:p>
            <a:pPr marL="12700" marR="8945">
              <a:lnSpc>
                <a:spcPts val="1125"/>
              </a:lnSpc>
            </a:pPr>
            <a:r>
              <a:rPr lang="en-GB" sz="1000" dirty="0">
                <a:latin typeface="Arial" pitchFamily="34" charset="0"/>
              </a:rPr>
              <a:t>  </a:t>
            </a:r>
            <a:r>
              <a:rPr lang="en-US" sz="1000" spc="-2" dirty="0">
                <a:latin typeface="Georgia"/>
                <a:cs typeface="Georgia"/>
              </a:rPr>
              <a:t>The oil and gas industry can have a significant impact on the environment. Decommissioning or</a:t>
            </a:r>
            <a:endParaRPr lang="en-US" sz="1000" dirty="0">
              <a:latin typeface="Georgia"/>
              <a:cs typeface="Georgia"/>
            </a:endParaRPr>
          </a:p>
          <a:p>
            <a:pPr marL="12700">
              <a:lnSpc>
                <a:spcPts val="1136"/>
              </a:lnSpc>
              <a:spcBef>
                <a:spcPts val="113"/>
              </a:spcBef>
            </a:pPr>
            <a:r>
              <a:rPr lang="en-US" sz="1000" spc="-2" dirty="0">
                <a:latin typeface="Georgia"/>
                <a:cs typeface="Georgia"/>
              </a:rPr>
              <a:t>environmental restoration work at the end of the useful life of a plant or other installation may be </a:t>
            </a:r>
            <a:endParaRPr lang="en-US" sz="1000" dirty="0">
              <a:latin typeface="Georgia"/>
              <a:cs typeface="Georgia"/>
            </a:endParaRPr>
          </a:p>
          <a:p>
            <a:pPr marL="12700">
              <a:lnSpc>
                <a:spcPts val="1136"/>
              </a:lnSpc>
              <a:spcBef>
                <a:spcPts val="171"/>
              </a:spcBef>
            </a:pPr>
            <a:r>
              <a:rPr lang="en-US" sz="1000" spc="-2" dirty="0">
                <a:latin typeface="Georgia"/>
                <a:cs typeface="Georgia"/>
              </a:rPr>
              <a:t>required by law, the terms of operating </a:t>
            </a:r>
            <a:r>
              <a:rPr lang="en-US" sz="1000" spc="-2" dirty="0" err="1">
                <a:latin typeface="Georgia"/>
                <a:cs typeface="Georgia"/>
              </a:rPr>
              <a:t>licences</a:t>
            </a:r>
            <a:r>
              <a:rPr lang="en-US" sz="1000" spc="-2" dirty="0">
                <a:latin typeface="Georgia"/>
                <a:cs typeface="Georgia"/>
              </a:rPr>
              <a:t> or an entity’s stated policy and past practice.</a:t>
            </a:r>
          </a:p>
          <a:p>
            <a:pPr marL="12700">
              <a:lnSpc>
                <a:spcPts val="1136"/>
              </a:lnSpc>
              <a:spcBef>
                <a:spcPts val="171"/>
              </a:spcBef>
            </a:pPr>
            <a:endParaRPr lang="en-US" sz="1000" spc="-2" dirty="0">
              <a:latin typeface="Georgia"/>
              <a:cs typeface="Georgia"/>
            </a:endParaRPr>
          </a:p>
          <a:p>
            <a:pPr marL="12700" marR="8945">
              <a:lnSpc>
                <a:spcPts val="1125"/>
              </a:lnSpc>
            </a:pPr>
            <a:r>
              <a:rPr lang="en-US" sz="1000" spc="-2" dirty="0">
                <a:latin typeface="Georgia"/>
                <a:cs typeface="Georgia"/>
              </a:rPr>
              <a:t>An entity that promises to remediate damage or has done so in the past, even when there is no legal</a:t>
            </a:r>
            <a:endParaRPr lang="en-US" sz="1000" dirty="0">
              <a:latin typeface="Georgia"/>
              <a:cs typeface="Georgia"/>
            </a:endParaRPr>
          </a:p>
          <a:p>
            <a:pPr marL="12700">
              <a:lnSpc>
                <a:spcPts val="1136"/>
              </a:lnSpc>
              <a:spcBef>
                <a:spcPts val="113"/>
              </a:spcBef>
            </a:pPr>
            <a:r>
              <a:rPr lang="en-US" sz="1000" spc="-2" dirty="0">
                <a:latin typeface="Georgia"/>
                <a:cs typeface="Georgia"/>
              </a:rPr>
              <a:t>requirement, may have created a constructive obligation and thus a liability under IFRS. There may </a:t>
            </a:r>
            <a:endParaRPr lang="en-US" sz="1000" dirty="0">
              <a:latin typeface="Georgia"/>
              <a:cs typeface="Georgia"/>
            </a:endParaRPr>
          </a:p>
          <a:p>
            <a:pPr marL="12700">
              <a:lnSpc>
                <a:spcPts val="1136"/>
              </a:lnSpc>
              <a:spcBef>
                <a:spcPts val="171"/>
              </a:spcBef>
            </a:pPr>
            <a:r>
              <a:rPr lang="en-US" sz="1000" spc="-2" dirty="0">
                <a:latin typeface="Georgia"/>
                <a:cs typeface="Georgia"/>
              </a:rPr>
              <a:t>also be environmental clean-up obligations for contamination of land that arise during the operating </a:t>
            </a:r>
            <a:endParaRPr lang="en-US" sz="1000" dirty="0">
              <a:latin typeface="Georgia"/>
              <a:cs typeface="Georgia"/>
            </a:endParaRPr>
          </a:p>
          <a:p>
            <a:pPr marL="12700">
              <a:lnSpc>
                <a:spcPts val="1136"/>
              </a:lnSpc>
              <a:spcBef>
                <a:spcPts val="171"/>
              </a:spcBef>
            </a:pPr>
            <a:r>
              <a:rPr lang="en-US" sz="1000" spc="-2" dirty="0">
                <a:latin typeface="Georgia"/>
                <a:cs typeface="Georgia"/>
              </a:rPr>
              <a:t>life of an installation. The associated costs of remediation/restoration can be significant. The </a:t>
            </a:r>
            <a:endParaRPr lang="en-US" sz="1000" dirty="0">
              <a:latin typeface="Georgia"/>
              <a:cs typeface="Georgia"/>
            </a:endParaRPr>
          </a:p>
          <a:p>
            <a:pPr marL="12700">
              <a:lnSpc>
                <a:spcPts val="1136"/>
              </a:lnSpc>
              <a:spcBef>
                <a:spcPts val="171"/>
              </a:spcBef>
            </a:pPr>
            <a:r>
              <a:rPr lang="en-US" sz="1000" spc="-2" dirty="0">
                <a:latin typeface="Georgia"/>
                <a:cs typeface="Georgia"/>
              </a:rPr>
              <a:t>accounting treatment for decommissioning costs is therefore critical.</a:t>
            </a:r>
          </a:p>
          <a:p>
            <a:pPr marL="12700">
              <a:lnSpc>
                <a:spcPts val="1136"/>
              </a:lnSpc>
              <a:spcBef>
                <a:spcPts val="171"/>
              </a:spcBef>
            </a:pPr>
            <a:endParaRPr lang="en-US" sz="1000" spc="-2" dirty="0">
              <a:latin typeface="Georgia"/>
              <a:cs typeface="Georgia"/>
            </a:endParaRPr>
          </a:p>
          <a:p>
            <a:pPr marL="12700" marR="8945">
              <a:lnSpc>
                <a:spcPts val="1125"/>
              </a:lnSpc>
            </a:pPr>
            <a:r>
              <a:rPr lang="en-US" sz="1000" spc="-2" dirty="0">
                <a:latin typeface="Georgia"/>
                <a:cs typeface="Georgia"/>
              </a:rPr>
              <a:t>A provision is recognised when an obligation exists to perform the clean-up [IAS 37 para 14]. The</a:t>
            </a:r>
            <a:endParaRPr lang="en-US" sz="1000" dirty="0">
              <a:latin typeface="Georgia"/>
              <a:cs typeface="Georgia"/>
            </a:endParaRPr>
          </a:p>
          <a:p>
            <a:pPr marL="12700">
              <a:lnSpc>
                <a:spcPts val="1136"/>
              </a:lnSpc>
              <a:spcBef>
                <a:spcPts val="118"/>
              </a:spcBef>
            </a:pPr>
            <a:r>
              <a:rPr lang="en-US" sz="1000" spc="-2" dirty="0">
                <a:latin typeface="Georgia"/>
                <a:cs typeface="Georgia"/>
              </a:rPr>
              <a:t>local legal regulations should be taken into account when determining the existence and extent of the </a:t>
            </a:r>
            <a:endParaRPr lang="en-US" sz="1000" dirty="0">
              <a:latin typeface="Georgia"/>
              <a:cs typeface="Georgia"/>
            </a:endParaRPr>
          </a:p>
          <a:p>
            <a:pPr marL="12700">
              <a:lnSpc>
                <a:spcPts val="1136"/>
              </a:lnSpc>
              <a:spcBef>
                <a:spcPts val="170"/>
              </a:spcBef>
            </a:pPr>
            <a:r>
              <a:rPr lang="en-US" sz="1000" spc="-2" dirty="0">
                <a:latin typeface="Georgia"/>
                <a:cs typeface="Georgia"/>
              </a:rPr>
              <a:t>obligation. Obligations to decommission or remove an asset are created at the time the asset is put in </a:t>
            </a:r>
            <a:endParaRPr lang="en-US" sz="1000" dirty="0">
              <a:latin typeface="Georgia"/>
              <a:cs typeface="Georgia"/>
            </a:endParaRPr>
          </a:p>
          <a:p>
            <a:pPr marL="12700">
              <a:lnSpc>
                <a:spcPts val="1136"/>
              </a:lnSpc>
              <a:spcBef>
                <a:spcPts val="170"/>
              </a:spcBef>
            </a:pPr>
            <a:r>
              <a:rPr lang="en-US" sz="1000" spc="-2" dirty="0">
                <a:latin typeface="Georgia"/>
                <a:cs typeface="Georgia"/>
              </a:rPr>
              <a:t>place. An offshore drilling platform, for example, must be removed at the end of its useful life. The </a:t>
            </a:r>
            <a:endParaRPr lang="en-US" sz="1000" dirty="0">
              <a:latin typeface="Georgia"/>
              <a:cs typeface="Georgia"/>
            </a:endParaRPr>
          </a:p>
          <a:p>
            <a:pPr marL="12700">
              <a:lnSpc>
                <a:spcPts val="1136"/>
              </a:lnSpc>
              <a:spcBef>
                <a:spcPts val="170"/>
              </a:spcBef>
            </a:pPr>
            <a:r>
              <a:rPr lang="en-US" sz="1000" spc="-2" dirty="0">
                <a:latin typeface="Georgia"/>
                <a:cs typeface="Georgia"/>
              </a:rPr>
              <a:t>obligation to remove it arises from its placement. However, there is some diversity in practice as to </a:t>
            </a:r>
            <a:endParaRPr lang="en-US" sz="1000" dirty="0">
              <a:latin typeface="Georgia"/>
              <a:cs typeface="Georgia"/>
            </a:endParaRPr>
          </a:p>
          <a:p>
            <a:pPr marL="12700">
              <a:lnSpc>
                <a:spcPts val="1136"/>
              </a:lnSpc>
              <a:spcBef>
                <a:spcPts val="170"/>
              </a:spcBef>
            </a:pPr>
            <a:r>
              <a:rPr lang="en-US" sz="1000" spc="-2" dirty="0">
                <a:latin typeface="Georgia"/>
                <a:cs typeface="Georgia"/>
              </a:rPr>
              <a:t>whether the entire expected liability is recognised when activity begins, or whether it is recognised in </a:t>
            </a:r>
            <a:endParaRPr lang="en-US" sz="1000" dirty="0">
              <a:latin typeface="Georgia"/>
              <a:cs typeface="Georgia"/>
            </a:endParaRPr>
          </a:p>
          <a:p>
            <a:pPr marL="12700">
              <a:lnSpc>
                <a:spcPts val="1136"/>
              </a:lnSpc>
              <a:spcBef>
                <a:spcPts val="170"/>
              </a:spcBef>
            </a:pPr>
            <a:r>
              <a:rPr lang="en-US" sz="1000" spc="-2" dirty="0">
                <a:latin typeface="Georgia"/>
                <a:cs typeface="Georgia"/>
              </a:rPr>
              <a:t>increments as the development activity progresses. There is also diversity in whether </a:t>
            </a:r>
            <a:endParaRPr lang="en-US" sz="1000" dirty="0">
              <a:latin typeface="Georgia"/>
              <a:cs typeface="Georgia"/>
            </a:endParaRPr>
          </a:p>
          <a:p>
            <a:pPr marL="12700">
              <a:lnSpc>
                <a:spcPts val="1136"/>
              </a:lnSpc>
              <a:spcBef>
                <a:spcPts val="170"/>
              </a:spcBef>
            </a:pPr>
            <a:r>
              <a:rPr lang="en-US" sz="1000" spc="-1" dirty="0">
                <a:latin typeface="Georgia"/>
                <a:cs typeface="Georgia"/>
              </a:rPr>
              <a:t>decommissioning liabilities are recognised during the exploration phase of a project. The asset and </a:t>
            </a:r>
            <a:endParaRPr lang="en-US" sz="1000" dirty="0">
              <a:latin typeface="Georgia"/>
              <a:cs typeface="Georgia"/>
            </a:endParaRPr>
          </a:p>
          <a:p>
            <a:pPr marL="12700">
              <a:lnSpc>
                <a:spcPts val="1136"/>
              </a:lnSpc>
              <a:spcBef>
                <a:spcPts val="170"/>
              </a:spcBef>
            </a:pPr>
            <a:r>
              <a:rPr lang="en-US" sz="1000" spc="-2" dirty="0">
                <a:latin typeface="Georgia"/>
                <a:cs typeface="Georgia"/>
              </a:rPr>
              <a:t>liability recognised at any particular point in time needs to reflect the specific facts and circumstances </a:t>
            </a:r>
            <a:endParaRPr lang="en-US" sz="1000" dirty="0">
              <a:latin typeface="Georgia"/>
              <a:cs typeface="Georgia"/>
            </a:endParaRPr>
          </a:p>
          <a:p>
            <a:pPr marL="12700">
              <a:lnSpc>
                <a:spcPts val="1136"/>
              </a:lnSpc>
              <a:spcBef>
                <a:spcPts val="170"/>
              </a:spcBef>
            </a:pPr>
            <a:r>
              <a:rPr lang="en-US" sz="1000" spc="-1" dirty="0">
                <a:latin typeface="Georgia"/>
                <a:cs typeface="Georgia"/>
              </a:rPr>
              <a:t>of the project and the entity’s obligations.</a:t>
            </a:r>
          </a:p>
          <a:p>
            <a:pPr marL="12700">
              <a:lnSpc>
                <a:spcPts val="1136"/>
              </a:lnSpc>
              <a:spcBef>
                <a:spcPts val="170"/>
              </a:spcBef>
            </a:pPr>
            <a:endParaRPr lang="en-US" sz="1000" spc="-1" dirty="0">
              <a:latin typeface="Georgia"/>
              <a:cs typeface="Georgia"/>
            </a:endParaRPr>
          </a:p>
          <a:p>
            <a:pPr marL="12700">
              <a:lnSpc>
                <a:spcPts val="1125"/>
              </a:lnSpc>
            </a:pPr>
            <a:r>
              <a:rPr lang="en-US" sz="1000" spc="-2" dirty="0">
                <a:latin typeface="Georgia"/>
                <a:cs typeface="Georgia"/>
              </a:rPr>
              <a:t>Decommissioning provisions are measured at the present value of the expected future cash flows that</a:t>
            </a:r>
            <a:endParaRPr lang="en-US" sz="1000" dirty="0">
              <a:latin typeface="Georgia"/>
              <a:cs typeface="Georgia"/>
            </a:endParaRPr>
          </a:p>
          <a:p>
            <a:pPr marL="12700" marR="28319">
              <a:lnSpc>
                <a:spcPts val="1136"/>
              </a:lnSpc>
              <a:spcBef>
                <a:spcPts val="113"/>
              </a:spcBef>
            </a:pPr>
            <a:r>
              <a:rPr lang="en-US" sz="1000" spc="-2" dirty="0">
                <a:latin typeface="Georgia"/>
                <a:cs typeface="Georgia"/>
              </a:rPr>
              <a:t>will be required to perform the decommissioning [IAS 37 para 45]. The obligation does not change in </a:t>
            </a:r>
            <a:endParaRPr lang="en-US" sz="1000" dirty="0">
              <a:latin typeface="Georgia"/>
              <a:cs typeface="Georgia"/>
            </a:endParaRPr>
          </a:p>
          <a:p>
            <a:pPr marL="12700" marR="28319">
              <a:lnSpc>
                <a:spcPts val="1136"/>
              </a:lnSpc>
              <a:spcBef>
                <a:spcPts val="160"/>
              </a:spcBef>
            </a:pPr>
            <a:r>
              <a:rPr lang="en-US" sz="1000" spc="-1" dirty="0">
                <a:latin typeface="Georgia"/>
                <a:cs typeface="Georgia"/>
              </a:rPr>
              <a:t>substance if the platform produces 10,000 barrels or 1,000,000.</a:t>
            </a:r>
            <a:endParaRPr lang="en-US" sz="1000" dirty="0">
              <a:latin typeface="Georgia"/>
              <a:cs typeface="Georgia"/>
            </a:endParaRPr>
          </a:p>
          <a:p>
            <a:pPr marL="12700">
              <a:lnSpc>
                <a:spcPts val="1136"/>
              </a:lnSpc>
              <a:spcBef>
                <a:spcPts val="170"/>
              </a:spcBef>
            </a:pPr>
            <a:endParaRPr lang="en-US" sz="1000" spc="-1" dirty="0">
              <a:latin typeface="Georgia"/>
              <a:cs typeface="Georgia"/>
            </a:endParaRPr>
          </a:p>
          <a:p>
            <a:pPr marL="12700" marR="8945">
              <a:lnSpc>
                <a:spcPts val="1125"/>
              </a:lnSpc>
            </a:pPr>
            <a:r>
              <a:rPr lang="en-US" sz="1000" spc="-2" dirty="0">
                <a:latin typeface="Georgia"/>
                <a:cs typeface="Georgia"/>
              </a:rPr>
              <a:t>The cost of the provision is recognised as part of the cost of the asset when it is put in place and</a:t>
            </a:r>
            <a:endParaRPr lang="en-US" sz="1000" dirty="0">
              <a:latin typeface="Georgia"/>
              <a:cs typeface="Georgia"/>
            </a:endParaRPr>
          </a:p>
          <a:p>
            <a:pPr marL="12700">
              <a:lnSpc>
                <a:spcPts val="1136"/>
              </a:lnSpc>
              <a:spcBef>
                <a:spcPts val="113"/>
              </a:spcBef>
            </a:pPr>
            <a:r>
              <a:rPr lang="en-US" sz="1000" spc="-2" dirty="0">
                <a:latin typeface="Georgia"/>
                <a:cs typeface="Georgia"/>
              </a:rPr>
              <a:t>depreciated over the asset’s useful life [IAS 16 para 16(c)]. The total cost of the fixed asset, including </a:t>
            </a:r>
            <a:endParaRPr lang="en-US" sz="1000" dirty="0">
              <a:latin typeface="Georgia"/>
              <a:cs typeface="Georgia"/>
            </a:endParaRPr>
          </a:p>
          <a:p>
            <a:pPr marL="12700">
              <a:lnSpc>
                <a:spcPts val="1136"/>
              </a:lnSpc>
              <a:spcBef>
                <a:spcPts val="171"/>
              </a:spcBef>
            </a:pPr>
            <a:r>
              <a:rPr lang="en-US" sz="1000" spc="-2" dirty="0">
                <a:latin typeface="Georgia"/>
                <a:cs typeface="Georgia"/>
              </a:rPr>
              <a:t>the cost of decommissioning, is depreciated on the basis that best reflects the consumption of the </a:t>
            </a:r>
            <a:endParaRPr lang="en-US" sz="1000" dirty="0">
              <a:latin typeface="Georgia"/>
              <a:cs typeface="Georgia"/>
            </a:endParaRPr>
          </a:p>
          <a:p>
            <a:pPr marL="12700">
              <a:lnSpc>
                <a:spcPts val="1136"/>
              </a:lnSpc>
              <a:spcBef>
                <a:spcPts val="171"/>
              </a:spcBef>
            </a:pPr>
            <a:r>
              <a:rPr lang="en-US" sz="1000" spc="-2" dirty="0">
                <a:latin typeface="Georgia"/>
                <a:cs typeface="Georgia"/>
              </a:rPr>
              <a:t>economic benefits of the asset (typically UOP). Provisions for decommissioning and restoration are </a:t>
            </a:r>
            <a:endParaRPr lang="en-US" sz="1000" dirty="0">
              <a:latin typeface="Georgia"/>
              <a:cs typeface="Georgia"/>
            </a:endParaRPr>
          </a:p>
          <a:p>
            <a:pPr marL="12700">
              <a:lnSpc>
                <a:spcPts val="1136"/>
              </a:lnSpc>
              <a:spcBef>
                <a:spcPts val="171"/>
              </a:spcBef>
            </a:pPr>
            <a:r>
              <a:rPr lang="en-US" sz="1000" spc="-2" dirty="0">
                <a:latin typeface="Georgia"/>
                <a:cs typeface="Georgia"/>
              </a:rPr>
              <a:t>recognised even if the decommissioning is not expected to be performed for a long time, for example</a:t>
            </a:r>
            <a:endParaRPr lang="en-US" sz="1000" dirty="0">
              <a:latin typeface="Georgia"/>
              <a:cs typeface="Georgia"/>
            </a:endParaRPr>
          </a:p>
          <a:p>
            <a:pPr marL="12700" marR="8945">
              <a:lnSpc>
                <a:spcPts val="1125"/>
              </a:lnSpc>
              <a:spcBef>
                <a:spcPts val="227"/>
              </a:spcBef>
            </a:pPr>
            <a:r>
              <a:rPr lang="en-US" sz="1000" spc="-1" dirty="0">
                <a:latin typeface="Georgia"/>
                <a:cs typeface="Georgia"/>
              </a:rPr>
              <a:t>80 to 100 years.</a:t>
            </a:r>
            <a:endParaRPr lang="en-US" sz="1000" dirty="0">
              <a:latin typeface="Georgia"/>
              <a:cs typeface="Georgia"/>
            </a:endParaRPr>
          </a:p>
          <a:p>
            <a:pPr marL="12700">
              <a:lnSpc>
                <a:spcPts val="1136"/>
              </a:lnSpc>
              <a:spcBef>
                <a:spcPts val="170"/>
              </a:spcBef>
            </a:pPr>
            <a:endParaRPr lang="en-US" sz="1000" spc="-1" dirty="0">
              <a:latin typeface="Georgia"/>
              <a:cs typeface="Georgia"/>
            </a:endParaRPr>
          </a:p>
          <a:p>
            <a:pPr marL="12700" marR="8945">
              <a:lnSpc>
                <a:spcPts val="1125"/>
              </a:lnSpc>
            </a:pPr>
            <a:r>
              <a:rPr lang="en-US" sz="1000" spc="-2" dirty="0">
                <a:latin typeface="Georgia"/>
                <a:cs typeface="Georgia"/>
              </a:rPr>
              <a:t>The effect of the time to expected decommissioning will be reflected in the discounting of the</a:t>
            </a:r>
            <a:endParaRPr lang="en-US" sz="1000" dirty="0">
              <a:latin typeface="Georgia"/>
              <a:cs typeface="Georgia"/>
            </a:endParaRPr>
          </a:p>
          <a:p>
            <a:pPr marL="12700" marR="143984">
              <a:lnSpc>
                <a:spcPts val="1136"/>
              </a:lnSpc>
              <a:spcBef>
                <a:spcPts val="113"/>
              </a:spcBef>
            </a:pPr>
            <a:r>
              <a:rPr lang="en-US" sz="1000" spc="-2" dirty="0">
                <a:latin typeface="Georgia"/>
                <a:cs typeface="Georgia"/>
              </a:rPr>
              <a:t>provision. The discount rate used is the pre-tax rate that reflects current market assessments of the </a:t>
            </a:r>
            <a:endParaRPr lang="en-US" sz="1000" dirty="0">
              <a:latin typeface="Georgia"/>
              <a:cs typeface="Georgia"/>
            </a:endParaRPr>
          </a:p>
          <a:p>
            <a:pPr marL="12700" marR="143984">
              <a:lnSpc>
                <a:spcPts val="1136"/>
              </a:lnSpc>
              <a:spcBef>
                <a:spcPts val="169"/>
              </a:spcBef>
            </a:pPr>
            <a:r>
              <a:rPr lang="en-US" sz="1000" spc="-1" dirty="0">
                <a:latin typeface="Georgia"/>
                <a:cs typeface="Georgia"/>
              </a:rPr>
              <a:t>time value of money. Entities also need to reflect the specific risks associated with the </a:t>
            </a:r>
            <a:endParaRPr lang="en-US" sz="1000" dirty="0">
              <a:latin typeface="Georgia"/>
              <a:cs typeface="Georgia"/>
            </a:endParaRPr>
          </a:p>
          <a:p>
            <a:pPr marL="12700" marR="143984">
              <a:lnSpc>
                <a:spcPts val="1136"/>
              </a:lnSpc>
              <a:spcBef>
                <a:spcPts val="169"/>
              </a:spcBef>
            </a:pPr>
            <a:r>
              <a:rPr lang="en-US" sz="1000" spc="-2" dirty="0">
                <a:latin typeface="Georgia"/>
                <a:cs typeface="Georgia"/>
              </a:rPr>
              <a:t>decommissioning liability. Different decommissioning obligations will, naturally, have different </a:t>
            </a:r>
            <a:endParaRPr lang="en-US" sz="1000" dirty="0">
              <a:latin typeface="Georgia"/>
              <a:cs typeface="Georgia"/>
            </a:endParaRPr>
          </a:p>
          <a:p>
            <a:pPr marL="12700" marR="143984">
              <a:lnSpc>
                <a:spcPts val="1136"/>
              </a:lnSpc>
              <a:spcBef>
                <a:spcPts val="169"/>
              </a:spcBef>
            </a:pPr>
            <a:r>
              <a:rPr lang="en-US" sz="1000" spc="-2" dirty="0">
                <a:latin typeface="Georgia"/>
                <a:cs typeface="Georgia"/>
              </a:rPr>
              <a:t>inherent risks, for example different uncertainties associated with the methods, the costs and the </a:t>
            </a:r>
            <a:endParaRPr lang="en-US" sz="1000" dirty="0">
              <a:latin typeface="Georgia"/>
              <a:cs typeface="Georgia"/>
            </a:endParaRPr>
          </a:p>
          <a:p>
            <a:pPr marL="12700" marR="143984">
              <a:lnSpc>
                <a:spcPts val="1136"/>
              </a:lnSpc>
              <a:spcBef>
                <a:spcPts val="169"/>
              </a:spcBef>
            </a:pPr>
            <a:r>
              <a:rPr lang="en-US" sz="1000" spc="-1" dirty="0">
                <a:latin typeface="Georgia"/>
                <a:cs typeface="Georgia"/>
              </a:rPr>
              <a:t>timing of decommissioning. The risks specific to the liability can be reflected either in the pre-tax </a:t>
            </a:r>
            <a:endParaRPr lang="en-US" sz="1000" dirty="0">
              <a:latin typeface="Georgia"/>
              <a:cs typeface="Georgia"/>
            </a:endParaRPr>
          </a:p>
          <a:p>
            <a:pPr marL="12700" marR="143984">
              <a:lnSpc>
                <a:spcPts val="1136"/>
              </a:lnSpc>
              <a:spcBef>
                <a:spcPts val="169"/>
              </a:spcBef>
            </a:pPr>
            <a:r>
              <a:rPr lang="en-US" sz="1000" spc="-2" dirty="0">
                <a:latin typeface="Georgia"/>
                <a:cs typeface="Georgia"/>
              </a:rPr>
              <a:t>cash flow forecasts prepared or in the discount rate used. The future cash flows expected to be</a:t>
            </a:r>
            <a:endParaRPr lang="en-US" sz="1000" dirty="0">
              <a:latin typeface="Georgia"/>
              <a:cs typeface="Georgia"/>
            </a:endParaRPr>
          </a:p>
          <a:p>
            <a:pPr marL="12700">
              <a:lnSpc>
                <a:spcPts val="1136"/>
              </a:lnSpc>
              <a:spcBef>
                <a:spcPts val="174"/>
              </a:spcBef>
            </a:pPr>
            <a:r>
              <a:rPr lang="en-US" sz="1000" spc="-2" dirty="0">
                <a:latin typeface="Georgia"/>
                <a:cs typeface="Georgia"/>
              </a:rPr>
              <a:t>incurred in performing the decommissioning may be denominated in a foreign currency. When this is </a:t>
            </a:r>
            <a:endParaRPr lang="en-US" sz="1000" dirty="0">
              <a:latin typeface="Georgia"/>
              <a:cs typeface="Georgia"/>
            </a:endParaRPr>
          </a:p>
          <a:p>
            <a:pPr marL="12700">
              <a:lnSpc>
                <a:spcPts val="1136"/>
              </a:lnSpc>
              <a:spcBef>
                <a:spcPts val="171"/>
              </a:spcBef>
            </a:pPr>
            <a:r>
              <a:rPr lang="en-US" sz="1000" spc="-2" dirty="0">
                <a:latin typeface="Georgia"/>
                <a:cs typeface="Georgia"/>
              </a:rPr>
              <a:t>relevant the foreign currency future cash flows should be discounted at a rate relevant for that </a:t>
            </a:r>
            <a:endParaRPr lang="en-US" sz="1000" dirty="0">
              <a:latin typeface="Georgia"/>
              <a:cs typeface="Georgia"/>
            </a:endParaRPr>
          </a:p>
          <a:p>
            <a:pPr marL="12700">
              <a:lnSpc>
                <a:spcPts val="1136"/>
              </a:lnSpc>
              <a:spcBef>
                <a:spcPts val="171"/>
              </a:spcBef>
            </a:pPr>
            <a:r>
              <a:rPr lang="en-US" sz="1000" spc="-2" dirty="0">
                <a:latin typeface="Georgia"/>
                <a:cs typeface="Georgia"/>
              </a:rPr>
              <a:t>currency. The present value is translated into the entity’s functional currency using the exchange rate </a:t>
            </a:r>
            <a:endParaRPr lang="en-US" sz="1000" dirty="0">
              <a:latin typeface="Georgia"/>
              <a:cs typeface="Georgia"/>
            </a:endParaRPr>
          </a:p>
          <a:p>
            <a:pPr marL="12700">
              <a:lnSpc>
                <a:spcPts val="1136"/>
              </a:lnSpc>
              <a:spcBef>
                <a:spcPts val="171"/>
              </a:spcBef>
            </a:pPr>
            <a:r>
              <a:rPr lang="en-US" sz="1000" spc="-1" dirty="0">
                <a:latin typeface="Georgia"/>
                <a:cs typeface="Georgia"/>
              </a:rPr>
              <a:t>at the balance sheet date.</a:t>
            </a:r>
            <a:endParaRPr lang="en-US" sz="1000" dirty="0">
              <a:latin typeface="Georgia"/>
              <a:cs typeface="Georgia"/>
            </a:endParaRPr>
          </a:p>
          <a:p>
            <a:pPr marL="12700">
              <a:lnSpc>
                <a:spcPts val="1136"/>
              </a:lnSpc>
              <a:spcBef>
                <a:spcPts val="170"/>
              </a:spcBef>
            </a:pPr>
            <a:endParaRPr lang="en-US" sz="1000" dirty="0">
              <a:latin typeface="Georgia"/>
              <a:cs typeface="Georgia"/>
            </a:endParaRPr>
          </a:p>
          <a:p>
            <a:pPr marL="12700">
              <a:lnSpc>
                <a:spcPts val="1136"/>
              </a:lnSpc>
              <a:spcBef>
                <a:spcPts val="171"/>
              </a:spcBef>
            </a:pPr>
            <a:endParaRPr lang="en-US" sz="1000" dirty="0">
              <a:latin typeface="Georgia"/>
              <a:cs typeface="Georgia"/>
            </a:endParaRPr>
          </a:p>
          <a:p>
            <a:pPr marL="12700">
              <a:lnSpc>
                <a:spcPts val="1136"/>
              </a:lnSpc>
              <a:spcBef>
                <a:spcPts val="171"/>
              </a:spcBef>
            </a:pPr>
            <a:endParaRPr lang="en-US" sz="1000" dirty="0">
              <a:latin typeface="Georgia"/>
              <a:cs typeface="Georgia"/>
            </a:endParaRPr>
          </a:p>
        </p:txBody>
      </p:sp>
    </p:spTree>
    <p:extLst>
      <p:ext uri="{BB962C8B-B14F-4D97-AF65-F5344CB8AC3E}">
        <p14:creationId xmlns:p14="http://schemas.microsoft.com/office/powerpoint/2010/main" val="29402422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6CDDF18-9F43-4C3A-B02C-4FA70324EE5C}" type="slidenum">
              <a:rPr lang="en-US" altLang="en-US" smtClean="0"/>
              <a:pPr>
                <a:spcBef>
                  <a:spcPct val="0"/>
                </a:spcBef>
              </a:pPr>
              <a:t>66</a:t>
            </a:fld>
            <a:endParaRPr lang="en-US" altLang="en-US"/>
          </a:p>
        </p:txBody>
      </p:sp>
      <p:sp>
        <p:nvSpPr>
          <p:cNvPr id="67587" name="Rectangle 2"/>
          <p:cNvSpPr>
            <a:spLocks noGrp="1" noRot="1" noChangeAspect="1" noChangeArrowheads="1" noTextEdit="1"/>
          </p:cNvSpPr>
          <p:nvPr>
            <p:ph type="sldImg"/>
          </p:nvPr>
        </p:nvSpPr>
        <p:spPr>
          <a:xfrm>
            <a:off x="1141413" y="711200"/>
            <a:ext cx="4513262" cy="3408363"/>
          </a:xfrm>
          <a:ln/>
        </p:spPr>
      </p:sp>
      <p:sp>
        <p:nvSpPr>
          <p:cNvPr id="67588" name="Rectangle 3"/>
          <p:cNvSpPr>
            <a:spLocks noGrp="1" noChangeArrowheads="1"/>
          </p:cNvSpPr>
          <p:nvPr>
            <p:ph type="body" idx="1"/>
          </p:nvPr>
        </p:nvSpPr>
        <p:spPr>
          <a:xfrm>
            <a:off x="776288" y="4332288"/>
            <a:ext cx="5122862" cy="1749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GB" altLang="en-US" sz="900">
                <a:latin typeface="Verdana" panose="020B0604030504040204" pitchFamily="34" charset="0"/>
              </a:rPr>
              <a:t> </a:t>
            </a:r>
            <a:r>
              <a:rPr lang="en-GB" altLang="en-US" sz="900">
                <a:latin typeface="Arial" panose="020B0604020202020204" pitchFamily="34" charset="0"/>
              </a:rPr>
              <a:t>Issue is particularly critical with progressive regimes where government take is based more on profitability than gross revenues.</a:t>
            </a:r>
          </a:p>
          <a:p>
            <a:pPr>
              <a:buFontTx/>
              <a:buChar char="•"/>
            </a:pPr>
            <a:r>
              <a:rPr lang="en-GB" altLang="en-US" sz="900">
                <a:latin typeface="Arial" panose="020B0604020202020204" pitchFamily="34" charset="0"/>
              </a:rPr>
              <a:t>  If a marginal field is developed under a progressive regime (being high cost recovery limits and low royalties) then the government share of revenues could be both small and substantially delayed. </a:t>
            </a:r>
          </a:p>
          <a:p>
            <a:pPr>
              <a:buFontTx/>
              <a:buChar char="•"/>
            </a:pPr>
            <a:r>
              <a:rPr lang="en-GB" altLang="en-US" sz="900">
                <a:latin typeface="Arial" panose="020B0604020202020204" pitchFamily="34" charset="0"/>
              </a:rPr>
              <a:t> Systems with significant limits on the contractor’s access to gross revenues have little need for a commerciality requirement.</a:t>
            </a:r>
            <a:endParaRPr lang="en-US" altLang="en-US" sz="1000">
              <a:latin typeface="Arial" panose="020B0604020202020204" pitchFamily="34" charset="0"/>
            </a:endParaRPr>
          </a:p>
        </p:txBody>
      </p:sp>
    </p:spTree>
    <p:extLst>
      <p:ext uri="{BB962C8B-B14F-4D97-AF65-F5344CB8AC3E}">
        <p14:creationId xmlns:p14="http://schemas.microsoft.com/office/powerpoint/2010/main" val="2416943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C8CBDE1-F871-4659-A96A-3962395CDA20}" type="slidenum">
              <a:rPr lang="en-US" altLang="en-US" smtClean="0"/>
              <a:pPr>
                <a:spcBef>
                  <a:spcPct val="0"/>
                </a:spcBef>
              </a:pPr>
              <a:t>68</a:t>
            </a:fld>
            <a:endParaRPr lang="en-US" altLang="en-US"/>
          </a:p>
        </p:txBody>
      </p:sp>
      <p:sp>
        <p:nvSpPr>
          <p:cNvPr id="71683" name="Rectangle 2"/>
          <p:cNvSpPr>
            <a:spLocks noGrp="1" noRot="1" noChangeAspect="1" noChangeArrowheads="1" noTextEdit="1"/>
          </p:cNvSpPr>
          <p:nvPr>
            <p:ph type="sldImg"/>
          </p:nvPr>
        </p:nvSpPr>
        <p:spPr>
          <a:xfrm>
            <a:off x="1141413" y="711200"/>
            <a:ext cx="4513262" cy="3408363"/>
          </a:xfrm>
          <a:ln/>
        </p:spPr>
      </p:sp>
      <p:sp>
        <p:nvSpPr>
          <p:cNvPr id="71684" name="Rectangle 3"/>
          <p:cNvSpPr>
            <a:spLocks noGrp="1" noChangeArrowheads="1"/>
          </p:cNvSpPr>
          <p:nvPr>
            <p:ph type="body" idx="1"/>
          </p:nvPr>
        </p:nvSpPr>
        <p:spPr>
          <a:xfrm>
            <a:off x="946150" y="4332288"/>
            <a:ext cx="4953000" cy="1108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SzPct val="75000"/>
              <a:buFontTx/>
              <a:buChar char="•"/>
            </a:pPr>
            <a:r>
              <a:rPr lang="en-GB" altLang="en-US" sz="1000">
                <a:latin typeface="Arial" panose="020B0604020202020204" pitchFamily="34" charset="0"/>
              </a:rPr>
              <a:t> Contract may subject other contract elements (cost recovery, royalty) to a sliding scale system</a:t>
            </a:r>
          </a:p>
          <a:p>
            <a:pPr>
              <a:lnSpc>
                <a:spcPct val="90000"/>
              </a:lnSpc>
              <a:buSzPct val="75000"/>
              <a:buFontTx/>
              <a:buChar char="•"/>
            </a:pPr>
            <a:r>
              <a:rPr lang="en-GB" altLang="en-US" sz="1000">
                <a:latin typeface="Arial" panose="020B0604020202020204" pitchFamily="34" charset="0"/>
              </a:rPr>
              <a:t> Production levels in sliding scale systems must be chosen carefully. If rates are too high, then the system effectively does not have a flexible sliding scale. </a:t>
            </a:r>
          </a:p>
          <a:p>
            <a:pPr>
              <a:lnSpc>
                <a:spcPct val="90000"/>
              </a:lnSpc>
              <a:buSzPct val="75000"/>
              <a:buFontTx/>
              <a:buChar char="•"/>
            </a:pPr>
            <a:r>
              <a:rPr lang="en-GB" altLang="en-US" sz="1000">
                <a:latin typeface="Arial" panose="020B0604020202020204" pitchFamily="34" charset="0"/>
              </a:rPr>
              <a:t> Choice of production levels is normally dictated by the anticipated size of discovery. </a:t>
            </a:r>
          </a:p>
          <a:p>
            <a:endParaRPr lang="en-US" altLang="en-US" sz="1000">
              <a:latin typeface="Arial" panose="020B0604020202020204" pitchFamily="34" charset="0"/>
            </a:endParaRPr>
          </a:p>
        </p:txBody>
      </p:sp>
    </p:spTree>
    <p:extLst>
      <p:ext uri="{BB962C8B-B14F-4D97-AF65-F5344CB8AC3E}">
        <p14:creationId xmlns:p14="http://schemas.microsoft.com/office/powerpoint/2010/main" val="794832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marL="12700" marR="8945">
              <a:lnSpc>
                <a:spcPts val="1125"/>
              </a:lnSpc>
            </a:pPr>
            <a:r>
              <a:rPr lang="en-US" sz="1200" spc="-2" dirty="0">
                <a:latin typeface="Georgia"/>
                <a:cs typeface="Georgia"/>
              </a:rPr>
              <a:t>A PSA is the method whereby governments facilitate the exploitation of their country’s hydrocarbon resources by taking advantage of the expertise of a commercial oil and gas entity. Governments try to provide a stable regulatory and tax regime to create sufficient certainty for commercial entities to  invest in an expensive and long-lived development process. There are as many forms of PSA and royalty agreements as there are combinations of national, regional and municipal governments in oil producing areas.</a:t>
            </a:r>
            <a:endParaRPr lang="en-US" sz="1200" dirty="0">
              <a:latin typeface="Georgia"/>
              <a:cs typeface="Georgia"/>
            </a:endParaRPr>
          </a:p>
          <a:p>
            <a:pPr marL="12700" marR="8945">
              <a:lnSpc>
                <a:spcPts val="1125"/>
              </a:lnSpc>
            </a:pPr>
            <a:r>
              <a:rPr lang="en-US" sz="1200" spc="-2" dirty="0">
                <a:latin typeface="Georgia"/>
                <a:cs typeface="Georgia"/>
              </a:rPr>
              <a:t>An oil and gas entity in a typical PSA will undertake exploration, supply the capital, develop the resources found, build the infrastructure and lift the natural resources. The oil and gas entity (usually referred to as the operator) will have the right to extract resources over a specified period of time; this is typically the full production life of the field such that there would be minimal residual value of the </a:t>
            </a:r>
            <a:r>
              <a:rPr lang="en-US" sz="1200" spc="-1" dirty="0">
                <a:latin typeface="Georgia"/>
                <a:cs typeface="Georgia"/>
              </a:rPr>
              <a:t>asset at the end of the PSA. The terms of the PSA are likely to include asset decommissioning </a:t>
            </a:r>
            <a:r>
              <a:rPr lang="en-US" sz="1200" spc="-2" dirty="0">
                <a:latin typeface="Georgia"/>
                <a:cs typeface="Georgia"/>
              </a:rPr>
              <a:t>requirements. The oil and gas entity will be entitled to a share of the oil produced which will allow the recovery of specified costs (‘Cost oil’) plus an agreed profit margin (‘Profit oil’). The government will </a:t>
            </a:r>
            <a:r>
              <a:rPr lang="en-US" sz="1200" spc="-1" dirty="0">
                <a:latin typeface="Georgia"/>
                <a:cs typeface="Georgia"/>
              </a:rPr>
              <a:t>retain title to all of the hydrocarbon resources and often the legal title to all fixed assets constructed</a:t>
            </a:r>
            <a:endParaRPr lang="en-US" sz="1200" dirty="0">
              <a:latin typeface="Georgia"/>
              <a:cs typeface="Georgia"/>
            </a:endParaRPr>
          </a:p>
          <a:p>
            <a:pPr marL="12700" marR="8945">
              <a:lnSpc>
                <a:spcPct val="94685"/>
              </a:lnSpc>
              <a:spcBef>
                <a:spcPts val="174"/>
              </a:spcBef>
            </a:pPr>
            <a:r>
              <a:rPr lang="en-US" sz="1200" spc="-1" dirty="0">
                <a:latin typeface="Georgia"/>
                <a:cs typeface="Georgia"/>
              </a:rPr>
              <a:t>to exploit the resources. </a:t>
            </a:r>
            <a:r>
              <a:rPr lang="en-US" sz="1200" spc="-2" dirty="0">
                <a:latin typeface="Georgia"/>
                <a:cs typeface="Georgia"/>
              </a:rPr>
              <a:t>he residual value of the fixed assets in most cases would be minimal and the operator would decommission them under the terms of the PSA. The company is viewed as having acquired the right to extract the oil in the future when it performs the development work under the PSA. The development expenditure is capitalised according to the requirements of IFRS 6 and IAS 16.</a:t>
            </a:r>
            <a:endParaRPr lang="en-US" sz="1200" dirty="0">
              <a:latin typeface="Georgia"/>
              <a:cs typeface="Georgia"/>
            </a:endParaRPr>
          </a:p>
          <a:p>
            <a:pPr marL="12700">
              <a:lnSpc>
                <a:spcPts val="1125"/>
              </a:lnSpc>
            </a:pPr>
            <a:r>
              <a:rPr lang="en-US" sz="1200" spc="-2" dirty="0">
                <a:latin typeface="Georgia"/>
                <a:cs typeface="Georgia"/>
              </a:rPr>
              <a:t>The government will take a substantial proportion of the output in PSAs. The oil may be delivered in product or paid in cash under an agreed pricing formula.</a:t>
            </a:r>
            <a:endParaRPr lang="en-US" sz="1200" dirty="0">
              <a:latin typeface="Georgia"/>
              <a:cs typeface="Georgia"/>
            </a:endParaRPr>
          </a:p>
          <a:p>
            <a:pPr marL="12700">
              <a:lnSpc>
                <a:spcPts val="1125"/>
              </a:lnSpc>
            </a:pPr>
            <a:r>
              <a:rPr lang="en-US" sz="1200" spc="-2" dirty="0">
                <a:latin typeface="Georgia"/>
                <a:cs typeface="Georgia"/>
              </a:rPr>
              <a:t>An entity should consider its overall risk profile in determining whether it has a service agreement or a working interest. Certain PSAs may be more like service arrangements whereby the government compensates the entity for exploration, development and construction activities. These are arrangements where the PSA is substantially shorter than the expected useful life of the production asset or are explicit cost plus arrangements. The entity thus bears the risks of performing this </a:t>
            </a:r>
            <a:endParaRPr lang="en-US" sz="1200" dirty="0">
              <a:latin typeface="Georgia"/>
              <a:cs typeface="Georgia"/>
            </a:endParaRPr>
          </a:p>
          <a:p>
            <a:pPr marL="12700" marR="111455">
              <a:lnSpc>
                <a:spcPts val="1136"/>
              </a:lnSpc>
              <a:spcBef>
                <a:spcPts val="170"/>
              </a:spcBef>
            </a:pPr>
            <a:r>
              <a:rPr lang="en-US" sz="1200" spc="-2" dirty="0">
                <a:latin typeface="Georgia"/>
                <a:cs typeface="Georgia"/>
              </a:rPr>
              <a:t>contract rather than traditional exploration and development risks. Expenditure incurred on the exploration and development plus a profit margin is usually capitalised as a receivable from the government rather than an interest in the future production of the field.</a:t>
            </a:r>
            <a:endParaRPr lang="en-US" sz="1200" dirty="0">
              <a:latin typeface="Georgia"/>
              <a:cs typeface="Georgia"/>
            </a:endParaRPr>
          </a:p>
          <a:p>
            <a:pPr marL="12700" marR="8945">
              <a:lnSpc>
                <a:spcPts val="1125"/>
              </a:lnSpc>
            </a:pPr>
            <a:r>
              <a:rPr lang="en-US" sz="1200" spc="-2" dirty="0">
                <a:latin typeface="Georgia"/>
                <a:cs typeface="Georgia"/>
              </a:rPr>
              <a:t>A concession or royalty agreement is much the same as a PSA arrangement where the entity bears the exploration risk. The entity will usually retain legal title to its assets and does not directly share production with the government. The government will still be compensated based on production quantities and prices – this is often described as a concession rent, royalty or a tax. PSAs and  concession agreements are not standard even within the same legal jurisdiction. The more significant a new field is expected to be, the more likely that the relevant government will write specific legislation or regulations for it. Each PSA must be evaluated and accounted for in accordance with the substance of the arrangement. The entity’s previous experience of dealing with the relevant government will also be important, as it is not uncommon for governments to force changes in PSAs </a:t>
            </a:r>
            <a:r>
              <a:rPr lang="en-US" sz="1200" spc="-1" dirty="0">
                <a:latin typeface="Georgia"/>
                <a:cs typeface="Georgia"/>
              </a:rPr>
              <a:t>or royalty agreements based on changes in market conditions or environmental factors.</a:t>
            </a:r>
            <a:endParaRPr lang="en-US" sz="1200" dirty="0">
              <a:latin typeface="Georgia"/>
              <a:cs typeface="Georgia"/>
            </a:endParaRPr>
          </a:p>
          <a:p>
            <a:pPr marL="12700" marR="8945">
              <a:lnSpc>
                <a:spcPts val="1125"/>
              </a:lnSpc>
            </a:pPr>
            <a:r>
              <a:rPr lang="en-US" sz="1200" spc="-2" dirty="0">
                <a:latin typeface="Georgia"/>
                <a:cs typeface="Georgia"/>
              </a:rPr>
              <a:t>The PSA may contain a right of renewal with no significant incremental cost. The government may have a policy or practice with regard to renewal. These should be considered when estimating the life </a:t>
            </a:r>
            <a:r>
              <a:rPr lang="en-US" sz="1200" spc="0" dirty="0">
                <a:latin typeface="Georgia"/>
                <a:cs typeface="Georgia"/>
              </a:rPr>
              <a:t>of the agreement.</a:t>
            </a:r>
          </a:p>
          <a:p>
            <a:pPr marL="12700" marR="8945">
              <a:lnSpc>
                <a:spcPts val="1125"/>
              </a:lnSpc>
            </a:pPr>
            <a:r>
              <a:rPr lang="en-US" sz="1200" dirty="0">
                <a:solidFill>
                  <a:srgbClr val="0000CC"/>
                </a:solidFill>
                <a:latin typeface="+mj-lt"/>
                <a:cs typeface="Arial"/>
              </a:rPr>
              <a:t>The entity tests for impairment during the exploration and evaluation phase using the guidance in IFRS 6. Once in the development and production phases the guidance in IAS 36 </a:t>
            </a:r>
            <a:r>
              <a:rPr lang="en-US" sz="1050" dirty="0">
                <a:solidFill>
                  <a:srgbClr val="2323A5"/>
                </a:solidFill>
                <a:latin typeface="Book Antiqua" panose="02040602050305030304" pitchFamily="18" charset="0"/>
              </a:rPr>
              <a:t>applies.</a:t>
            </a:r>
            <a:endParaRPr lang="en-US" sz="1200" dirty="0">
              <a:latin typeface="Georgia"/>
              <a:cs typeface="Georgia"/>
            </a:endParaRPr>
          </a:p>
          <a:p>
            <a:pPr marL="12700">
              <a:lnSpc>
                <a:spcPts val="1136"/>
              </a:lnSpc>
              <a:spcBef>
                <a:spcPts val="171"/>
              </a:spcBef>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74</a:t>
            </a:fld>
            <a:endParaRPr lang="en-GB"/>
          </a:p>
        </p:txBody>
      </p:sp>
    </p:spTree>
    <p:extLst>
      <p:ext uri="{BB962C8B-B14F-4D97-AF65-F5344CB8AC3E}">
        <p14:creationId xmlns:p14="http://schemas.microsoft.com/office/powerpoint/2010/main" val="24117864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75</a:t>
            </a:fld>
            <a:endParaRPr lang="en-GB"/>
          </a:p>
        </p:txBody>
      </p:sp>
    </p:spTree>
    <p:extLst>
      <p:ext uri="{BB962C8B-B14F-4D97-AF65-F5344CB8AC3E}">
        <p14:creationId xmlns:p14="http://schemas.microsoft.com/office/powerpoint/2010/main" val="8443088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76</a:t>
            </a:fld>
            <a:endParaRPr lang="en-GB"/>
          </a:p>
        </p:txBody>
      </p:sp>
    </p:spTree>
    <p:extLst>
      <p:ext uri="{BB962C8B-B14F-4D97-AF65-F5344CB8AC3E}">
        <p14:creationId xmlns:p14="http://schemas.microsoft.com/office/powerpoint/2010/main" val="31729946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77</a:t>
            </a:fld>
            <a:endParaRPr lang="en-GB"/>
          </a:p>
        </p:txBody>
      </p:sp>
    </p:spTree>
    <p:extLst>
      <p:ext uri="{BB962C8B-B14F-4D97-AF65-F5344CB8AC3E}">
        <p14:creationId xmlns:p14="http://schemas.microsoft.com/office/powerpoint/2010/main" val="14557479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79">
              <a:lnSpc>
                <a:spcPct val="94685"/>
              </a:lnSpc>
              <a:spcBef>
                <a:spcPts val="2247"/>
              </a:spcBef>
            </a:pPr>
            <a:r>
              <a:rPr lang="en-US" sz="1200" b="1" spc="0" dirty="0">
                <a:latin typeface="Georgia"/>
                <a:cs typeface="Georgia"/>
              </a:rPr>
              <a:t>Solution</a:t>
            </a:r>
            <a:endParaRPr lang="en-US" sz="1200" dirty="0">
              <a:latin typeface="Georgia"/>
              <a:cs typeface="Georgia"/>
            </a:endParaRPr>
          </a:p>
          <a:p>
            <a:pPr marL="68579" marR="367955" algn="just">
              <a:lnSpc>
                <a:spcPts val="1136"/>
              </a:lnSpc>
              <a:spcBef>
                <a:spcPts val="903"/>
              </a:spcBef>
            </a:pPr>
            <a:r>
              <a:rPr lang="en-US" sz="1200" spc="-2" dirty="0">
                <a:latin typeface="Georgia"/>
                <a:cs typeface="Georgia"/>
              </a:rPr>
              <a:t>The operator is entitled to the oil it has earned as reimbursement for costs (exploration and its share of development and production) and its share of profit oil. The government’s share of oil does not form part of revenue even if the operator collects the funds and remits them to the government oil company. Any royalties or excise taxes that are collected on behalf of the government or any other agency of the state do not form revenue of the operator because of the explicit guidance in IAS 18 paragraph 8.</a:t>
            </a:r>
            <a:endParaRPr lang="en-US" sz="1200" dirty="0">
              <a:latin typeface="Georgia"/>
              <a:cs typeface="Georgia"/>
            </a:endParaRPr>
          </a:p>
          <a:p>
            <a:pPr marL="68579" marR="367955" algn="just">
              <a:lnSpc>
                <a:spcPts val="1136"/>
              </a:lnSpc>
              <a:spcBef>
                <a:spcPts val="171"/>
              </a:spcBef>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78</a:t>
            </a:fld>
            <a:endParaRPr lang="en-GB"/>
          </a:p>
        </p:txBody>
      </p:sp>
    </p:spTree>
    <p:extLst>
      <p:ext uri="{BB962C8B-B14F-4D97-AF65-F5344CB8AC3E}">
        <p14:creationId xmlns:p14="http://schemas.microsoft.com/office/powerpoint/2010/main" val="30395439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79">
              <a:lnSpc>
                <a:spcPct val="94685"/>
              </a:lnSpc>
              <a:spcBef>
                <a:spcPts val="2247"/>
              </a:spcBef>
            </a:pPr>
            <a:r>
              <a:rPr lang="en-US" sz="1200" b="1" spc="0" dirty="0">
                <a:latin typeface="Georgia"/>
                <a:cs typeface="Georgia"/>
              </a:rPr>
              <a:t>Solution</a:t>
            </a:r>
            <a:endParaRPr lang="en-US" sz="1200" dirty="0">
              <a:latin typeface="Georgia"/>
              <a:cs typeface="Georgia"/>
            </a:endParaRPr>
          </a:p>
          <a:p>
            <a:pPr marL="68579" marR="367955" algn="just">
              <a:lnSpc>
                <a:spcPts val="1136"/>
              </a:lnSpc>
              <a:spcBef>
                <a:spcPts val="903"/>
              </a:spcBef>
            </a:pPr>
            <a:r>
              <a:rPr lang="en-US" sz="1200" spc="-2" dirty="0">
                <a:latin typeface="Georgia"/>
                <a:cs typeface="Georgia"/>
              </a:rPr>
              <a:t>The operator is entitled to the oil it has earned as reimbursement for costs (exploration and its share of development and production) and its share of profit oil. The government’s share of oil does not form part of revenue even if the operator collects the funds and remits them to the government oil company. Any royalties or excise taxes that are collected on behalf of the government or any other agency of the state do not form revenue of the operator because of the explicit guidance in IAS 18 paragraph 8.</a:t>
            </a:r>
            <a:endParaRPr lang="en-US" sz="1200" dirty="0">
              <a:latin typeface="Georgia"/>
              <a:cs typeface="Georgia"/>
            </a:endParaRPr>
          </a:p>
          <a:p>
            <a:pPr marL="68579" marR="367955" algn="just">
              <a:lnSpc>
                <a:spcPts val="1136"/>
              </a:lnSpc>
              <a:spcBef>
                <a:spcPts val="171"/>
              </a:spcBef>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79</a:t>
            </a:fld>
            <a:endParaRPr lang="en-GB"/>
          </a:p>
        </p:txBody>
      </p:sp>
    </p:spTree>
    <p:extLst>
      <p:ext uri="{BB962C8B-B14F-4D97-AF65-F5344CB8AC3E}">
        <p14:creationId xmlns:p14="http://schemas.microsoft.com/office/powerpoint/2010/main" val="45167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79" marR="367955" algn="just">
              <a:lnSpc>
                <a:spcPts val="1136"/>
              </a:lnSpc>
              <a:spcBef>
                <a:spcPts val="171"/>
              </a:spcBef>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80</a:t>
            </a:fld>
            <a:endParaRPr lang="en-GB"/>
          </a:p>
        </p:txBody>
      </p:sp>
    </p:spTree>
    <p:extLst>
      <p:ext uri="{BB962C8B-B14F-4D97-AF65-F5344CB8AC3E}">
        <p14:creationId xmlns:p14="http://schemas.microsoft.com/office/powerpoint/2010/main" val="35347003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81</a:t>
            </a:fld>
            <a:endParaRPr lang="en-GB"/>
          </a:p>
        </p:txBody>
      </p:sp>
    </p:spTree>
    <p:extLst>
      <p:ext uri="{BB962C8B-B14F-4D97-AF65-F5344CB8AC3E}">
        <p14:creationId xmlns:p14="http://schemas.microsoft.com/office/powerpoint/2010/main" val="16057395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82</a:t>
            </a:fld>
            <a:endParaRPr lang="en-GB"/>
          </a:p>
        </p:txBody>
      </p:sp>
    </p:spTree>
    <p:extLst>
      <p:ext uri="{BB962C8B-B14F-4D97-AF65-F5344CB8AC3E}">
        <p14:creationId xmlns:p14="http://schemas.microsoft.com/office/powerpoint/2010/main" val="17465327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83</a:t>
            </a:fld>
            <a:endParaRPr lang="en-GB"/>
          </a:p>
        </p:txBody>
      </p:sp>
    </p:spTree>
    <p:extLst>
      <p:ext uri="{BB962C8B-B14F-4D97-AF65-F5344CB8AC3E}">
        <p14:creationId xmlns:p14="http://schemas.microsoft.com/office/powerpoint/2010/main" val="41851993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84</a:t>
            </a:fld>
            <a:endParaRPr lang="en-GB"/>
          </a:p>
        </p:txBody>
      </p:sp>
    </p:spTree>
    <p:extLst>
      <p:ext uri="{BB962C8B-B14F-4D97-AF65-F5344CB8AC3E}">
        <p14:creationId xmlns:p14="http://schemas.microsoft.com/office/powerpoint/2010/main" val="25508834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2700" marR="8945">
              <a:lnSpc>
                <a:spcPts val="1125"/>
              </a:lnSpc>
            </a:pPr>
            <a:r>
              <a:rPr lang="en-US" sz="1200" spc="-1" dirty="0">
                <a:latin typeface="Georgia"/>
                <a:cs typeface="Georgia"/>
              </a:rPr>
              <a:t>A ‘farm out’ occurs when a venturer (the ‘</a:t>
            </a:r>
            <a:r>
              <a:rPr lang="en-US" sz="1200" spc="-1" dirty="0" err="1">
                <a:latin typeface="Georgia"/>
                <a:cs typeface="Georgia"/>
              </a:rPr>
              <a:t>farmor</a:t>
            </a:r>
            <a:r>
              <a:rPr lang="en-US" sz="1200" spc="-1" dirty="0">
                <a:latin typeface="Georgia"/>
                <a:cs typeface="Georgia"/>
              </a:rPr>
              <a:t>’) assigns an interest in the reserves and future </a:t>
            </a:r>
            <a:r>
              <a:rPr lang="en-US" sz="1200" spc="-2" dirty="0">
                <a:latin typeface="Georgia"/>
                <a:cs typeface="Georgia"/>
              </a:rPr>
              <a:t>production of a field to another party (the ‘</a:t>
            </a:r>
            <a:r>
              <a:rPr lang="en-US" sz="1200" spc="-2" dirty="0" err="1">
                <a:latin typeface="Georgia"/>
                <a:cs typeface="Georgia"/>
              </a:rPr>
              <a:t>farmee</a:t>
            </a:r>
            <a:r>
              <a:rPr lang="en-US" sz="1200" spc="-2" dirty="0">
                <a:latin typeface="Georgia"/>
                <a:cs typeface="Georgia"/>
              </a:rPr>
              <a:t>’). This is often in exchange for an agreement by the  </a:t>
            </a:r>
            <a:r>
              <a:rPr lang="en-US" sz="1200" spc="-2" dirty="0" err="1">
                <a:latin typeface="Georgia"/>
                <a:cs typeface="Georgia"/>
              </a:rPr>
              <a:t>farmee</a:t>
            </a:r>
            <a:r>
              <a:rPr lang="en-US" sz="1200" spc="-2" dirty="0">
                <a:latin typeface="Georgia"/>
                <a:cs typeface="Georgia"/>
              </a:rPr>
              <a:t> to pay for both its own share of the future development costs and those of the </a:t>
            </a:r>
            <a:r>
              <a:rPr lang="en-US" sz="1200" spc="-2" dirty="0" err="1">
                <a:latin typeface="Georgia"/>
                <a:cs typeface="Georgia"/>
              </a:rPr>
              <a:t>farmor</a:t>
            </a:r>
            <a:r>
              <a:rPr lang="en-US" sz="1200" spc="-2" dirty="0">
                <a:latin typeface="Georgia"/>
                <a:cs typeface="Georgia"/>
              </a:rPr>
              <a:t>. There </a:t>
            </a:r>
            <a:r>
              <a:rPr lang="en-US" sz="1200" spc="-1" dirty="0">
                <a:latin typeface="Georgia"/>
                <a:cs typeface="Georgia"/>
              </a:rPr>
              <a:t>may also be a cash payment made by the </a:t>
            </a:r>
            <a:r>
              <a:rPr lang="en-US" sz="1200" spc="-1" dirty="0" err="1">
                <a:latin typeface="Georgia"/>
                <a:cs typeface="Georgia"/>
              </a:rPr>
              <a:t>farmee</a:t>
            </a:r>
            <a:r>
              <a:rPr lang="en-US" sz="1200" spc="-1" dirty="0">
                <a:latin typeface="Georgia"/>
                <a:cs typeface="Georgia"/>
              </a:rPr>
              <a:t> to the </a:t>
            </a:r>
            <a:r>
              <a:rPr lang="en-US" sz="1200" spc="-1" dirty="0" err="1">
                <a:latin typeface="Georgia"/>
                <a:cs typeface="Georgia"/>
              </a:rPr>
              <a:t>farmor</a:t>
            </a:r>
            <a:r>
              <a:rPr lang="en-US" sz="1200" spc="-1" dirty="0">
                <a:latin typeface="Georgia"/>
                <a:cs typeface="Georgia"/>
              </a:rPr>
              <a:t>. This is a “farm in” when considered </a:t>
            </a:r>
            <a:r>
              <a:rPr lang="en-US" sz="1200" spc="-2" dirty="0">
                <a:latin typeface="Georgia"/>
                <a:cs typeface="Georgia"/>
              </a:rPr>
              <a:t>from the </a:t>
            </a:r>
            <a:r>
              <a:rPr lang="en-US" sz="1200" spc="-2" dirty="0" err="1">
                <a:latin typeface="Georgia"/>
                <a:cs typeface="Georgia"/>
              </a:rPr>
              <a:t>farmee’s</a:t>
            </a:r>
            <a:r>
              <a:rPr lang="en-US" sz="1200" spc="-2" dirty="0">
                <a:latin typeface="Georgia"/>
                <a:cs typeface="Georgia"/>
              </a:rPr>
              <a:t> perspective. This typically occurs during the exploration or development stage and is a common method entities use to share the cost and risk of developing properties. The </a:t>
            </a:r>
            <a:r>
              <a:rPr lang="en-US" sz="1200" spc="-2" dirty="0" err="1">
                <a:latin typeface="Georgia"/>
                <a:cs typeface="Georgia"/>
              </a:rPr>
              <a:t>farmee</a:t>
            </a:r>
            <a:r>
              <a:rPr lang="en-US" sz="1200" spc="-2" dirty="0">
                <a:latin typeface="Georgia"/>
                <a:cs typeface="Georgia"/>
              </a:rPr>
              <a:t> hopes that their share of future production will generate sufficient revenue to compensate them for performing the exploration or development activity.</a:t>
            </a:r>
            <a:endParaRPr lang="en-US" sz="1200" dirty="0">
              <a:latin typeface="Georgia"/>
              <a:cs typeface="Georgia"/>
            </a:endParaRPr>
          </a:p>
          <a:p>
            <a:pPr marL="12700" marR="8945">
              <a:lnSpc>
                <a:spcPts val="1125"/>
              </a:lnSpc>
            </a:pPr>
            <a:endParaRPr lang="en-US" dirty="0"/>
          </a:p>
          <a:p>
            <a:pPr marL="12700" marR="8945">
              <a:lnSpc>
                <a:spcPts val="1125"/>
              </a:lnSpc>
            </a:pPr>
            <a:r>
              <a:rPr lang="en-US" b="1" i="0" u="sng" dirty="0">
                <a:solidFill>
                  <a:srgbClr val="FF0000"/>
                </a:solidFill>
              </a:rPr>
              <a:t>Assets with proven reserves</a:t>
            </a:r>
          </a:p>
          <a:p>
            <a:pPr marL="12700" marR="8945">
              <a:lnSpc>
                <a:spcPts val="1125"/>
              </a:lnSpc>
            </a:pPr>
            <a:r>
              <a:rPr lang="en-US" sz="1200" spc="-2" dirty="0">
                <a:latin typeface="Georgia"/>
                <a:cs typeface="Georgia"/>
              </a:rPr>
              <a:t>The </a:t>
            </a:r>
            <a:r>
              <a:rPr lang="en-US" sz="1200" spc="-2" dirty="0" err="1">
                <a:latin typeface="Georgia"/>
                <a:cs typeface="Georgia"/>
              </a:rPr>
              <a:t>farmor</a:t>
            </a:r>
            <a:r>
              <a:rPr lang="en-US" sz="1200" spc="-2" dirty="0">
                <a:latin typeface="Georgia"/>
                <a:cs typeface="Georgia"/>
              </a:rPr>
              <a:t> should de-</a:t>
            </a:r>
            <a:r>
              <a:rPr lang="en-US" sz="1200" spc="-2" dirty="0" err="1">
                <a:latin typeface="Georgia"/>
                <a:cs typeface="Georgia"/>
              </a:rPr>
              <a:t>recognise</a:t>
            </a:r>
            <a:r>
              <a:rPr lang="en-US" sz="1200" spc="-2" dirty="0">
                <a:latin typeface="Georgia"/>
                <a:cs typeface="Georgia"/>
              </a:rPr>
              <a:t> the carrying value of the asset attributable to the proportion given </a:t>
            </a:r>
            <a:r>
              <a:rPr lang="en-US" sz="1200" spc="-1" dirty="0">
                <a:latin typeface="Georgia"/>
                <a:cs typeface="Georgia"/>
              </a:rPr>
              <a:t>up, and then </a:t>
            </a:r>
            <a:r>
              <a:rPr lang="en-US" sz="1200" spc="-1" dirty="0" err="1">
                <a:latin typeface="Georgia"/>
                <a:cs typeface="Georgia"/>
              </a:rPr>
              <a:t>recognise</a:t>
            </a:r>
            <a:r>
              <a:rPr lang="en-US" sz="1200" spc="-1" dirty="0">
                <a:latin typeface="Georgia"/>
                <a:cs typeface="Georgia"/>
              </a:rPr>
              <a:t> the ‘new’ asset to be received at the expected value of the work to be </a:t>
            </a:r>
            <a:r>
              <a:rPr lang="en-US" sz="1200" spc="-2" dirty="0">
                <a:latin typeface="Georgia"/>
                <a:cs typeface="Georgia"/>
              </a:rPr>
              <a:t>performed by the </a:t>
            </a:r>
            <a:r>
              <a:rPr lang="en-US" sz="1200" spc="-2" dirty="0" err="1">
                <a:latin typeface="Georgia"/>
                <a:cs typeface="Georgia"/>
              </a:rPr>
              <a:t>farmee</a:t>
            </a:r>
            <a:r>
              <a:rPr lang="en-US" sz="1200" spc="-2" dirty="0">
                <a:latin typeface="Georgia"/>
                <a:cs typeface="Georgia"/>
              </a:rPr>
              <a:t>. After also recording any cash received as part of the transaction, a gain or loss is recognised in the income statement. The asset to be received is normally recognised as an </a:t>
            </a:r>
            <a:r>
              <a:rPr lang="en-US" sz="1200" spc="-1" dirty="0">
                <a:latin typeface="Georgia"/>
                <a:cs typeface="Georgia"/>
              </a:rPr>
              <a:t>intangible asset or ‘other receivable’. When the asset is constructed, it is transferred to property, </a:t>
            </a:r>
            <a:r>
              <a:rPr lang="en-US" sz="1200" spc="0" dirty="0">
                <a:latin typeface="Georgia"/>
                <a:cs typeface="Georgia"/>
              </a:rPr>
              <a:t>plant and equipment.</a:t>
            </a:r>
          </a:p>
          <a:p>
            <a:pPr marL="12700" marR="8945">
              <a:lnSpc>
                <a:spcPts val="1125"/>
              </a:lnSpc>
            </a:pPr>
            <a:r>
              <a:rPr lang="en-US" sz="1200" spc="-2" dirty="0">
                <a:latin typeface="Georgia"/>
                <a:cs typeface="Georgia"/>
              </a:rPr>
              <a:t>Assessing the value of the asset to be received may be difficult, given the unique nature of each development. Most farm out agreements will specify the expected level of expenditure to be incurred on the project (based on the overall budget approved by all participants in the field development). The agreement may contain a cap on the level of expenditure the </a:t>
            </a:r>
            <a:r>
              <a:rPr lang="en-US" sz="1200" spc="-2" dirty="0" err="1">
                <a:latin typeface="Georgia"/>
                <a:cs typeface="Georgia"/>
              </a:rPr>
              <a:t>farmee</a:t>
            </a:r>
            <a:r>
              <a:rPr lang="en-US" sz="1200" spc="-2" dirty="0">
                <a:latin typeface="Georgia"/>
                <a:cs typeface="Georgia"/>
              </a:rPr>
              <a:t> will actually incur. The value  recognised for the asset will often be based on this budget. A consequence is that the value of the asset will be subject to change as the actual expenditure is incurred, with the resulting adjustments affecting the gain or loss previously recognised. The stage of development of the asset and the reliability of budgeting will impact the volatility of subsequent accounting.</a:t>
            </a:r>
            <a:endParaRPr lang="en-US" sz="1200" dirty="0">
              <a:latin typeface="Georgia"/>
              <a:cs typeface="Georgia"/>
            </a:endParaRPr>
          </a:p>
          <a:p>
            <a:pPr marL="12700" marR="8945">
              <a:lnSpc>
                <a:spcPts val="1125"/>
              </a:lnSpc>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86</a:t>
            </a:fld>
            <a:endParaRPr lang="en-GB"/>
          </a:p>
        </p:txBody>
      </p:sp>
    </p:spTree>
    <p:extLst>
      <p:ext uri="{BB962C8B-B14F-4D97-AF65-F5344CB8AC3E}">
        <p14:creationId xmlns:p14="http://schemas.microsoft.com/office/powerpoint/2010/main" val="16332320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lvl="0" indent="0" algn="l" defTabSz="914400" rtl="0" eaLnBrk="1" fontAlgn="auto" latinLnBrk="0" hangingPunct="1">
              <a:lnSpc>
                <a:spcPts val="1125"/>
              </a:lnSpc>
              <a:spcBef>
                <a:spcPts val="0"/>
              </a:spcBef>
              <a:spcAft>
                <a:spcPts val="0"/>
              </a:spcAft>
              <a:buClrTx/>
              <a:buSzTx/>
              <a:buFontTx/>
              <a:buNone/>
              <a:tabLst/>
              <a:defRPr/>
            </a:pPr>
            <a:r>
              <a:rPr lang="en-US" sz="1200" spc="-2" dirty="0">
                <a:latin typeface="Georgia"/>
                <a:cs typeface="Georgia"/>
              </a:rPr>
              <a:t>Several approaches have developed in practice by </a:t>
            </a:r>
            <a:r>
              <a:rPr lang="en-US" sz="1200" spc="-2" dirty="0" err="1">
                <a:latin typeface="Georgia"/>
                <a:cs typeface="Georgia"/>
              </a:rPr>
              <a:t>farmors</a:t>
            </a:r>
            <a:r>
              <a:rPr lang="en-US" sz="1200" spc="-2" dirty="0">
                <a:latin typeface="Georgia"/>
                <a:cs typeface="Georgia"/>
              </a:rPr>
              <a:t> for accounting for assets with no proven reserves</a:t>
            </a:r>
          </a:p>
          <a:p>
            <a:pPr marL="641350" marR="8945" lvl="1" indent="-171450">
              <a:lnSpc>
                <a:spcPts val="1125"/>
              </a:lnSpc>
              <a:buFont typeface="Arial" panose="020B0604020202020204" pitchFamily="34" charset="0"/>
              <a:buChar char="•"/>
            </a:pPr>
            <a:r>
              <a:rPr lang="en-US" sz="1200" spc="-2" dirty="0" err="1">
                <a:latin typeface="Georgia"/>
                <a:cs typeface="Georgia"/>
              </a:rPr>
              <a:t>recognise</a:t>
            </a:r>
            <a:r>
              <a:rPr lang="en-US" sz="1200" spc="-2" dirty="0">
                <a:latin typeface="Georgia"/>
                <a:cs typeface="Georgia"/>
              </a:rPr>
              <a:t> only any cash payments received and do not </a:t>
            </a:r>
            <a:r>
              <a:rPr lang="en-US" sz="1200" spc="-2" dirty="0" err="1">
                <a:latin typeface="Georgia"/>
                <a:cs typeface="Georgia"/>
              </a:rPr>
              <a:t>recognise</a:t>
            </a:r>
            <a:r>
              <a:rPr lang="en-US" sz="1200" spc="-2" dirty="0">
                <a:latin typeface="Georgia"/>
                <a:cs typeface="Georgia"/>
              </a:rPr>
              <a:t> any consideration in respect of the value of the work to be performed by the </a:t>
            </a:r>
            <a:r>
              <a:rPr lang="en-US" sz="1200" spc="-2" dirty="0" err="1">
                <a:latin typeface="Georgia"/>
                <a:cs typeface="Georgia"/>
              </a:rPr>
              <a:t>farmee</a:t>
            </a:r>
            <a:r>
              <a:rPr lang="en-US" sz="1200" spc="-2" dirty="0">
                <a:latin typeface="Georgia"/>
                <a:cs typeface="Georgia"/>
              </a:rPr>
              <a:t> and instead carry the remaining interest at the previous cost of the full interest reduced by the amount of any cash consideration received for entering the agreement. The effect will be that there is no gain recognised on the disposal unless the cash consideration received exceeds the carrying value </a:t>
            </a:r>
            <a:r>
              <a:rPr lang="en-US" sz="1200" spc="-1" dirty="0">
                <a:latin typeface="Georgia"/>
                <a:cs typeface="Georgia"/>
              </a:rPr>
              <a:t>of the entire asset held;</a:t>
            </a:r>
            <a:endParaRPr lang="en-US" sz="1200" dirty="0">
              <a:latin typeface="Georgia"/>
              <a:cs typeface="Georgia"/>
            </a:endParaRPr>
          </a:p>
          <a:p>
            <a:pPr marL="641350" lvl="1" indent="-171450">
              <a:lnSpc>
                <a:spcPts val="1136"/>
              </a:lnSpc>
              <a:spcBef>
                <a:spcPts val="256"/>
              </a:spcBef>
              <a:buFont typeface="Arial" panose="020B0604020202020204" pitchFamily="34" charset="0"/>
              <a:buChar char="•"/>
            </a:pPr>
            <a:r>
              <a:rPr lang="en-US" sz="1200" spc="-2" dirty="0">
                <a:latin typeface="Georgia"/>
                <a:cs typeface="Georgia"/>
              </a:rPr>
              <a:t>follow an approach similar to that for assets with proven reserves, </a:t>
            </a:r>
            <a:r>
              <a:rPr lang="en-US" sz="1200" spc="-2" dirty="0" err="1">
                <a:latin typeface="Georgia"/>
                <a:cs typeface="Georgia"/>
              </a:rPr>
              <a:t>recognising</a:t>
            </a:r>
            <a:r>
              <a:rPr lang="en-US" sz="1200" spc="-2" dirty="0">
                <a:latin typeface="Georgia"/>
                <a:cs typeface="Georgia"/>
              </a:rPr>
              <a:t> both cash payments received and value of future asset to be received, but only </a:t>
            </a:r>
            <a:r>
              <a:rPr lang="en-US" sz="1200" spc="-2" dirty="0" err="1">
                <a:latin typeface="Georgia"/>
                <a:cs typeface="Georgia"/>
              </a:rPr>
              <a:t>recognise</a:t>
            </a:r>
            <a:r>
              <a:rPr lang="en-US" sz="1200" spc="-2" dirty="0">
                <a:latin typeface="Georgia"/>
                <a:cs typeface="Georgia"/>
              </a:rPr>
              <a:t> the future asset when it is completed and put into operation, deferring gain recognition until that point; or </a:t>
            </a:r>
            <a:endParaRPr lang="en-US" sz="1200" dirty="0">
              <a:latin typeface="Georgia"/>
              <a:cs typeface="Georgia"/>
            </a:endParaRPr>
          </a:p>
          <a:p>
            <a:pPr marL="641350" lvl="1" indent="-171450">
              <a:lnSpc>
                <a:spcPts val="1136"/>
              </a:lnSpc>
              <a:spcBef>
                <a:spcPts val="186"/>
              </a:spcBef>
              <a:buFont typeface="Arial" panose="020B0604020202020204" pitchFamily="34" charset="0"/>
              <a:buChar char="•"/>
            </a:pPr>
            <a:r>
              <a:rPr lang="en-US" sz="1200" spc="-2" dirty="0">
                <a:latin typeface="Georgia"/>
                <a:cs typeface="Georgia"/>
              </a:rPr>
              <a:t>follow an approach similar to that for assets with proven resources, </a:t>
            </a:r>
            <a:r>
              <a:rPr lang="en-US" sz="1200" spc="-2" dirty="0" err="1">
                <a:latin typeface="Georgia"/>
                <a:cs typeface="Georgia"/>
              </a:rPr>
              <a:t>recognising</a:t>
            </a:r>
            <a:r>
              <a:rPr lang="en-US" sz="1200" spc="-2" dirty="0">
                <a:latin typeface="Georgia"/>
                <a:cs typeface="Georgia"/>
              </a:rPr>
              <a:t> both cash payments received and value of future asset to be received, and </a:t>
            </a:r>
            <a:r>
              <a:rPr lang="en-US" sz="1200" spc="-2" dirty="0" err="1">
                <a:latin typeface="Georgia"/>
                <a:cs typeface="Georgia"/>
              </a:rPr>
              <a:t>recognise</a:t>
            </a:r>
            <a:r>
              <a:rPr lang="en-US" sz="1200" spc="-2" dirty="0">
                <a:latin typeface="Georgia"/>
                <a:cs typeface="Georgia"/>
              </a:rPr>
              <a:t> future asset receivable when the agreement is signed with an accompanying gain in the income statement for the portion of reserves disposed of.</a:t>
            </a:r>
            <a:endParaRPr lang="en-US" sz="1200" dirty="0">
              <a:latin typeface="Georgia"/>
              <a:cs typeface="Georgia"/>
            </a:endParaRPr>
          </a:p>
          <a:p>
            <a:pPr marL="641350" marR="8945" lvl="1" indent="-171450" algn="l" defTabSz="914400" rtl="0" eaLnBrk="1" fontAlgn="auto" latinLnBrk="0" hangingPunct="1">
              <a:lnSpc>
                <a:spcPts val="1125"/>
              </a:lnSpc>
              <a:spcBef>
                <a:spcPts val="0"/>
              </a:spcBef>
              <a:spcAft>
                <a:spcPts val="0"/>
              </a:spcAft>
              <a:buClrTx/>
              <a:buSzTx/>
              <a:buFont typeface="Arial" panose="020B0604020202020204" pitchFamily="34" charset="0"/>
              <a:buChar char="•"/>
              <a:tabLst/>
              <a:defRPr/>
            </a:pPr>
            <a:endParaRPr lang="en-US" sz="1200" dirty="0">
              <a:latin typeface="Georgia"/>
              <a:cs typeface="Georgia"/>
            </a:endParaRPr>
          </a:p>
          <a:p>
            <a:pPr marL="12700" marR="8945">
              <a:lnSpc>
                <a:spcPts val="1125"/>
              </a:lnSpc>
            </a:pPr>
            <a:r>
              <a:rPr lang="en-US" sz="1200" spc="-2" dirty="0">
                <a:latin typeface="Georgia"/>
                <a:cs typeface="Georgia"/>
              </a:rPr>
              <a:t>All three approaches are used today under current IFRS. There can be volatility associated with determining the value of the asset to be received as consideration for a disposal in a farm out of assets with proven resources. This volatility is exacerbated for assets which are still in the exploration phase. Prevalent industry practice follows the first approach outlined above.</a:t>
            </a: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87</a:t>
            </a:fld>
            <a:endParaRPr lang="en-GB"/>
          </a:p>
        </p:txBody>
      </p:sp>
    </p:spTree>
    <p:extLst>
      <p:ext uri="{BB962C8B-B14F-4D97-AF65-F5344CB8AC3E}">
        <p14:creationId xmlns:p14="http://schemas.microsoft.com/office/powerpoint/2010/main" val="14948572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8945" lvl="0" indent="0" algn="l" defTabSz="914400" rtl="0" eaLnBrk="1" fontAlgn="auto" latinLnBrk="0" hangingPunct="1">
              <a:lnSpc>
                <a:spcPts val="1125"/>
              </a:lnSpc>
              <a:spcBef>
                <a:spcPts val="0"/>
              </a:spcBef>
              <a:spcAft>
                <a:spcPts val="0"/>
              </a:spcAft>
              <a:buClrTx/>
              <a:buSzTx/>
              <a:buFontTx/>
              <a:buNone/>
              <a:tabLst/>
              <a:defRPr/>
            </a:pPr>
            <a:r>
              <a:rPr lang="en-US" dirty="0">
                <a:solidFill>
                  <a:srgbClr val="2323A5"/>
                </a:solidFill>
                <a:latin typeface="Book Antiqua" panose="02040602050305030304" pitchFamily="18" charset="0"/>
              </a:rPr>
              <a:t>Usually occurs in the exploration or development stage of O&amp;G assets</a:t>
            </a:r>
          </a:p>
          <a:p>
            <a:pPr marL="12700" marR="8945">
              <a:lnSpc>
                <a:spcPts val="1125"/>
              </a:lnSpc>
            </a:pPr>
            <a:r>
              <a:rPr lang="en-US" sz="1200" spc="-2" dirty="0">
                <a:latin typeface="Georgia"/>
                <a:cs typeface="Georgia"/>
              </a:rPr>
              <a:t>Entities may own assets or exploration rights in adjacent areas and enter into a contract to combine these into a larger area and share the costs of exploration, development and extraction. The entity will receive in exchange a share of the expected future output of the larger area. </a:t>
            </a:r>
            <a:endParaRPr lang="en-US" sz="1200" dirty="0">
              <a:latin typeface="Georgia"/>
              <a:cs typeface="Georgia"/>
            </a:endParaRPr>
          </a:p>
          <a:p>
            <a:pPr marL="12700" marR="8945">
              <a:lnSpc>
                <a:spcPts val="1125"/>
              </a:lnSpc>
            </a:pPr>
            <a:endParaRPr lang="en-US" dirty="0"/>
          </a:p>
          <a:p>
            <a:pPr marL="12700" marR="8945">
              <a:lnSpc>
                <a:spcPts val="1125"/>
              </a:lnSpc>
            </a:pPr>
            <a:r>
              <a:rPr lang="en-US" sz="1200" spc="-2" dirty="0">
                <a:latin typeface="Georgia"/>
                <a:cs typeface="Georgia"/>
              </a:rPr>
              <a:t>The interest will be subsequently amended as more certainty is obtained over the final output of each component and redeterminations are made. Adjustments to future production entitlement or cost contributions may be made </a:t>
            </a:r>
            <a:r>
              <a:rPr lang="en-US" sz="1200" spc="0" dirty="0">
                <a:latin typeface="Georgia"/>
                <a:cs typeface="Georgia"/>
              </a:rPr>
              <a:t>accordingly. Cash payments may be made between the participants where there is insufficient </a:t>
            </a:r>
            <a:r>
              <a:rPr lang="en-US" sz="1200" spc="-2" dirty="0">
                <a:latin typeface="Georgia"/>
                <a:cs typeface="Georgia"/>
              </a:rPr>
              <a:t>production or development remaining to true up contributions to date.</a:t>
            </a:r>
            <a:endParaRPr lang="en-US" sz="1200" dirty="0">
              <a:latin typeface="Georgia"/>
              <a:cs typeface="Georgia"/>
            </a:endParaRPr>
          </a:p>
          <a:p>
            <a:pPr marL="12700" marR="8945">
              <a:lnSpc>
                <a:spcPts val="1125"/>
              </a:lnSpc>
            </a:pPr>
            <a:endParaRPr lang="en-US" dirty="0"/>
          </a:p>
          <a:p>
            <a:pPr marL="12700">
              <a:lnSpc>
                <a:spcPts val="1136"/>
              </a:lnSpc>
              <a:spcBef>
                <a:spcPts val="160"/>
              </a:spcBef>
            </a:pPr>
            <a:endParaRPr lang="en-US" sz="1200" dirty="0">
              <a:latin typeface="Georgia"/>
              <a:cs typeface="Georgia"/>
            </a:endParaRPr>
          </a:p>
          <a:p>
            <a:pPr marL="12700" marR="8945">
              <a:lnSpc>
                <a:spcPts val="1125"/>
              </a:lnSpc>
            </a:pPr>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89</a:t>
            </a:fld>
            <a:endParaRPr lang="en-GB"/>
          </a:p>
        </p:txBody>
      </p:sp>
    </p:spTree>
    <p:extLst>
      <p:ext uri="{BB962C8B-B14F-4D97-AF65-F5344CB8AC3E}">
        <p14:creationId xmlns:p14="http://schemas.microsoft.com/office/powerpoint/2010/main" val="42399847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B6CA57E-7F8D-2063-4F69-9FC2EBAAED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BBDA970-A88B-40BC-8787-D9AADBA63F1C}" type="slidenum">
              <a:rPr lang="en-US" altLang="en-US" sz="1200" smtClean="0"/>
              <a:pPr/>
              <a:t>90</a:t>
            </a:fld>
            <a:endParaRPr lang="en-US" altLang="en-US" sz="1200"/>
          </a:p>
        </p:txBody>
      </p:sp>
      <p:sp>
        <p:nvSpPr>
          <p:cNvPr id="15363" name="Rectangle 2">
            <a:extLst>
              <a:ext uri="{FF2B5EF4-FFF2-40B4-BE49-F238E27FC236}">
                <a16:creationId xmlns:a16="http://schemas.microsoft.com/office/drawing/2014/main" id="{F64762E3-F2D9-686D-44FF-40B9ED93AAD2}"/>
              </a:ext>
            </a:extLst>
          </p:cNvPr>
          <p:cNvSpPr>
            <a:spLocks noGrp="1" noRot="1" noChangeAspect="1" noChangeArrowheads="1" noTextEdit="1"/>
          </p:cNvSpPr>
          <p:nvPr>
            <p:ph type="sldImg"/>
          </p:nvPr>
        </p:nvSpPr>
        <p:spPr>
          <a:xfrm>
            <a:off x="1166813" y="690563"/>
            <a:ext cx="4524375" cy="3417887"/>
          </a:xfrm>
          <a:noFill/>
          <a:ln w="12700" cap="flat">
            <a:solidFill>
              <a:schemeClr val="tx1"/>
            </a:solidFill>
          </a:ln>
        </p:spPr>
      </p:sp>
      <p:sp>
        <p:nvSpPr>
          <p:cNvPr id="15364" name="Rectangle 3">
            <a:extLst>
              <a:ext uri="{FF2B5EF4-FFF2-40B4-BE49-F238E27FC236}">
                <a16:creationId xmlns:a16="http://schemas.microsoft.com/office/drawing/2014/main" id="{2917E592-528C-19D0-EDB4-594EC84928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GB" altLang="en-US"/>
          </a:p>
        </p:txBody>
      </p:sp>
    </p:spTree>
    <p:extLst>
      <p:ext uri="{BB962C8B-B14F-4D97-AF65-F5344CB8AC3E}">
        <p14:creationId xmlns:p14="http://schemas.microsoft.com/office/powerpoint/2010/main" val="36763772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6E75E320-5F6F-5978-747E-1BD19FC32A5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15988">
              <a:defRPr sz="1400" b="1">
                <a:solidFill>
                  <a:schemeClr val="tx1"/>
                </a:solidFill>
                <a:latin typeface="Times" panose="02020603050405020304" pitchFamily="18" charset="0"/>
              </a:defRPr>
            </a:lvl1pPr>
            <a:lvl2pPr marL="742950" indent="-285750" algn="ctr" defTabSz="915988">
              <a:defRPr sz="1400" b="1">
                <a:solidFill>
                  <a:schemeClr val="tx1"/>
                </a:solidFill>
                <a:latin typeface="Times" panose="02020603050405020304" pitchFamily="18" charset="0"/>
              </a:defRPr>
            </a:lvl2pPr>
            <a:lvl3pPr marL="1143000" indent="-228600" algn="ctr" defTabSz="915988">
              <a:defRPr sz="1400" b="1">
                <a:solidFill>
                  <a:schemeClr val="tx1"/>
                </a:solidFill>
                <a:latin typeface="Times" panose="02020603050405020304" pitchFamily="18" charset="0"/>
              </a:defRPr>
            </a:lvl3pPr>
            <a:lvl4pPr marL="1600200" indent="-228600" algn="ctr" defTabSz="915988">
              <a:defRPr sz="1400" b="1">
                <a:solidFill>
                  <a:schemeClr val="tx1"/>
                </a:solidFill>
                <a:latin typeface="Times" panose="02020603050405020304" pitchFamily="18" charset="0"/>
              </a:defRPr>
            </a:lvl4pPr>
            <a:lvl5pPr marL="2057400" indent="-228600" algn="ctr" defTabSz="915988">
              <a:defRPr sz="1400" b="1">
                <a:solidFill>
                  <a:schemeClr val="tx1"/>
                </a:solidFill>
                <a:latin typeface="Times" panose="02020603050405020304" pitchFamily="18" charset="0"/>
              </a:defRPr>
            </a:lvl5pPr>
            <a:lvl6pPr marL="2514600" indent="-228600" algn="ctr" defTabSz="915988"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defTabSz="915988"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defTabSz="915988"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defTabSz="915988" eaLnBrk="0" fontAlgn="base" hangingPunct="0">
              <a:spcBef>
                <a:spcPct val="0"/>
              </a:spcBef>
              <a:spcAft>
                <a:spcPct val="0"/>
              </a:spcAft>
              <a:defRPr sz="1400" b="1">
                <a:solidFill>
                  <a:schemeClr val="tx1"/>
                </a:solidFill>
                <a:latin typeface="Times" panose="02020603050405020304" pitchFamily="18" charset="0"/>
              </a:defRPr>
            </a:lvl9pPr>
          </a:lstStyle>
          <a:p>
            <a:pPr algn="r"/>
            <a:fld id="{B853C065-2904-499F-8E36-F1E4DE6550BE}" type="slidenum">
              <a:rPr lang="en-US" altLang="en-US" sz="1200" b="0">
                <a:latin typeface="Times New Roman" panose="02020603050405020304" pitchFamily="18" charset="0"/>
              </a:rPr>
              <a:pPr algn="r"/>
              <a:t>113</a:t>
            </a:fld>
            <a:endParaRPr lang="en-US" altLang="en-US" sz="1200" b="0">
              <a:latin typeface="Times New Roman" panose="02020603050405020304" pitchFamily="18" charset="0"/>
            </a:endParaRPr>
          </a:p>
        </p:txBody>
      </p:sp>
      <p:sp>
        <p:nvSpPr>
          <p:cNvPr id="21507" name="Rectangle 2">
            <a:extLst>
              <a:ext uri="{FF2B5EF4-FFF2-40B4-BE49-F238E27FC236}">
                <a16:creationId xmlns:a16="http://schemas.microsoft.com/office/drawing/2014/main" id="{A82E766A-5AB1-9FD6-4651-3B90FF5AB49F}"/>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BED5A0BC-080F-7494-CF68-6A087206354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For any cost centres to be created, the JV attributes must be specified – i.e. whether JV, NG05, EA, KH (JV with Agip, Elf except NNPC), SNEPCO, </a:t>
            </a:r>
            <a:endParaRPr lang="en-US" altLang="en-US"/>
          </a:p>
        </p:txBody>
      </p:sp>
    </p:spTree>
    <p:extLst>
      <p:ext uri="{BB962C8B-B14F-4D97-AF65-F5344CB8AC3E}">
        <p14:creationId xmlns:p14="http://schemas.microsoft.com/office/powerpoint/2010/main" val="1075998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FEF1B00E-DDC8-F019-091D-9775123F509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15988">
              <a:defRPr sz="1400" b="1">
                <a:solidFill>
                  <a:schemeClr val="tx1"/>
                </a:solidFill>
                <a:latin typeface="Times" panose="02020603050405020304" pitchFamily="18" charset="0"/>
              </a:defRPr>
            </a:lvl1pPr>
            <a:lvl2pPr marL="742950" indent="-285750" algn="ctr" defTabSz="915988">
              <a:defRPr sz="1400" b="1">
                <a:solidFill>
                  <a:schemeClr val="tx1"/>
                </a:solidFill>
                <a:latin typeface="Times" panose="02020603050405020304" pitchFamily="18" charset="0"/>
              </a:defRPr>
            </a:lvl2pPr>
            <a:lvl3pPr marL="1143000" indent="-228600" algn="ctr" defTabSz="915988">
              <a:defRPr sz="1400" b="1">
                <a:solidFill>
                  <a:schemeClr val="tx1"/>
                </a:solidFill>
                <a:latin typeface="Times" panose="02020603050405020304" pitchFamily="18" charset="0"/>
              </a:defRPr>
            </a:lvl3pPr>
            <a:lvl4pPr marL="1600200" indent="-228600" algn="ctr" defTabSz="915988">
              <a:defRPr sz="1400" b="1">
                <a:solidFill>
                  <a:schemeClr val="tx1"/>
                </a:solidFill>
                <a:latin typeface="Times" panose="02020603050405020304" pitchFamily="18" charset="0"/>
              </a:defRPr>
            </a:lvl4pPr>
            <a:lvl5pPr marL="2057400" indent="-228600" algn="ctr" defTabSz="915988">
              <a:defRPr sz="1400" b="1">
                <a:solidFill>
                  <a:schemeClr val="tx1"/>
                </a:solidFill>
                <a:latin typeface="Times" panose="02020603050405020304" pitchFamily="18" charset="0"/>
              </a:defRPr>
            </a:lvl5pPr>
            <a:lvl6pPr marL="2514600" indent="-228600" algn="ctr" defTabSz="915988"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defTabSz="915988"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defTabSz="915988"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defTabSz="915988" eaLnBrk="0" fontAlgn="base" hangingPunct="0">
              <a:spcBef>
                <a:spcPct val="0"/>
              </a:spcBef>
              <a:spcAft>
                <a:spcPct val="0"/>
              </a:spcAft>
              <a:defRPr sz="1400" b="1">
                <a:solidFill>
                  <a:schemeClr val="tx1"/>
                </a:solidFill>
                <a:latin typeface="Times" panose="02020603050405020304" pitchFamily="18" charset="0"/>
              </a:defRPr>
            </a:lvl9pPr>
          </a:lstStyle>
          <a:p>
            <a:pPr algn="r"/>
            <a:fld id="{426C7D8D-B123-4259-8E6D-AF2FD452655A}" type="slidenum">
              <a:rPr lang="en-US" altLang="en-US" sz="1200" b="0">
                <a:latin typeface="Times New Roman" panose="02020603050405020304" pitchFamily="18" charset="0"/>
              </a:rPr>
              <a:pPr algn="r"/>
              <a:t>114</a:t>
            </a:fld>
            <a:endParaRPr lang="en-US" altLang="en-US" sz="1200" b="0">
              <a:latin typeface="Times New Roman" panose="02020603050405020304" pitchFamily="18" charset="0"/>
            </a:endParaRPr>
          </a:p>
        </p:txBody>
      </p:sp>
      <p:sp>
        <p:nvSpPr>
          <p:cNvPr id="27651" name="Rectangle 2">
            <a:extLst>
              <a:ext uri="{FF2B5EF4-FFF2-40B4-BE49-F238E27FC236}">
                <a16:creationId xmlns:a16="http://schemas.microsoft.com/office/drawing/2014/main" id="{39A1020F-CDE7-42E5-0626-6B024C86FA03}"/>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D7EF6B75-85D4-D120-4E58-D4AA46CE380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851342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D43DF75C-B99C-2018-63B7-0FEA393D2A5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15988">
              <a:defRPr sz="1400" b="1">
                <a:solidFill>
                  <a:schemeClr val="tx1"/>
                </a:solidFill>
                <a:latin typeface="Times" panose="02020603050405020304" pitchFamily="18" charset="0"/>
              </a:defRPr>
            </a:lvl1pPr>
            <a:lvl2pPr marL="742950" indent="-285750" algn="ctr" defTabSz="915988">
              <a:defRPr sz="1400" b="1">
                <a:solidFill>
                  <a:schemeClr val="tx1"/>
                </a:solidFill>
                <a:latin typeface="Times" panose="02020603050405020304" pitchFamily="18" charset="0"/>
              </a:defRPr>
            </a:lvl2pPr>
            <a:lvl3pPr marL="1143000" indent="-228600" algn="ctr" defTabSz="915988">
              <a:defRPr sz="1400" b="1">
                <a:solidFill>
                  <a:schemeClr val="tx1"/>
                </a:solidFill>
                <a:latin typeface="Times" panose="02020603050405020304" pitchFamily="18" charset="0"/>
              </a:defRPr>
            </a:lvl3pPr>
            <a:lvl4pPr marL="1600200" indent="-228600" algn="ctr" defTabSz="915988">
              <a:defRPr sz="1400" b="1">
                <a:solidFill>
                  <a:schemeClr val="tx1"/>
                </a:solidFill>
                <a:latin typeface="Times" panose="02020603050405020304" pitchFamily="18" charset="0"/>
              </a:defRPr>
            </a:lvl4pPr>
            <a:lvl5pPr marL="2057400" indent="-228600" algn="ctr" defTabSz="915988">
              <a:defRPr sz="1400" b="1">
                <a:solidFill>
                  <a:schemeClr val="tx1"/>
                </a:solidFill>
                <a:latin typeface="Times" panose="02020603050405020304" pitchFamily="18" charset="0"/>
              </a:defRPr>
            </a:lvl5pPr>
            <a:lvl6pPr marL="2514600" indent="-228600" algn="ctr" defTabSz="915988"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defTabSz="915988"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defTabSz="915988"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defTabSz="915988" eaLnBrk="0" fontAlgn="base" hangingPunct="0">
              <a:spcBef>
                <a:spcPct val="0"/>
              </a:spcBef>
              <a:spcAft>
                <a:spcPct val="0"/>
              </a:spcAft>
              <a:defRPr sz="1400" b="1">
                <a:solidFill>
                  <a:schemeClr val="tx1"/>
                </a:solidFill>
                <a:latin typeface="Times" panose="02020603050405020304" pitchFamily="18" charset="0"/>
              </a:defRPr>
            </a:lvl9pPr>
          </a:lstStyle>
          <a:p>
            <a:pPr algn="r"/>
            <a:fld id="{62E00E99-ACEB-49BC-B212-5B5C1932C9B4}" type="slidenum">
              <a:rPr lang="en-US" altLang="en-US" sz="1200" b="0">
                <a:latin typeface="Times New Roman" panose="02020603050405020304" pitchFamily="18" charset="0"/>
              </a:rPr>
              <a:pPr algn="r"/>
              <a:t>115</a:t>
            </a:fld>
            <a:endParaRPr lang="en-US" altLang="en-US" sz="1200" b="0">
              <a:latin typeface="Times New Roman" panose="02020603050405020304" pitchFamily="18" charset="0"/>
            </a:endParaRPr>
          </a:p>
        </p:txBody>
      </p:sp>
      <p:sp>
        <p:nvSpPr>
          <p:cNvPr id="29699" name="Rectangle 2">
            <a:extLst>
              <a:ext uri="{FF2B5EF4-FFF2-40B4-BE49-F238E27FC236}">
                <a16:creationId xmlns:a16="http://schemas.microsoft.com/office/drawing/2014/main" id="{A24B514A-4C46-F45F-7FE3-6885E67EC48E}"/>
              </a:ext>
            </a:extLst>
          </p:cNvPr>
          <p:cNvSpPr>
            <a:spLocks noGrp="1" noRot="1" noChangeAspect="1" noChangeArrowheads="1" noTextEdit="1"/>
          </p:cNvSpPr>
          <p:nvPr>
            <p:ph type="sldImg"/>
          </p:nvPr>
        </p:nvSpPr>
        <p:spPr>
          <a:xfrm>
            <a:off x="935038" y="908050"/>
            <a:ext cx="4930775" cy="3724275"/>
          </a:xfrm>
          <a:ln/>
        </p:spPr>
      </p:sp>
      <p:sp>
        <p:nvSpPr>
          <p:cNvPr id="29700" name="Rectangle 3">
            <a:extLst>
              <a:ext uri="{FF2B5EF4-FFF2-40B4-BE49-F238E27FC236}">
                <a16:creationId xmlns:a16="http://schemas.microsoft.com/office/drawing/2014/main" id="{6D88C527-26D7-04E7-CF4F-C5C619F013EF}"/>
              </a:ext>
            </a:extLst>
          </p:cNvPr>
          <p:cNvSpPr>
            <a:spLocks noGrp="1" noChangeArrowheads="1"/>
          </p:cNvSpPr>
          <p:nvPr>
            <p:ph type="body" idx="1"/>
          </p:nvPr>
        </p:nvSpPr>
        <p:spPr>
          <a:xfrm>
            <a:off x="906463" y="4795838"/>
            <a:ext cx="4984750" cy="44672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587" tIns="45794" rIns="91587" bIns="45794"/>
          <a:lstStyle/>
          <a:p>
            <a:r>
              <a:rPr lang="en-GB" altLang="en-US" sz="1000"/>
              <a:t>Monthly the Billing Stmts are reconciled to the TB which cans be traced to the expanse analyses.</a:t>
            </a:r>
            <a:endParaRPr lang="en-US" altLang="en-US" sz="1000"/>
          </a:p>
        </p:txBody>
      </p:sp>
    </p:spTree>
    <p:extLst>
      <p:ext uri="{BB962C8B-B14F-4D97-AF65-F5344CB8AC3E}">
        <p14:creationId xmlns:p14="http://schemas.microsoft.com/office/powerpoint/2010/main" val="20016644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A244FA0-660E-5DFA-DD98-78FE91191D1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15988">
              <a:defRPr sz="1400" b="1">
                <a:solidFill>
                  <a:schemeClr val="tx1"/>
                </a:solidFill>
                <a:latin typeface="Times" panose="02020603050405020304" pitchFamily="18" charset="0"/>
              </a:defRPr>
            </a:lvl1pPr>
            <a:lvl2pPr marL="742950" indent="-285750" algn="ctr" defTabSz="915988">
              <a:defRPr sz="1400" b="1">
                <a:solidFill>
                  <a:schemeClr val="tx1"/>
                </a:solidFill>
                <a:latin typeface="Times" panose="02020603050405020304" pitchFamily="18" charset="0"/>
              </a:defRPr>
            </a:lvl2pPr>
            <a:lvl3pPr marL="1143000" indent="-228600" algn="ctr" defTabSz="915988">
              <a:defRPr sz="1400" b="1">
                <a:solidFill>
                  <a:schemeClr val="tx1"/>
                </a:solidFill>
                <a:latin typeface="Times" panose="02020603050405020304" pitchFamily="18" charset="0"/>
              </a:defRPr>
            </a:lvl3pPr>
            <a:lvl4pPr marL="1600200" indent="-228600" algn="ctr" defTabSz="915988">
              <a:defRPr sz="1400" b="1">
                <a:solidFill>
                  <a:schemeClr val="tx1"/>
                </a:solidFill>
                <a:latin typeface="Times" panose="02020603050405020304" pitchFamily="18" charset="0"/>
              </a:defRPr>
            </a:lvl4pPr>
            <a:lvl5pPr marL="2057400" indent="-228600" algn="ctr" defTabSz="915988">
              <a:defRPr sz="1400" b="1">
                <a:solidFill>
                  <a:schemeClr val="tx1"/>
                </a:solidFill>
                <a:latin typeface="Times" panose="02020603050405020304" pitchFamily="18" charset="0"/>
              </a:defRPr>
            </a:lvl5pPr>
            <a:lvl6pPr marL="2514600" indent="-228600" algn="ctr" defTabSz="915988"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defTabSz="915988"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defTabSz="915988"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defTabSz="915988" eaLnBrk="0" fontAlgn="base" hangingPunct="0">
              <a:spcBef>
                <a:spcPct val="0"/>
              </a:spcBef>
              <a:spcAft>
                <a:spcPct val="0"/>
              </a:spcAft>
              <a:defRPr sz="1400" b="1">
                <a:solidFill>
                  <a:schemeClr val="tx1"/>
                </a:solidFill>
                <a:latin typeface="Times" panose="02020603050405020304" pitchFamily="18" charset="0"/>
              </a:defRPr>
            </a:lvl9pPr>
          </a:lstStyle>
          <a:p>
            <a:pPr algn="r"/>
            <a:fld id="{125FBBC0-EC7E-4368-A885-FB9CC40D6E01}" type="slidenum">
              <a:rPr lang="en-US" altLang="en-US" sz="1200" b="0">
                <a:latin typeface="Times New Roman" panose="02020603050405020304" pitchFamily="18" charset="0"/>
              </a:rPr>
              <a:pPr algn="r"/>
              <a:t>116</a:t>
            </a:fld>
            <a:endParaRPr lang="en-US" altLang="en-US" sz="1200" b="0">
              <a:latin typeface="Times New Roman" panose="02020603050405020304" pitchFamily="18" charset="0"/>
            </a:endParaRPr>
          </a:p>
        </p:txBody>
      </p:sp>
      <p:sp>
        <p:nvSpPr>
          <p:cNvPr id="31747" name="Rectangle 2">
            <a:extLst>
              <a:ext uri="{FF2B5EF4-FFF2-40B4-BE49-F238E27FC236}">
                <a16:creationId xmlns:a16="http://schemas.microsoft.com/office/drawing/2014/main" id="{A860A2D2-CD5E-858F-82C5-A2D4ED1E524D}"/>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0967B4BA-A07A-659B-A293-4A1E87F1122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WBS is used for projects and Cost centres are used for Overheads e.g. travel costs.</a:t>
            </a:r>
          </a:p>
          <a:p>
            <a:endParaRPr lang="en-GB" altLang="en-US"/>
          </a:p>
          <a:p>
            <a:r>
              <a:rPr lang="en-GB" altLang="en-US"/>
              <a:t>OPEX projects are costs that are neither CAPEX or Overheads but relate to the project e.g. Afam</a:t>
            </a:r>
            <a:endParaRPr lang="en-US" altLang="en-US"/>
          </a:p>
        </p:txBody>
      </p:sp>
    </p:spTree>
    <p:extLst>
      <p:ext uri="{BB962C8B-B14F-4D97-AF65-F5344CB8AC3E}">
        <p14:creationId xmlns:p14="http://schemas.microsoft.com/office/powerpoint/2010/main" val="8670267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44793D7-4060-47F5-8429-67317CF5DA0C}" type="slidenum">
              <a:rPr lang="en-US"/>
              <a:pPr/>
              <a:t>126</a:t>
            </a:fld>
            <a:endParaRPr lang="en-US"/>
          </a:p>
        </p:txBody>
      </p:sp>
      <p:sp>
        <p:nvSpPr>
          <p:cNvPr id="340994" name="Rectangle 2"/>
          <p:cNvSpPr>
            <a:spLocks noGrp="1" noRot="1" noChangeAspect="1" noChangeArrowheads="1" noTextEdit="1"/>
          </p:cNvSpPr>
          <p:nvPr>
            <p:ph type="sldImg"/>
          </p:nvPr>
        </p:nvSpPr>
        <p:spPr>
          <a:xfrm>
            <a:off x="919163" y="768350"/>
            <a:ext cx="4897437" cy="3700463"/>
          </a:xfrm>
          <a:ln/>
        </p:spPr>
      </p:sp>
      <p:sp>
        <p:nvSpPr>
          <p:cNvPr id="340995" name="Rectangle 3"/>
          <p:cNvSpPr>
            <a:spLocks noGrp="1" noChangeArrowheads="1"/>
          </p:cNvSpPr>
          <p:nvPr>
            <p:ph type="body" idx="1"/>
          </p:nvPr>
        </p:nvSpPr>
        <p:spPr>
          <a:xfrm>
            <a:off x="938213" y="4703763"/>
            <a:ext cx="4908550" cy="2827337"/>
          </a:xfrm>
        </p:spPr>
        <p:txBody>
          <a:bodyPr/>
          <a:lstStyle/>
          <a:p>
            <a:pPr>
              <a:buFontTx/>
              <a:buChar char="•"/>
            </a:pPr>
            <a:endParaRPr lang="en-GB" sz="1000" dirty="0">
              <a:latin typeface="Arial" pitchFamily="34" charset="0"/>
            </a:endParaRPr>
          </a:p>
        </p:txBody>
      </p:sp>
    </p:spTree>
    <p:extLst>
      <p:ext uri="{BB962C8B-B14F-4D97-AF65-F5344CB8AC3E}">
        <p14:creationId xmlns:p14="http://schemas.microsoft.com/office/powerpoint/2010/main" val="20404720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98563" y="696913"/>
            <a:ext cx="4614862" cy="3486150"/>
          </a:xfrm>
          <a:noFill/>
          <a:ln>
            <a:solidFill>
              <a:srgbClr val="000000"/>
            </a:solidFill>
            <a:miter lim="800000"/>
            <a:headEnd/>
            <a:tailEnd/>
          </a:ln>
        </p:spPr>
      </p:sp>
      <p:sp>
        <p:nvSpPr>
          <p:cNvPr id="41987" name="Notes Placeholder 2"/>
          <p:cNvSpPr>
            <a:spLocks noGrp="1"/>
          </p:cNvSpPr>
          <p:nvPr>
            <p:ph type="body" idx="1"/>
          </p:nvPr>
        </p:nvSpPr>
        <p:spPr bwMode="auto">
          <a:noFill/>
        </p:spPr>
        <p:txBody>
          <a:bodyPr lIns="91432" tIns="45716" rIns="91432" bIns="45716"/>
          <a:lstStyle/>
          <a:p>
            <a:pPr eaLnBrk="1" hangingPunct="1">
              <a:spcBef>
                <a:spcPct val="0"/>
              </a:spcBef>
            </a:pPr>
            <a:endParaRPr lang="en-US"/>
          </a:p>
        </p:txBody>
      </p:sp>
      <p:sp>
        <p:nvSpPr>
          <p:cNvPr id="41988" name="Slide Number Placeholder 3"/>
          <p:cNvSpPr txBox="1">
            <a:spLocks noGrp="1"/>
          </p:cNvSpPr>
          <p:nvPr/>
        </p:nvSpPr>
        <p:spPr bwMode="auto">
          <a:xfrm>
            <a:off x="3970159" y="8829573"/>
            <a:ext cx="3038604" cy="465340"/>
          </a:xfrm>
          <a:prstGeom prst="rect">
            <a:avLst/>
          </a:prstGeom>
          <a:noFill/>
          <a:ln w="9525">
            <a:noFill/>
            <a:miter lim="800000"/>
            <a:headEnd/>
            <a:tailEnd/>
          </a:ln>
        </p:spPr>
        <p:txBody>
          <a:bodyPr lIns="91432" tIns="45716" rIns="91432" bIns="45716" anchor="b"/>
          <a:lstStyle/>
          <a:p>
            <a:pPr algn="r"/>
            <a:fld id="{26AB5C6D-7BBF-443D-9AE1-6CBBF2AAF708}" type="slidenum">
              <a:rPr lang="en-GB" sz="1200">
                <a:latin typeface="Calibri" pitchFamily="34" charset="0"/>
              </a:rPr>
              <a:pPr algn="r"/>
              <a:t>127</a:t>
            </a:fld>
            <a:endParaRPr lang="en-GB" sz="1200">
              <a:latin typeface="Calibri" pitchFamily="34" charset="0"/>
            </a:endParaRPr>
          </a:p>
        </p:txBody>
      </p:sp>
    </p:spTree>
    <p:extLst>
      <p:ext uri="{BB962C8B-B14F-4D97-AF65-F5344CB8AC3E}">
        <p14:creationId xmlns:p14="http://schemas.microsoft.com/office/powerpoint/2010/main" val="34023427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3650" y="696913"/>
            <a:ext cx="461327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19DA59-DF62-4E87-BDB0-20DB6113B67D}" type="slidenum">
              <a:rPr lang="en-US" smtClean="0"/>
              <a:pPr/>
              <a:t>128</a:t>
            </a:fld>
            <a:endParaRPr lang="en-US"/>
          </a:p>
        </p:txBody>
      </p:sp>
    </p:spTree>
    <p:extLst>
      <p:ext uri="{BB962C8B-B14F-4D97-AF65-F5344CB8AC3E}">
        <p14:creationId xmlns:p14="http://schemas.microsoft.com/office/powerpoint/2010/main" val="42830968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B6CA57E-7F8D-2063-4F69-9FC2EBAAED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BBDA970-A88B-40BC-8787-D9AADBA63F1C}" type="slidenum">
              <a:rPr lang="en-US" altLang="en-US" sz="1200" smtClean="0"/>
              <a:pPr/>
              <a:t>162</a:t>
            </a:fld>
            <a:endParaRPr lang="en-US" altLang="en-US" sz="1200"/>
          </a:p>
        </p:txBody>
      </p:sp>
      <p:sp>
        <p:nvSpPr>
          <p:cNvPr id="15363" name="Rectangle 2">
            <a:extLst>
              <a:ext uri="{FF2B5EF4-FFF2-40B4-BE49-F238E27FC236}">
                <a16:creationId xmlns:a16="http://schemas.microsoft.com/office/drawing/2014/main" id="{F64762E3-F2D9-686D-44FF-40B9ED93AAD2}"/>
              </a:ext>
            </a:extLst>
          </p:cNvPr>
          <p:cNvSpPr>
            <a:spLocks noGrp="1" noRot="1" noChangeAspect="1" noChangeArrowheads="1" noTextEdit="1"/>
          </p:cNvSpPr>
          <p:nvPr>
            <p:ph type="sldImg"/>
          </p:nvPr>
        </p:nvSpPr>
        <p:spPr>
          <a:xfrm>
            <a:off x="1166813" y="690563"/>
            <a:ext cx="4524375" cy="3417887"/>
          </a:xfrm>
          <a:noFill/>
          <a:ln w="12700" cap="flat">
            <a:solidFill>
              <a:schemeClr val="tx1"/>
            </a:solidFill>
          </a:ln>
        </p:spPr>
      </p:sp>
      <p:sp>
        <p:nvSpPr>
          <p:cNvPr id="15364" name="Rectangle 3">
            <a:extLst>
              <a:ext uri="{FF2B5EF4-FFF2-40B4-BE49-F238E27FC236}">
                <a16:creationId xmlns:a16="http://schemas.microsoft.com/office/drawing/2014/main" id="{2917E592-528C-19D0-EDB4-594EC84928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GB" altLang="en-US"/>
          </a:p>
        </p:txBody>
      </p:sp>
    </p:spTree>
    <p:extLst>
      <p:ext uri="{BB962C8B-B14F-4D97-AF65-F5344CB8AC3E}">
        <p14:creationId xmlns:p14="http://schemas.microsoft.com/office/powerpoint/2010/main" val="19020674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B6CA57E-7F8D-2063-4F69-9FC2EBAAED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BBDA970-A88B-40BC-8787-D9AADBA63F1C}" type="slidenum">
              <a:rPr lang="en-US" altLang="en-US" sz="1200" smtClean="0"/>
              <a:pPr/>
              <a:t>165</a:t>
            </a:fld>
            <a:endParaRPr lang="en-US" altLang="en-US" sz="1200"/>
          </a:p>
        </p:txBody>
      </p:sp>
      <p:sp>
        <p:nvSpPr>
          <p:cNvPr id="15363" name="Rectangle 2">
            <a:extLst>
              <a:ext uri="{FF2B5EF4-FFF2-40B4-BE49-F238E27FC236}">
                <a16:creationId xmlns:a16="http://schemas.microsoft.com/office/drawing/2014/main" id="{F64762E3-F2D9-686D-44FF-40B9ED93AAD2}"/>
              </a:ext>
            </a:extLst>
          </p:cNvPr>
          <p:cNvSpPr>
            <a:spLocks noGrp="1" noRot="1" noChangeAspect="1" noChangeArrowheads="1" noTextEdit="1"/>
          </p:cNvSpPr>
          <p:nvPr>
            <p:ph type="sldImg"/>
          </p:nvPr>
        </p:nvSpPr>
        <p:spPr>
          <a:xfrm>
            <a:off x="1166813" y="690563"/>
            <a:ext cx="4524375" cy="3417887"/>
          </a:xfrm>
          <a:noFill/>
          <a:ln w="12700" cap="flat">
            <a:solidFill>
              <a:schemeClr val="tx1"/>
            </a:solidFill>
          </a:ln>
        </p:spPr>
      </p:sp>
      <p:sp>
        <p:nvSpPr>
          <p:cNvPr id="15364" name="Rectangle 3">
            <a:extLst>
              <a:ext uri="{FF2B5EF4-FFF2-40B4-BE49-F238E27FC236}">
                <a16:creationId xmlns:a16="http://schemas.microsoft.com/office/drawing/2014/main" id="{2917E592-528C-19D0-EDB4-594EC84928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GB" altLang="en-US"/>
          </a:p>
        </p:txBody>
      </p:sp>
    </p:spTree>
    <p:extLst>
      <p:ext uri="{BB962C8B-B14F-4D97-AF65-F5344CB8AC3E}">
        <p14:creationId xmlns:p14="http://schemas.microsoft.com/office/powerpoint/2010/main" val="3318103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a:t>The quantity of the oil that can be extracted from an oil reserve always involves some uncertainty in the estimate. It is based on the amount of geological and engineering information available regarding the oil reserve in question.</a:t>
            </a:r>
          </a:p>
          <a:p>
            <a:endParaRPr lang="en-US" dirty="0"/>
          </a:p>
          <a:p>
            <a:r>
              <a:rPr lang="en-US" dirty="0"/>
              <a:t>The levels of uncertainty when estimating the amount of oil in the reserves vary, and that is why reserves are separated into two broad categories: proved and unproved. Within the category of unproved, oil reserves fall under the sub-categories of probable and possible.</a:t>
            </a:r>
          </a:p>
          <a:p>
            <a:endParaRPr lang="en-US" dirty="0"/>
          </a:p>
          <a:p>
            <a:r>
              <a:rPr lang="en-US" dirty="0"/>
              <a:t>Proved reserves are oil reserves with the highest certainty. The oil that can be extracted from such reserves must show at least a 90% probability of recovery to be classified as such. It is based on geological and engineering data and must also take into account operating methods, economic conditions, and government regulations.</a:t>
            </a:r>
          </a:p>
          <a:p>
            <a:endParaRPr lang="en-US" dirty="0"/>
          </a:p>
          <a:p>
            <a:r>
              <a:rPr lang="en-US" dirty="0"/>
              <a:t>The unproved reserves category encapsulates the probable and possible categories. Unproved reserves come with greater uncertainty when it comes to either technical, economic, or regulatory factors. It leads to a less than 90% probability of recovery.</a:t>
            </a:r>
          </a:p>
          <a:p>
            <a:endParaRPr lang="en-US" dirty="0"/>
          </a:p>
          <a:p>
            <a:r>
              <a:rPr lang="en-US" dirty="0"/>
              <a:t>An oil reserve with a recovery probability of less than 90% but at least 50% falls under the probable category. Here, there is a reasonable likelihood of recovery; however, circumstances such as the lack of sufficient geological data or the inability to institute proper underground controls prevent a higher level of certainty.</a:t>
            </a:r>
          </a:p>
          <a:p>
            <a:endParaRPr lang="en-US" dirty="0"/>
          </a:p>
          <a:p>
            <a:r>
              <a:rPr lang="en-US" dirty="0"/>
              <a:t>The last commonly used category falls under possible. The probability of possible oil reserves is highly uncertain and falls between the 10% and 50% threshold for recovery. Often, reserves that are known are categorized here when the ability to produce at commercial rates comes into question.</a:t>
            </a:r>
          </a:p>
          <a:p>
            <a:endParaRPr lang="en-US" dirty="0"/>
          </a:p>
          <a:p>
            <a:r>
              <a:rPr lang="en-US" dirty="0"/>
              <a:t>Oil reserves with extreme uncertainty can fall within the category of contingent reserves. The probability of certainty regarding such reserves is less than 10%. The contingent reserves line item is seldom seen on oil and gas balance sheets.</a:t>
            </a:r>
          </a:p>
        </p:txBody>
      </p:sp>
      <p:sp>
        <p:nvSpPr>
          <p:cNvPr id="4" name="Slide Number Placeholder 3"/>
          <p:cNvSpPr>
            <a:spLocks noGrp="1"/>
          </p:cNvSpPr>
          <p:nvPr>
            <p:ph type="sldNum" sz="quarter" idx="5"/>
          </p:nvPr>
        </p:nvSpPr>
        <p:spPr/>
        <p:txBody>
          <a:bodyPr/>
          <a:lstStyle/>
          <a:p>
            <a:fld id="{8D643B9E-8307-4000-9B42-6F7D3B331C8F}" type="slidenum">
              <a:rPr lang="en-GB" smtClean="0"/>
              <a:t>168</a:t>
            </a:fld>
            <a:endParaRPr lang="en-GB"/>
          </a:p>
        </p:txBody>
      </p:sp>
    </p:spTree>
    <p:extLst>
      <p:ext uri="{BB962C8B-B14F-4D97-AF65-F5344CB8AC3E}">
        <p14:creationId xmlns:p14="http://schemas.microsoft.com/office/powerpoint/2010/main" val="37981786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a:t>The quantity of the oil that can be extracted from an oil reserve always involves some uncertainty in the estimate. It is based on the amount of geological and engineering information available regarding the oil reserve in question.</a:t>
            </a:r>
          </a:p>
          <a:p>
            <a:endParaRPr lang="en-US" dirty="0"/>
          </a:p>
          <a:p>
            <a:r>
              <a:rPr lang="en-US" dirty="0"/>
              <a:t>The levels of uncertainty when estimating the amount of oil in the reserves vary, and that is why reserves are separated into two broad categories: proved and unproved. Within the category of unproved, oil reserves fall under the sub-categories of probable and possible.</a:t>
            </a:r>
          </a:p>
          <a:p>
            <a:endParaRPr lang="en-US" dirty="0"/>
          </a:p>
          <a:p>
            <a:r>
              <a:rPr lang="en-US" dirty="0"/>
              <a:t>Proved reserves are oil reserves with the highest certainty. The oil that can be extracted from such reserves must show at least a 90% probability of recovery to be classified as such. It is based on geological and engineering data and must also take into account operating methods, economic conditions, and government regulations.</a:t>
            </a:r>
          </a:p>
          <a:p>
            <a:endParaRPr lang="en-US" dirty="0"/>
          </a:p>
          <a:p>
            <a:r>
              <a:rPr lang="en-US" dirty="0"/>
              <a:t>The unproved reserves category encapsulates the probable and possible categories. Unproved reserves come with greater uncertainty when it comes to either technical, economic, or regulatory factors. It leads to a less than 90% probability of recovery.</a:t>
            </a:r>
          </a:p>
          <a:p>
            <a:endParaRPr lang="en-US" dirty="0"/>
          </a:p>
          <a:p>
            <a:r>
              <a:rPr lang="en-US" dirty="0"/>
              <a:t>An oil reserve with a recovery probability of less than 90% but at least 50% falls under the probable category. Here, there is a reasonable likelihood of recovery; however, circumstances such as the lack of sufficient geological data or the inability to institute proper underground controls prevent a higher level of certainty.</a:t>
            </a:r>
          </a:p>
          <a:p>
            <a:endParaRPr lang="en-US" dirty="0"/>
          </a:p>
          <a:p>
            <a:r>
              <a:rPr lang="en-US" dirty="0"/>
              <a:t>The last commonly used category falls under possible. The probability of possible oil reserves is highly uncertain and falls between the 10% and 50% threshold for recovery. Often, reserves that are known are categorized here when the ability to produce at commercial rates comes into question.</a:t>
            </a:r>
          </a:p>
          <a:p>
            <a:endParaRPr lang="en-US" dirty="0"/>
          </a:p>
          <a:p>
            <a:r>
              <a:rPr lang="en-US" dirty="0"/>
              <a:t>Oil reserves with extreme uncertainty can fall within the category of contingent reserves. The probability of certainty regarding such reserves is less than 10%. The contingent reserves line item is seldom seen on oil and gas balance sheets.</a:t>
            </a:r>
          </a:p>
        </p:txBody>
      </p:sp>
      <p:sp>
        <p:nvSpPr>
          <p:cNvPr id="4" name="Slide Number Placeholder 3"/>
          <p:cNvSpPr>
            <a:spLocks noGrp="1"/>
          </p:cNvSpPr>
          <p:nvPr>
            <p:ph type="sldNum" sz="quarter" idx="5"/>
          </p:nvPr>
        </p:nvSpPr>
        <p:spPr/>
        <p:txBody>
          <a:bodyPr/>
          <a:lstStyle/>
          <a:p>
            <a:fld id="{8D643B9E-8307-4000-9B42-6F7D3B331C8F}" type="slidenum">
              <a:rPr lang="en-GB" smtClean="0"/>
              <a:t>169</a:t>
            </a:fld>
            <a:endParaRPr lang="en-GB"/>
          </a:p>
        </p:txBody>
      </p:sp>
    </p:spTree>
    <p:extLst>
      <p:ext uri="{BB962C8B-B14F-4D97-AF65-F5344CB8AC3E}">
        <p14:creationId xmlns:p14="http://schemas.microsoft.com/office/powerpoint/2010/main" val="5163666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32E57"/>
                </a:solidFill>
                <a:effectLst/>
                <a:latin typeface="Open Sans" panose="020B0606030504020204" pitchFamily="34" charset="0"/>
              </a:rPr>
              <a:t>Derivative Fair Value</a:t>
            </a:r>
          </a:p>
          <a:p>
            <a:pPr algn="l"/>
            <a:r>
              <a:rPr lang="en-US" b="0" i="0" dirty="0">
                <a:solidFill>
                  <a:srgbClr val="57595D"/>
                </a:solidFill>
                <a:effectLst/>
                <a:latin typeface="Open Sans" panose="020B0606030504020204" pitchFamily="34" charset="0"/>
              </a:rPr>
              <a:t>The derivative fair value item is not specifically unique to only oil and gas companies. It is, however, a very commonly seen item on oil and gas company balance sheets. Within the industry, the prices of commodities, such as oil, are set by the market. To deal with constantly fluctuating prices, oil and gas companies can hedge their position using derivatives. The derivatives include forwards, futures, and options.</a:t>
            </a:r>
          </a:p>
          <a:p>
            <a:pPr algn="l"/>
            <a:r>
              <a:rPr lang="en-US" b="0" i="0" dirty="0">
                <a:solidFill>
                  <a:srgbClr val="57595D"/>
                </a:solidFill>
                <a:effectLst/>
                <a:latin typeface="Open Sans" panose="020B0606030504020204" pitchFamily="34" charset="0"/>
              </a:rPr>
              <a:t>For example, a company may engage in a forward contract to sell a set amount of oil at $50 a barrel. The line item, as its name suggests is recognized at its </a:t>
            </a:r>
            <a:r>
              <a:rPr lang="en-US" b="0" i="0" u="none" strike="noStrike" dirty="0">
                <a:solidFill>
                  <a:srgbClr val="FA621C"/>
                </a:solidFill>
                <a:effectLst/>
                <a:latin typeface="Open Sans" panose="020B0606030504020204" pitchFamily="34" charset="0"/>
                <a:hlinkClick r:id="rId3"/>
              </a:rPr>
              <a:t>fair value</a:t>
            </a:r>
            <a:r>
              <a:rPr lang="en-US" b="0" i="0" dirty="0">
                <a:solidFill>
                  <a:srgbClr val="57595D"/>
                </a:solidFill>
                <a:effectLst/>
                <a:latin typeface="Open Sans" panose="020B0606030504020204" pitchFamily="34" charset="0"/>
              </a:rPr>
              <a:t>. The derivative fair value line can be either an asset or a liability. If a company has hedged its position and has entered into a derivative contract to sell at a set price, the derivative fair value item will show up as an asset. If a company has hedged its position and entered into a contract to buy at a set price, the derivative fair value item will show up as a liability.</a:t>
            </a: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170</a:t>
            </a:fld>
            <a:endParaRPr lang="en-GB"/>
          </a:p>
        </p:txBody>
      </p:sp>
    </p:spTree>
    <p:extLst>
      <p:ext uri="{BB962C8B-B14F-4D97-AF65-F5344CB8AC3E}">
        <p14:creationId xmlns:p14="http://schemas.microsoft.com/office/powerpoint/2010/main" val="12952808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32E57"/>
                </a:solidFill>
                <a:effectLst/>
                <a:latin typeface="Open Sans" panose="020B0606030504020204" pitchFamily="34" charset="0"/>
              </a:rPr>
              <a:t>Derivative Fair Value</a:t>
            </a:r>
          </a:p>
          <a:p>
            <a:pPr algn="l"/>
            <a:r>
              <a:rPr lang="en-US" b="0" i="0" dirty="0">
                <a:solidFill>
                  <a:srgbClr val="57595D"/>
                </a:solidFill>
                <a:effectLst/>
                <a:latin typeface="Open Sans" panose="020B0606030504020204" pitchFamily="34" charset="0"/>
              </a:rPr>
              <a:t>The derivative fair value item is not specifically unique to only oil and gas companies. It is, however, a very commonly seen item on oil and gas company balance sheets. Within the industry, the prices of commodities, such as oil, are set by the market. To deal with constantly fluctuating prices, oil and gas companies can hedge their position using derivatives. The derivatives include forwards, futures, and options.</a:t>
            </a:r>
          </a:p>
          <a:p>
            <a:pPr algn="l"/>
            <a:r>
              <a:rPr lang="en-US" b="0" i="0" dirty="0">
                <a:solidFill>
                  <a:srgbClr val="57595D"/>
                </a:solidFill>
                <a:effectLst/>
                <a:latin typeface="Open Sans" panose="020B0606030504020204" pitchFamily="34" charset="0"/>
              </a:rPr>
              <a:t>For example, a company may engage in a forward contract to sell a set amount of oil at $50 a barrel. The line item, as its name suggests is recognized at its </a:t>
            </a:r>
            <a:r>
              <a:rPr lang="en-US" b="0" i="0" u="none" strike="noStrike" dirty="0">
                <a:solidFill>
                  <a:srgbClr val="FA621C"/>
                </a:solidFill>
                <a:effectLst/>
                <a:latin typeface="Open Sans" panose="020B0606030504020204" pitchFamily="34" charset="0"/>
                <a:hlinkClick r:id="rId3"/>
              </a:rPr>
              <a:t>fair value</a:t>
            </a:r>
            <a:r>
              <a:rPr lang="en-US" b="0" i="0" dirty="0">
                <a:solidFill>
                  <a:srgbClr val="57595D"/>
                </a:solidFill>
                <a:effectLst/>
                <a:latin typeface="Open Sans" panose="020B0606030504020204" pitchFamily="34" charset="0"/>
              </a:rPr>
              <a:t>. The derivative fair value line can be either an asset or a liability. If a company has hedged its position and has entered into a derivative contract to sell at a set price, the derivative fair value item will show up as an asset. If a company has hedged its position and entered into a contract to buy at a set price, the derivative fair value item will show up as a liability.</a:t>
            </a: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171</a:t>
            </a:fld>
            <a:endParaRPr lang="en-GB"/>
          </a:p>
        </p:txBody>
      </p:sp>
    </p:spTree>
    <p:extLst>
      <p:ext uri="{BB962C8B-B14F-4D97-AF65-F5344CB8AC3E}">
        <p14:creationId xmlns:p14="http://schemas.microsoft.com/office/powerpoint/2010/main" val="26483822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32E57"/>
                </a:solidFill>
                <a:effectLst/>
                <a:latin typeface="Open Sans" panose="020B0606030504020204" pitchFamily="34" charset="0"/>
              </a:rPr>
              <a:t>Derivative Fair Value</a:t>
            </a:r>
          </a:p>
          <a:p>
            <a:pPr algn="l"/>
            <a:r>
              <a:rPr lang="en-US" b="0" i="0" dirty="0">
                <a:solidFill>
                  <a:srgbClr val="57595D"/>
                </a:solidFill>
                <a:effectLst/>
                <a:latin typeface="Open Sans" panose="020B0606030504020204" pitchFamily="34" charset="0"/>
              </a:rPr>
              <a:t>The derivative fair value item is not specifically unique to only oil and gas companies. It is, however, a very commonly seen item on oil and gas company balance sheets. Within the industry, the prices of commodities, such as oil, are set by the market. To deal with constantly fluctuating prices, oil and gas companies can hedge their position using derivatives. The derivatives include forwards, futures, and options.</a:t>
            </a:r>
          </a:p>
          <a:p>
            <a:pPr algn="l"/>
            <a:r>
              <a:rPr lang="en-US" b="0" i="0" dirty="0">
                <a:solidFill>
                  <a:srgbClr val="57595D"/>
                </a:solidFill>
                <a:effectLst/>
                <a:latin typeface="Open Sans" panose="020B0606030504020204" pitchFamily="34" charset="0"/>
              </a:rPr>
              <a:t>For example, a company may engage in a forward contract to sell a set amount of oil at $50 a barrel. The line item, as its name suggests is recognized at its </a:t>
            </a:r>
            <a:r>
              <a:rPr lang="en-US" b="0" i="0" u="none" strike="noStrike" dirty="0">
                <a:solidFill>
                  <a:srgbClr val="FA621C"/>
                </a:solidFill>
                <a:effectLst/>
                <a:latin typeface="Open Sans" panose="020B0606030504020204" pitchFamily="34" charset="0"/>
                <a:hlinkClick r:id="rId3"/>
              </a:rPr>
              <a:t>fair value</a:t>
            </a:r>
            <a:r>
              <a:rPr lang="en-US" b="0" i="0" dirty="0">
                <a:solidFill>
                  <a:srgbClr val="57595D"/>
                </a:solidFill>
                <a:effectLst/>
                <a:latin typeface="Open Sans" panose="020B0606030504020204" pitchFamily="34" charset="0"/>
              </a:rPr>
              <a:t>. The derivative fair value line can be either an asset or a liability. If a company has hedged its position and has entered into a derivative contract to sell at a set price, the derivative fair value item will show up as an asset. If a company has hedged its position and entered into a contract to buy at a set price, the derivative fair value item will show up as a liability.</a:t>
            </a:r>
          </a:p>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172</a:t>
            </a:fld>
            <a:endParaRPr lang="en-GB"/>
          </a:p>
        </p:txBody>
      </p:sp>
    </p:spTree>
    <p:extLst>
      <p:ext uri="{BB962C8B-B14F-4D97-AF65-F5344CB8AC3E}">
        <p14:creationId xmlns:p14="http://schemas.microsoft.com/office/powerpoint/2010/main" val="12368074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0470030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766086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3353970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649903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5339586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922881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950743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685913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5963163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6102243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713497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154877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1337392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165096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368186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9271303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planning phase</a:t>
            </a:r>
          </a:p>
          <a:p>
            <a:r>
              <a:rPr lang="en-US" altLang="en-US" dirty="0"/>
              <a:t>At this initial stage of the audit, the auditor will use risk assessment techniques to assess the client’s business and financial statements for potential problem areas. One type of risk that the auditor will assess is financial statement risk. Financial statement risk is the risk that components of the financial statements could be misstated, through inaccurate or incomplete recording of transactions or disclosure. Financial statement risks, therefore, represent potential errors or deliberate misstatements in the published accounts of a business. Financial statement risks could lead to a balance being over or understated in value, or could result in an item being recognised when it should not be, or vice versa, the non-recognition of an item which should be recognised. In addition, financial statement risk could lead to an item being recognised at an inappropriate time, or in incorrect presentation or disclosure of a matter. Clearly, the auditor must understand financial reporting standard requirements in order to assess the risk of an item being recognised, measured, or disclosed incorrectly.</a:t>
            </a:r>
          </a:p>
        </p:txBody>
      </p:sp>
    </p:spTree>
    <p:extLst>
      <p:ext uri="{BB962C8B-B14F-4D97-AF65-F5344CB8AC3E}">
        <p14:creationId xmlns:p14="http://schemas.microsoft.com/office/powerpoint/2010/main" val="5133076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dirty="0">
                <a:solidFill>
                  <a:srgbClr val="595959"/>
                </a:solidFill>
                <a:effectLst/>
                <a:latin typeface="Arial" panose="020B0604020202020204" pitchFamily="34" charset="0"/>
              </a:rPr>
              <a:t>Typical matters which should be considered by the auditor in the context of a financial reporting issue may include, for example:</a:t>
            </a:r>
            <a:br>
              <a:rPr lang="en-US" dirty="0"/>
            </a:br>
            <a:r>
              <a:rPr lang="en-US" b="0" i="0" dirty="0">
                <a:solidFill>
                  <a:srgbClr val="595959"/>
                </a:solidFill>
                <a:effectLst/>
                <a:latin typeface="Arial" panose="020B0604020202020204" pitchFamily="34" charset="0"/>
              </a:rPr>
              <a:t>whether the financial reporting issue is relatively complex, or whether the financial reporting issue is subjective, necessitating the use of significant judgement. The existence of either increases the inherent risk that a balance or transaction will be materially misstated the specific requirements of any relevant financial reporting standard, in terms of the recognition, measurement, or presentation or disclosure of the item, and whether, in the context of the scenario, it appears that the requirements have been followed or not the materiality of the item in question, bearing in mind that materiality should be assessed from a quantitative and a qualitative viewpoint the wider impact of an issue on the financial statements, for example, consider the implication of a matter to all of the primary financial statements, and disclosure needed in the notes to the financial statements.</a:t>
            </a:r>
            <a:endParaRPr lang="en-US" altLang="en-US" dirty="0"/>
          </a:p>
        </p:txBody>
      </p:sp>
    </p:spTree>
    <p:extLst>
      <p:ext uri="{BB962C8B-B14F-4D97-AF65-F5344CB8AC3E}">
        <p14:creationId xmlns:p14="http://schemas.microsoft.com/office/powerpoint/2010/main" val="35536162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dirty="0">
                <a:solidFill>
                  <a:srgbClr val="595959"/>
                </a:solidFill>
                <a:effectLst/>
                <a:latin typeface="Arial" panose="020B0604020202020204" pitchFamily="34" charset="0"/>
              </a:rPr>
              <a:t>Ultimately, an auditor of historical financial information cannot hope to perform a quality audit in the absence of a detailed knowledge and understanding of financial reporting standards, which is why such matters will regularly feature in the exam. Well-prepared candidates can score very highly in such questions by demonstrating their knowledge of a financial reporting matter, but more importantly, applying that knowledge to the issue faced by the auditor in the question scenario provided...</a:t>
            </a:r>
            <a:endParaRPr lang="en-US" altLang="en-US" dirty="0"/>
          </a:p>
        </p:txBody>
      </p:sp>
    </p:spTree>
    <p:extLst>
      <p:ext uri="{BB962C8B-B14F-4D97-AF65-F5344CB8AC3E}">
        <p14:creationId xmlns:p14="http://schemas.microsoft.com/office/powerpoint/2010/main" val="8687997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5265045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922804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3113232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1AC391A-49D7-465A-BA05-47431B06D522}"/>
              </a:ext>
            </a:extLst>
          </p:cNvPr>
          <p:cNvSpPr>
            <a:spLocks noGrp="1" noRot="1" noChangeAspect="1" noTextEdit="1"/>
          </p:cNvSpPr>
          <p:nvPr>
            <p:ph type="sldImg"/>
          </p:nvPr>
        </p:nvSpPr>
        <p:spPr bwMode="auto">
          <a:xfrm>
            <a:off x="944563" y="750888"/>
            <a:ext cx="4911725" cy="37099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a:extLst>
              <a:ext uri="{FF2B5EF4-FFF2-40B4-BE49-F238E27FC236}">
                <a16:creationId xmlns:a16="http://schemas.microsoft.com/office/drawing/2014/main" id="{DDBA825E-913B-4CF7-B0E1-4DB38CD78DCD}"/>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156021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BA1B5E6-1E73-4C38-A1F9-4CACDFF0A731}"/>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a:extLst>
              <a:ext uri="{FF2B5EF4-FFF2-40B4-BE49-F238E27FC236}">
                <a16:creationId xmlns:a16="http://schemas.microsoft.com/office/drawing/2014/main" id="{097072C3-EB7F-43BA-9F8E-F5613461F36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424432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C83ACB4-2EE6-4BD7-907F-4F230EE41D33}"/>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a:extLst>
              <a:ext uri="{FF2B5EF4-FFF2-40B4-BE49-F238E27FC236}">
                <a16:creationId xmlns:a16="http://schemas.microsoft.com/office/drawing/2014/main" id="{2021B31F-C5B1-421A-90F7-CC5DB24EF79D}"/>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8291347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0F4F957-8B37-414D-9CB5-E25B197D3054}"/>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5A92D44B-33E3-46D5-961A-46657F308AD5}"/>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8812298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2C78D5D9-BBCC-4640-B7DD-F430E1ED0E25}"/>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a:extLst>
              <a:ext uri="{FF2B5EF4-FFF2-40B4-BE49-F238E27FC236}">
                <a16:creationId xmlns:a16="http://schemas.microsoft.com/office/drawing/2014/main" id="{221959A5-095C-4AC4-A25A-D0AF06966882}"/>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0085646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8C4EFA6C-F8C2-4AB9-883F-07BFA1FE3B9F}"/>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a:extLst>
              <a:ext uri="{FF2B5EF4-FFF2-40B4-BE49-F238E27FC236}">
                <a16:creationId xmlns:a16="http://schemas.microsoft.com/office/drawing/2014/main" id="{84ECCBE0-9211-4ADA-AA70-1A3E18C8AF8F}"/>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2150575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32B0F8B-3C31-40CD-98C8-B93621087A30}"/>
              </a:ext>
            </a:extLst>
          </p:cNvPr>
          <p:cNvSpPr>
            <a:spLocks noGrp="1" noRot="1" noChangeAspect="1" noTextEdit="1"/>
          </p:cNvSpPr>
          <p:nvPr>
            <p:ph type="sldImg"/>
          </p:nvPr>
        </p:nvSpPr>
        <p:spPr bwMode="auto">
          <a:xfrm>
            <a:off x="938213" y="746125"/>
            <a:ext cx="4924425" cy="37195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a:extLst>
              <a:ext uri="{FF2B5EF4-FFF2-40B4-BE49-F238E27FC236}">
                <a16:creationId xmlns:a16="http://schemas.microsoft.com/office/drawing/2014/main" id="{19F61F43-51C1-4871-8DB6-8F92624B39F2}"/>
              </a:ext>
            </a:extLst>
          </p:cNvPr>
          <p:cNvSpPr>
            <a:spLocks noGrp="1"/>
          </p:cNvSpPr>
          <p:nvPr>
            <p:ph type="body" idx="1"/>
          </p:nvPr>
        </p:nvSpPr>
        <p:spPr bwMode="auto">
          <a:xfrm>
            <a:off x="906463" y="4716463"/>
            <a:ext cx="4984750" cy="4464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97982145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7778AD2-516C-42BD-B279-E7BE7E748D6C}"/>
              </a:ext>
            </a:extLst>
          </p:cNvPr>
          <p:cNvSpPr>
            <a:spLocks noGrp="1" noRot="1" noChangeAspect="1" noTextEdit="1"/>
          </p:cNvSpPr>
          <p:nvPr>
            <p:ph type="sldImg"/>
          </p:nvPr>
        </p:nvSpPr>
        <p:spPr bwMode="auto">
          <a:xfrm>
            <a:off x="933450" y="744538"/>
            <a:ext cx="4929188"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285605D2-4D57-4048-960C-A99D02266404}"/>
              </a:ext>
            </a:extLst>
          </p:cNvPr>
          <p:cNvSpPr>
            <a:spLocks noGrp="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432213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B6CA57E-7F8D-2063-4F69-9FC2EBAAED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BBDA970-A88B-40BC-8787-D9AADBA63F1C}" type="slidenum">
              <a:rPr lang="en-US" altLang="en-US" sz="1200" smtClean="0"/>
              <a:pPr/>
              <a:t>212</a:t>
            </a:fld>
            <a:endParaRPr lang="en-US" altLang="en-US" sz="1200"/>
          </a:p>
        </p:txBody>
      </p:sp>
      <p:sp>
        <p:nvSpPr>
          <p:cNvPr id="15363" name="Rectangle 2">
            <a:extLst>
              <a:ext uri="{FF2B5EF4-FFF2-40B4-BE49-F238E27FC236}">
                <a16:creationId xmlns:a16="http://schemas.microsoft.com/office/drawing/2014/main" id="{F64762E3-F2D9-686D-44FF-40B9ED93AAD2}"/>
              </a:ext>
            </a:extLst>
          </p:cNvPr>
          <p:cNvSpPr>
            <a:spLocks noGrp="1" noRot="1" noChangeAspect="1" noChangeArrowheads="1" noTextEdit="1"/>
          </p:cNvSpPr>
          <p:nvPr>
            <p:ph type="sldImg"/>
          </p:nvPr>
        </p:nvSpPr>
        <p:spPr>
          <a:xfrm>
            <a:off x="1166813" y="690563"/>
            <a:ext cx="4524375" cy="3417887"/>
          </a:xfrm>
          <a:noFill/>
          <a:ln w="12700" cap="flat">
            <a:solidFill>
              <a:schemeClr val="tx1"/>
            </a:solidFill>
          </a:ln>
        </p:spPr>
      </p:sp>
      <p:sp>
        <p:nvSpPr>
          <p:cNvPr id="15364" name="Rectangle 3">
            <a:extLst>
              <a:ext uri="{FF2B5EF4-FFF2-40B4-BE49-F238E27FC236}">
                <a16:creationId xmlns:a16="http://schemas.microsoft.com/office/drawing/2014/main" id="{2917E592-528C-19D0-EDB4-594EC84928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GB" altLang="en-US"/>
          </a:p>
        </p:txBody>
      </p:sp>
    </p:spTree>
    <p:extLst>
      <p:ext uri="{BB962C8B-B14F-4D97-AF65-F5344CB8AC3E}">
        <p14:creationId xmlns:p14="http://schemas.microsoft.com/office/powerpoint/2010/main" val="35249291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DDB5AE-9493-44C8-A290-97F5272C4352}" type="slidenum">
              <a:rPr lang="en-GB" smtClean="0"/>
              <a:t>215</a:t>
            </a:fld>
            <a:endParaRPr lang="en-GB"/>
          </a:p>
        </p:txBody>
      </p:sp>
    </p:spTree>
    <p:extLst>
      <p:ext uri="{BB962C8B-B14F-4D97-AF65-F5344CB8AC3E}">
        <p14:creationId xmlns:p14="http://schemas.microsoft.com/office/powerpoint/2010/main" val="37998270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8608E09A-263F-48C3-916E-248B127560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4C6E85C-B8C5-4C1C-9149-0B8B9871888B}" type="slidenum">
              <a:rPr lang="en-GB" altLang="en-US" sz="1200"/>
              <a:pPr algn="r"/>
              <a:t>218</a:t>
            </a:fld>
            <a:endParaRPr lang="en-GB" altLang="en-US" sz="1200"/>
          </a:p>
        </p:txBody>
      </p:sp>
      <p:sp>
        <p:nvSpPr>
          <p:cNvPr id="13315" name="Rectangle 2">
            <a:extLst>
              <a:ext uri="{FF2B5EF4-FFF2-40B4-BE49-F238E27FC236}">
                <a16:creationId xmlns:a16="http://schemas.microsoft.com/office/drawing/2014/main" id="{82CCF2BE-8E6B-42EE-A043-EF3657533849}"/>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10</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EE2D075F-8485-433D-B19F-77668B16456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A26A4BE-AE0B-4148-B4AE-4F03EE095999}" type="slidenum">
              <a:rPr lang="en-GB" altLang="en-US" sz="1200"/>
              <a:pPr algn="r"/>
              <a:t>219</a:t>
            </a:fld>
            <a:endParaRPr lang="en-GB" altLang="en-US" sz="1200"/>
          </a:p>
        </p:txBody>
      </p:sp>
      <p:sp>
        <p:nvSpPr>
          <p:cNvPr id="15363" name="Rectangle 2">
            <a:extLst>
              <a:ext uri="{FF2B5EF4-FFF2-40B4-BE49-F238E27FC236}">
                <a16:creationId xmlns:a16="http://schemas.microsoft.com/office/drawing/2014/main" id="{25DF7387-0131-4646-9C41-2B494124450D}"/>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11</a:t>
            </a:r>
          </a:p>
        </p:txBody>
      </p:sp>
      <p:sp>
        <p:nvSpPr>
          <p:cNvPr id="15364" name="Rectangle 3">
            <a:extLst>
              <a:ext uri="{FF2B5EF4-FFF2-40B4-BE49-F238E27FC236}">
                <a16:creationId xmlns:a16="http://schemas.microsoft.com/office/drawing/2014/main" id="{F2F76B84-C67C-4AB6-9905-BF2C92FBD04A}"/>
              </a:ext>
            </a:extLst>
          </p:cNvPr>
          <p:cNvSpPr>
            <a:spLocks noGrp="1" noChangeArrowheads="1"/>
          </p:cNvSpPr>
          <p:nvPr>
            <p:ph type="body" idx="1"/>
          </p:nvPr>
        </p:nvSpPr>
        <p:spPr>
          <a:xfrm>
            <a:off x="914400" y="4368800"/>
            <a:ext cx="5029200" cy="4064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1" hangingPunct="1"/>
            <a:endParaRPr lang="en-US"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1025423C-191F-441C-94CB-E12489AA59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C2DC5C5-342F-4178-BFC7-C381568D2AD9}" type="slidenum">
              <a:rPr lang="en-GB" altLang="en-US" sz="1200"/>
              <a:pPr algn="r"/>
              <a:t>222</a:t>
            </a:fld>
            <a:endParaRPr lang="en-GB" altLang="en-US" sz="1200"/>
          </a:p>
        </p:txBody>
      </p:sp>
      <p:sp>
        <p:nvSpPr>
          <p:cNvPr id="18435" name="Rectangle 2">
            <a:extLst>
              <a:ext uri="{FF2B5EF4-FFF2-40B4-BE49-F238E27FC236}">
                <a16:creationId xmlns:a16="http://schemas.microsoft.com/office/drawing/2014/main" id="{87509A15-E3CD-4EC6-868B-FE5BD2F6C70F}"/>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12</a:t>
            </a:r>
          </a:p>
        </p:txBody>
      </p:sp>
      <p:sp>
        <p:nvSpPr>
          <p:cNvPr id="18436" name="Rectangle 3">
            <a:extLst>
              <a:ext uri="{FF2B5EF4-FFF2-40B4-BE49-F238E27FC236}">
                <a16:creationId xmlns:a16="http://schemas.microsoft.com/office/drawing/2014/main" id="{92EC621F-0725-4DD9-8BF6-BD6E0120C3C0}"/>
              </a:ext>
            </a:extLst>
          </p:cNvPr>
          <p:cNvSpPr>
            <a:spLocks noGrp="1" noChangeArrowheads="1"/>
          </p:cNvSpPr>
          <p:nvPr>
            <p:ph type="body" idx="1"/>
          </p:nvPr>
        </p:nvSpPr>
        <p:spPr>
          <a:xfrm>
            <a:off x="914400" y="4368800"/>
            <a:ext cx="5029200" cy="4064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1" hangingPunct="1"/>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86EAC557-EC8C-4969-B300-48DE1C1C26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45E9CC2-3FB1-4485-921F-C0AA09149FF0}" type="slidenum">
              <a:rPr lang="en-GB" altLang="en-US" sz="1200"/>
              <a:pPr algn="r"/>
              <a:t>223</a:t>
            </a:fld>
            <a:endParaRPr lang="en-GB" altLang="en-US" sz="1200"/>
          </a:p>
        </p:txBody>
      </p:sp>
      <p:sp>
        <p:nvSpPr>
          <p:cNvPr id="20483" name="Rectangle 2">
            <a:extLst>
              <a:ext uri="{FF2B5EF4-FFF2-40B4-BE49-F238E27FC236}">
                <a16:creationId xmlns:a16="http://schemas.microsoft.com/office/drawing/2014/main" id="{CA5088F9-08F5-4944-9FCC-45FFD20B5E29}"/>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14</a:t>
            </a:r>
          </a:p>
        </p:txBody>
      </p:sp>
      <p:sp>
        <p:nvSpPr>
          <p:cNvPr id="20484" name="Rectangle 3">
            <a:extLst>
              <a:ext uri="{FF2B5EF4-FFF2-40B4-BE49-F238E27FC236}">
                <a16:creationId xmlns:a16="http://schemas.microsoft.com/office/drawing/2014/main" id="{CD4BD973-0FD4-45E3-BC8F-8C91533FD3E5}"/>
              </a:ext>
            </a:extLst>
          </p:cNvPr>
          <p:cNvSpPr>
            <a:spLocks noGrp="1" noChangeArrowheads="1"/>
          </p:cNvSpPr>
          <p:nvPr>
            <p:ph type="body" idx="1"/>
          </p:nvPr>
        </p:nvSpPr>
        <p:spPr>
          <a:xfrm>
            <a:off x="914400" y="4368800"/>
            <a:ext cx="5029200" cy="4064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1" hangingPunct="1"/>
            <a:endParaRPr lang="en-US"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297B2458-92B4-4DAC-AB5F-4AE2C1A24F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F6E5696-39DA-4372-AA7E-8DDBA3A60292}" type="slidenum">
              <a:rPr lang="en-GB" altLang="en-US" sz="1200"/>
              <a:pPr algn="r"/>
              <a:t>224</a:t>
            </a:fld>
            <a:endParaRPr lang="en-GB" altLang="en-US" sz="1200"/>
          </a:p>
        </p:txBody>
      </p:sp>
      <p:sp>
        <p:nvSpPr>
          <p:cNvPr id="22531" name="Rectangle 2">
            <a:extLst>
              <a:ext uri="{FF2B5EF4-FFF2-40B4-BE49-F238E27FC236}">
                <a16:creationId xmlns:a16="http://schemas.microsoft.com/office/drawing/2014/main" id="{BE7C61FD-852E-42BB-921B-23172C1841CB}"/>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15</a:t>
            </a:r>
          </a:p>
        </p:txBody>
      </p:sp>
      <p:sp>
        <p:nvSpPr>
          <p:cNvPr id="22532" name="Rectangle 3">
            <a:extLst>
              <a:ext uri="{FF2B5EF4-FFF2-40B4-BE49-F238E27FC236}">
                <a16:creationId xmlns:a16="http://schemas.microsoft.com/office/drawing/2014/main" id="{621D6B3B-6C4F-4701-8EE6-CC83EE4B314E}"/>
              </a:ext>
            </a:extLst>
          </p:cNvPr>
          <p:cNvSpPr>
            <a:spLocks noGrp="1" noChangeArrowheads="1"/>
          </p:cNvSpPr>
          <p:nvPr>
            <p:ph type="body" idx="1"/>
          </p:nvPr>
        </p:nvSpPr>
        <p:spPr>
          <a:xfrm>
            <a:off x="914400" y="4368800"/>
            <a:ext cx="5029200" cy="4064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1" hangingPunct="1"/>
            <a:endParaRPr lang="en-US"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D444304-0A9E-40EF-B448-813ADAEEDEA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3B5043B-5963-4B34-948E-2E33F438568A}" type="slidenum">
              <a:rPr lang="en-GB" altLang="en-US" sz="1200"/>
              <a:pPr algn="r"/>
              <a:t>225</a:t>
            </a:fld>
            <a:endParaRPr lang="en-GB" altLang="en-US" sz="1200"/>
          </a:p>
        </p:txBody>
      </p:sp>
      <p:sp>
        <p:nvSpPr>
          <p:cNvPr id="24579" name="Rectangle 2">
            <a:extLst>
              <a:ext uri="{FF2B5EF4-FFF2-40B4-BE49-F238E27FC236}">
                <a16:creationId xmlns:a16="http://schemas.microsoft.com/office/drawing/2014/main" id="{73C0228A-4595-4CF4-9ADD-563655EF5108}"/>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16</a:t>
            </a:r>
          </a:p>
        </p:txBody>
      </p:sp>
      <p:sp>
        <p:nvSpPr>
          <p:cNvPr id="24580" name="Rectangle 3">
            <a:extLst>
              <a:ext uri="{FF2B5EF4-FFF2-40B4-BE49-F238E27FC236}">
                <a16:creationId xmlns:a16="http://schemas.microsoft.com/office/drawing/2014/main" id="{C13B7933-4F96-4B83-8A51-CC2F6C99E049}"/>
              </a:ext>
            </a:extLst>
          </p:cNvPr>
          <p:cNvSpPr>
            <a:spLocks noGrp="1" noChangeArrowheads="1"/>
          </p:cNvSpPr>
          <p:nvPr>
            <p:ph type="body" idx="1"/>
          </p:nvPr>
        </p:nvSpPr>
        <p:spPr>
          <a:xfrm>
            <a:off x="914400" y="4368800"/>
            <a:ext cx="5029200" cy="4064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1" hangingPunct="1"/>
            <a:endParaRPr lang="en-US"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F4AD052-84C5-4D15-9F48-727F6B931AC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EF68082-2840-480C-B9C4-FB380CEE10D6}" type="slidenum">
              <a:rPr lang="en-GB" altLang="en-US" sz="1200"/>
              <a:pPr algn="r"/>
              <a:t>230</a:t>
            </a:fld>
            <a:endParaRPr lang="en-GB" altLang="en-US" sz="1200"/>
          </a:p>
        </p:txBody>
      </p:sp>
      <p:sp>
        <p:nvSpPr>
          <p:cNvPr id="41987" name="Rectangle 2">
            <a:extLst>
              <a:ext uri="{FF2B5EF4-FFF2-40B4-BE49-F238E27FC236}">
                <a16:creationId xmlns:a16="http://schemas.microsoft.com/office/drawing/2014/main" id="{B28CA1D4-CAB2-492F-8A5B-0D9DD2FAE6D8}"/>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10</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F22696E4-D807-495C-A67C-ED2C1B59DA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6089420-A32D-4270-A7D0-4455786FE636}" type="slidenum">
              <a:rPr lang="en-GB" altLang="en-US" sz="1200"/>
              <a:pPr algn="r"/>
              <a:t>231</a:t>
            </a:fld>
            <a:endParaRPr lang="en-GB" altLang="en-US" sz="1200"/>
          </a:p>
        </p:txBody>
      </p:sp>
      <p:sp>
        <p:nvSpPr>
          <p:cNvPr id="44035" name="Rectangle 2">
            <a:extLst>
              <a:ext uri="{FF2B5EF4-FFF2-40B4-BE49-F238E27FC236}">
                <a16:creationId xmlns:a16="http://schemas.microsoft.com/office/drawing/2014/main" id="{DA528D8C-AD4E-477A-B21A-A490C500D422}"/>
              </a:ext>
            </a:extLst>
          </p:cNvPr>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10</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B5F9CF27-A72B-4B6C-AFE9-8B72703CDA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44138FB-C289-42E7-9BF8-130802CD8A27}" type="slidenum">
              <a:rPr lang="en-GB" altLang="en-US" sz="1200"/>
              <a:pPr algn="r"/>
              <a:t>233</a:t>
            </a:fld>
            <a:endParaRPr lang="en-GB" altLang="en-US" sz="1200"/>
          </a:p>
        </p:txBody>
      </p:sp>
      <p:sp>
        <p:nvSpPr>
          <p:cNvPr id="53251" name="Rectangle 2">
            <a:extLst>
              <a:ext uri="{FF2B5EF4-FFF2-40B4-BE49-F238E27FC236}">
                <a16:creationId xmlns:a16="http://schemas.microsoft.com/office/drawing/2014/main" id="{5DCCE33F-180D-454B-85FD-4A5B81771BB4}"/>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D8CB8B2C-7ADD-4F50-BBD8-DA971BF817D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406464455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52249F7-5F52-4DC5-B6D5-7D16CF8EBE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185766F-099C-40FB-A455-9EA1EFF8027C}" type="slidenum">
              <a:rPr lang="en-GB" altLang="en-US" sz="1200"/>
              <a:pPr algn="r"/>
              <a:t>234</a:t>
            </a:fld>
            <a:endParaRPr lang="en-GB" altLang="en-US" sz="1200"/>
          </a:p>
        </p:txBody>
      </p:sp>
      <p:sp>
        <p:nvSpPr>
          <p:cNvPr id="55299" name="Rectangle 2">
            <a:extLst>
              <a:ext uri="{FF2B5EF4-FFF2-40B4-BE49-F238E27FC236}">
                <a16:creationId xmlns:a16="http://schemas.microsoft.com/office/drawing/2014/main" id="{1A660C8A-BDB8-430E-ADEB-7CA019CB3048}"/>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B05B793E-EEDA-49E8-9A87-5CBFD1C3D7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52249F7-5F52-4DC5-B6D5-7D16CF8EBE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185766F-099C-40FB-A455-9EA1EFF8027C}" type="slidenum">
              <a:rPr lang="en-GB" altLang="en-US" sz="1200"/>
              <a:pPr algn="r"/>
              <a:t>235</a:t>
            </a:fld>
            <a:endParaRPr lang="en-GB" altLang="en-US" sz="1200"/>
          </a:p>
        </p:txBody>
      </p:sp>
      <p:sp>
        <p:nvSpPr>
          <p:cNvPr id="55299" name="Rectangle 2">
            <a:extLst>
              <a:ext uri="{FF2B5EF4-FFF2-40B4-BE49-F238E27FC236}">
                <a16:creationId xmlns:a16="http://schemas.microsoft.com/office/drawing/2014/main" id="{1A660C8A-BDB8-430E-ADEB-7CA019CB3048}"/>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B05B793E-EEDA-49E8-9A87-5CBFD1C3D7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20680477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52249F7-5F52-4DC5-B6D5-7D16CF8EBE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185766F-099C-40FB-A455-9EA1EFF8027C}" type="slidenum">
              <a:rPr lang="en-GB" altLang="en-US" sz="1200"/>
              <a:pPr algn="r"/>
              <a:t>236</a:t>
            </a:fld>
            <a:endParaRPr lang="en-GB" altLang="en-US" sz="1200"/>
          </a:p>
        </p:txBody>
      </p:sp>
      <p:sp>
        <p:nvSpPr>
          <p:cNvPr id="55299" name="Rectangle 2">
            <a:extLst>
              <a:ext uri="{FF2B5EF4-FFF2-40B4-BE49-F238E27FC236}">
                <a16:creationId xmlns:a16="http://schemas.microsoft.com/office/drawing/2014/main" id="{1A660C8A-BDB8-430E-ADEB-7CA019CB3048}"/>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B05B793E-EEDA-49E8-9A87-5CBFD1C3D7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309161299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52249F7-5F52-4DC5-B6D5-7D16CF8EBE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185766F-099C-40FB-A455-9EA1EFF8027C}" type="slidenum">
              <a:rPr lang="en-GB" altLang="en-US" sz="1200"/>
              <a:pPr algn="r"/>
              <a:t>237</a:t>
            </a:fld>
            <a:endParaRPr lang="en-GB" altLang="en-US" sz="1200"/>
          </a:p>
        </p:txBody>
      </p:sp>
      <p:sp>
        <p:nvSpPr>
          <p:cNvPr id="55299" name="Rectangle 2">
            <a:extLst>
              <a:ext uri="{FF2B5EF4-FFF2-40B4-BE49-F238E27FC236}">
                <a16:creationId xmlns:a16="http://schemas.microsoft.com/office/drawing/2014/main" id="{1A660C8A-BDB8-430E-ADEB-7CA019CB3048}"/>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B05B793E-EEDA-49E8-9A87-5CBFD1C3D7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219216262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B868B168-2FAA-494D-A9CB-5B0C7674BC7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DF5D11A-ECFC-4858-B795-8C7E4C6587F0}" type="slidenum">
              <a:rPr lang="en-GB" altLang="en-US" sz="1200"/>
              <a:pPr algn="r"/>
              <a:t>272</a:t>
            </a:fld>
            <a:endParaRPr lang="en-GB" altLang="en-US" sz="1200"/>
          </a:p>
        </p:txBody>
      </p:sp>
      <p:sp>
        <p:nvSpPr>
          <p:cNvPr id="137219" name="Rectangle 2">
            <a:extLst>
              <a:ext uri="{FF2B5EF4-FFF2-40B4-BE49-F238E27FC236}">
                <a16:creationId xmlns:a16="http://schemas.microsoft.com/office/drawing/2014/main" id="{3C6532A2-3348-4F47-ADE6-527C2111184E}"/>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6C76F30F-CFC5-49C9-B0EF-8AC9F3F06E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61631033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ED79DEA5-A00C-48B2-83DE-1F49BAD607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EA3BBCB-F506-4CB8-89EA-49A0164AAFDA}" type="slidenum">
              <a:rPr lang="en-GB" altLang="en-US" sz="1200"/>
              <a:pPr algn="r"/>
              <a:t>273</a:t>
            </a:fld>
            <a:endParaRPr lang="en-GB" altLang="en-US" sz="1200"/>
          </a:p>
        </p:txBody>
      </p:sp>
      <p:sp>
        <p:nvSpPr>
          <p:cNvPr id="139267" name="Rectangle 2">
            <a:extLst>
              <a:ext uri="{FF2B5EF4-FFF2-40B4-BE49-F238E27FC236}">
                <a16:creationId xmlns:a16="http://schemas.microsoft.com/office/drawing/2014/main" id="{8FCAA8BF-BA5F-4AF2-B8C5-287EBF1C9122}"/>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14A32C1D-E8A0-4210-A8EA-DCCFC5374F3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394961868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643B9E-8307-4000-9B42-6F7D3B331C8F}" type="slidenum">
              <a:rPr lang="en-GB" smtClean="0"/>
              <a:t>274</a:t>
            </a:fld>
            <a:endParaRPr lang="en-GB"/>
          </a:p>
        </p:txBody>
      </p:sp>
    </p:spTree>
    <p:extLst>
      <p:ext uri="{BB962C8B-B14F-4D97-AF65-F5344CB8AC3E}">
        <p14:creationId xmlns:p14="http://schemas.microsoft.com/office/powerpoint/2010/main" val="19081155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277</a:t>
            </a:fld>
            <a:endParaRPr lang="en-GB"/>
          </a:p>
        </p:txBody>
      </p:sp>
    </p:spTree>
    <p:extLst>
      <p:ext uri="{BB962C8B-B14F-4D97-AF65-F5344CB8AC3E}">
        <p14:creationId xmlns:p14="http://schemas.microsoft.com/office/powerpoint/2010/main" val="154145065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278</a:t>
            </a:fld>
            <a:endParaRPr lang="en-GB"/>
          </a:p>
        </p:txBody>
      </p:sp>
    </p:spTree>
    <p:extLst>
      <p:ext uri="{BB962C8B-B14F-4D97-AF65-F5344CB8AC3E}">
        <p14:creationId xmlns:p14="http://schemas.microsoft.com/office/powerpoint/2010/main" val="209929255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279</a:t>
            </a:fld>
            <a:endParaRPr lang="en-GB"/>
          </a:p>
        </p:txBody>
      </p:sp>
    </p:spTree>
    <p:extLst>
      <p:ext uri="{BB962C8B-B14F-4D97-AF65-F5344CB8AC3E}">
        <p14:creationId xmlns:p14="http://schemas.microsoft.com/office/powerpoint/2010/main" val="227961735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280</a:t>
            </a:fld>
            <a:endParaRPr lang="en-GB"/>
          </a:p>
        </p:txBody>
      </p:sp>
    </p:spTree>
    <p:extLst>
      <p:ext uri="{BB962C8B-B14F-4D97-AF65-F5344CB8AC3E}">
        <p14:creationId xmlns:p14="http://schemas.microsoft.com/office/powerpoint/2010/main" val="14340316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281</a:t>
            </a:fld>
            <a:endParaRPr lang="en-GB"/>
          </a:p>
        </p:txBody>
      </p:sp>
    </p:spTree>
    <p:extLst>
      <p:ext uri="{BB962C8B-B14F-4D97-AF65-F5344CB8AC3E}">
        <p14:creationId xmlns:p14="http://schemas.microsoft.com/office/powerpoint/2010/main" val="156097150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282</a:t>
            </a:fld>
            <a:endParaRPr lang="en-GB"/>
          </a:p>
        </p:txBody>
      </p:sp>
    </p:spTree>
    <p:extLst>
      <p:ext uri="{BB962C8B-B14F-4D97-AF65-F5344CB8AC3E}">
        <p14:creationId xmlns:p14="http://schemas.microsoft.com/office/powerpoint/2010/main" val="277750217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283</a:t>
            </a:fld>
            <a:endParaRPr lang="en-GB"/>
          </a:p>
        </p:txBody>
      </p:sp>
    </p:spTree>
    <p:extLst>
      <p:ext uri="{BB962C8B-B14F-4D97-AF65-F5344CB8AC3E}">
        <p14:creationId xmlns:p14="http://schemas.microsoft.com/office/powerpoint/2010/main" val="106452110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284</a:t>
            </a:fld>
            <a:endParaRPr lang="en-GB"/>
          </a:p>
        </p:txBody>
      </p:sp>
    </p:spTree>
    <p:extLst>
      <p:ext uri="{BB962C8B-B14F-4D97-AF65-F5344CB8AC3E}">
        <p14:creationId xmlns:p14="http://schemas.microsoft.com/office/powerpoint/2010/main" val="2108519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285</a:t>
            </a:fld>
            <a:endParaRPr lang="en-GB"/>
          </a:p>
        </p:txBody>
      </p:sp>
    </p:spTree>
    <p:extLst>
      <p:ext uri="{BB962C8B-B14F-4D97-AF65-F5344CB8AC3E}">
        <p14:creationId xmlns:p14="http://schemas.microsoft.com/office/powerpoint/2010/main" val="290725696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286</a:t>
            </a:fld>
            <a:endParaRPr lang="en-GB"/>
          </a:p>
        </p:txBody>
      </p:sp>
    </p:spTree>
    <p:extLst>
      <p:ext uri="{BB962C8B-B14F-4D97-AF65-F5344CB8AC3E}">
        <p14:creationId xmlns:p14="http://schemas.microsoft.com/office/powerpoint/2010/main" val="12783675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E799493-6412-4470-9830-D005B358D66E}" type="slidenum">
              <a:rPr lang="en-GB" smtClean="0"/>
              <a:pPr/>
              <a:t>287</a:t>
            </a:fld>
            <a:endParaRPr lang="en-GB"/>
          </a:p>
        </p:txBody>
      </p:sp>
    </p:spTree>
    <p:extLst>
      <p:ext uri="{BB962C8B-B14F-4D97-AF65-F5344CB8AC3E}">
        <p14:creationId xmlns:p14="http://schemas.microsoft.com/office/powerpoint/2010/main" val="37963555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44793D7-4060-47F5-8429-67317CF5DA0C}" type="slidenum">
              <a:rPr lang="en-US"/>
              <a:pPr/>
              <a:t>288</a:t>
            </a:fld>
            <a:endParaRPr lang="en-US"/>
          </a:p>
        </p:txBody>
      </p:sp>
      <p:sp>
        <p:nvSpPr>
          <p:cNvPr id="340994" name="Rectangle 2"/>
          <p:cNvSpPr>
            <a:spLocks noGrp="1" noRot="1" noChangeAspect="1" noChangeArrowheads="1" noTextEdit="1"/>
          </p:cNvSpPr>
          <p:nvPr>
            <p:ph type="sldImg"/>
          </p:nvPr>
        </p:nvSpPr>
        <p:spPr>
          <a:xfrm>
            <a:off x="919163" y="768350"/>
            <a:ext cx="4897437" cy="3700463"/>
          </a:xfrm>
          <a:ln/>
        </p:spPr>
      </p:sp>
      <p:sp>
        <p:nvSpPr>
          <p:cNvPr id="340995" name="Rectangle 3"/>
          <p:cNvSpPr>
            <a:spLocks noGrp="1" noChangeArrowheads="1"/>
          </p:cNvSpPr>
          <p:nvPr>
            <p:ph type="body" idx="1"/>
          </p:nvPr>
        </p:nvSpPr>
        <p:spPr>
          <a:xfrm>
            <a:off x="938213" y="4703763"/>
            <a:ext cx="4908550" cy="2827337"/>
          </a:xfrm>
        </p:spPr>
        <p:txBody>
          <a:bodyPr/>
          <a:lstStyle/>
          <a:p>
            <a:pPr>
              <a:buFontTx/>
              <a:buChar char="•"/>
            </a:pPr>
            <a:endParaRPr lang="en-GB" sz="1000" dirty="0">
              <a:latin typeface="Arial" pitchFamily="34" charset="0"/>
            </a:endParaRPr>
          </a:p>
        </p:txBody>
      </p:sp>
    </p:spTree>
    <p:extLst>
      <p:ext uri="{BB962C8B-B14F-4D97-AF65-F5344CB8AC3E}">
        <p14:creationId xmlns:p14="http://schemas.microsoft.com/office/powerpoint/2010/main" val="40089349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98563" y="696913"/>
            <a:ext cx="4614862" cy="3486150"/>
          </a:xfrm>
          <a:noFill/>
          <a:ln>
            <a:solidFill>
              <a:srgbClr val="000000"/>
            </a:solidFill>
            <a:miter lim="800000"/>
            <a:headEnd/>
            <a:tailEnd/>
          </a:ln>
        </p:spPr>
      </p:sp>
      <p:sp>
        <p:nvSpPr>
          <p:cNvPr id="41987" name="Notes Placeholder 2"/>
          <p:cNvSpPr>
            <a:spLocks noGrp="1"/>
          </p:cNvSpPr>
          <p:nvPr>
            <p:ph type="body" idx="1"/>
          </p:nvPr>
        </p:nvSpPr>
        <p:spPr bwMode="auto">
          <a:noFill/>
        </p:spPr>
        <p:txBody>
          <a:bodyPr lIns="91432" tIns="45716" rIns="91432" bIns="45716"/>
          <a:lstStyle/>
          <a:p>
            <a:pPr eaLnBrk="1" hangingPunct="1">
              <a:spcBef>
                <a:spcPct val="0"/>
              </a:spcBef>
            </a:pPr>
            <a:endParaRPr lang="en-US"/>
          </a:p>
        </p:txBody>
      </p:sp>
      <p:sp>
        <p:nvSpPr>
          <p:cNvPr id="41988" name="Slide Number Placeholder 3"/>
          <p:cNvSpPr txBox="1">
            <a:spLocks noGrp="1"/>
          </p:cNvSpPr>
          <p:nvPr/>
        </p:nvSpPr>
        <p:spPr bwMode="auto">
          <a:xfrm>
            <a:off x="3970159" y="8829573"/>
            <a:ext cx="3038604" cy="465340"/>
          </a:xfrm>
          <a:prstGeom prst="rect">
            <a:avLst/>
          </a:prstGeom>
          <a:noFill/>
          <a:ln w="9525">
            <a:noFill/>
            <a:miter lim="800000"/>
            <a:headEnd/>
            <a:tailEnd/>
          </a:ln>
        </p:spPr>
        <p:txBody>
          <a:bodyPr lIns="91432" tIns="45716" rIns="91432" bIns="45716" anchor="b"/>
          <a:lstStyle/>
          <a:p>
            <a:pPr algn="r"/>
            <a:fld id="{26AB5C6D-7BBF-443D-9AE1-6CBBF2AAF708}" type="slidenum">
              <a:rPr lang="en-GB" sz="1200">
                <a:latin typeface="Calibri" pitchFamily="34" charset="0"/>
              </a:rPr>
              <a:pPr algn="r"/>
              <a:t>289</a:t>
            </a:fld>
            <a:endParaRPr lang="en-GB" sz="1200">
              <a:latin typeface="Calibri" pitchFamily="34" charset="0"/>
            </a:endParaRPr>
          </a:p>
        </p:txBody>
      </p:sp>
    </p:spTree>
    <p:extLst>
      <p:ext uri="{BB962C8B-B14F-4D97-AF65-F5344CB8AC3E}">
        <p14:creationId xmlns:p14="http://schemas.microsoft.com/office/powerpoint/2010/main" val="3763135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file:///C:\Users\molajide\Documents\2013\Malomo\PPro\PPP_ABUSC_TLE_Rolling_Gear_Cogs.wmv" TargetMode="External"/><Relationship Id="rId1" Type="http://schemas.microsoft.com/office/2007/relationships/media" Target="file:///C:\Users\molajide\Documents\2013\Malomo\PPro\PPP_ABUSC_TLE_Rolling_Gear_Cogs.wmv" TargetMode="Externa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file:///C:\Users\molajide\Documents\2013\Malomo\PPro\PPP_ABUSC_TLE_Rolling_Gear_Cogs.wmv" TargetMode="External"/><Relationship Id="rId1" Type="http://schemas.microsoft.com/office/2007/relationships/media" Target="file:///C:\Users\molajide\Documents\2013\Malomo\PPro\PPP_ABUSC_TLE_Rolling_Gear_Cogs.wmv" TargetMode="Externa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0" y="5040842"/>
            <a:ext cx="10009188" cy="2520421"/>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4" name="PPP_ABUSC_TLE_Rolling_Gear_Cogs.wm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5" cstate="print"/>
          <a:srcRect/>
          <a:stretch>
            <a:fillRect/>
          </a:stretch>
        </p:blipFill>
        <p:spPr bwMode="auto">
          <a:xfrm>
            <a:off x="2502297" y="84014"/>
            <a:ext cx="6505972" cy="4704786"/>
          </a:xfrm>
          <a:prstGeom prst="rect">
            <a:avLst/>
          </a:prstGeom>
          <a:noFill/>
          <a:ln w="9525">
            <a:noFill/>
            <a:miter lim="800000"/>
            <a:headEnd/>
            <a:tailEnd/>
          </a:ln>
        </p:spPr>
      </p:pic>
      <p:sp>
        <p:nvSpPr>
          <p:cNvPr id="2" name="Title 1"/>
          <p:cNvSpPr>
            <a:spLocks noGrp="1"/>
          </p:cNvSpPr>
          <p:nvPr>
            <p:ph type="ctrTitle"/>
          </p:nvPr>
        </p:nvSpPr>
        <p:spPr>
          <a:xfrm>
            <a:off x="333640" y="5124856"/>
            <a:ext cx="9341909" cy="1029172"/>
          </a:xfrm>
          <a:prstGeom prst="rect">
            <a:avLst/>
          </a:prstGeom>
        </p:spPr>
        <p:txBody>
          <a:bodyPr>
            <a:normAutofit/>
          </a:bodyPr>
          <a:lstStyle>
            <a:lvl1pPr>
              <a:defRPr sz="4378">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33640" y="6172559"/>
            <a:ext cx="9341909" cy="837176"/>
          </a:xfrm>
        </p:spPr>
        <p:txBody>
          <a:bodyPr>
            <a:normAutofit/>
          </a:bodyPr>
          <a:lstStyle>
            <a:lvl1pPr marL="0" indent="0" algn="l">
              <a:buNone/>
              <a:defRPr sz="2189">
                <a:solidFill>
                  <a:schemeClr val="bg1"/>
                </a:solidFill>
              </a:defRPr>
            </a:lvl1pPr>
            <a:lvl2pPr marL="500451" indent="0" algn="ctr">
              <a:buNone/>
              <a:defRPr>
                <a:solidFill>
                  <a:schemeClr val="tx1">
                    <a:tint val="75000"/>
                  </a:schemeClr>
                </a:solidFill>
              </a:defRPr>
            </a:lvl2pPr>
            <a:lvl3pPr marL="1000902" indent="0" algn="ctr">
              <a:buNone/>
              <a:defRPr>
                <a:solidFill>
                  <a:schemeClr val="tx1">
                    <a:tint val="75000"/>
                  </a:schemeClr>
                </a:solidFill>
              </a:defRPr>
            </a:lvl3pPr>
            <a:lvl4pPr marL="1501353" indent="0" algn="ctr">
              <a:buNone/>
              <a:defRPr>
                <a:solidFill>
                  <a:schemeClr val="tx1">
                    <a:tint val="75000"/>
                  </a:schemeClr>
                </a:solidFill>
              </a:defRPr>
            </a:lvl4pPr>
            <a:lvl5pPr marL="2001804" indent="0" algn="ctr">
              <a:buNone/>
              <a:defRPr>
                <a:solidFill>
                  <a:schemeClr val="tx1">
                    <a:tint val="75000"/>
                  </a:schemeClr>
                </a:solidFill>
              </a:defRPr>
            </a:lvl5pPr>
            <a:lvl6pPr marL="2502256" indent="0" algn="ctr">
              <a:buNone/>
              <a:defRPr>
                <a:solidFill>
                  <a:schemeClr val="tx1">
                    <a:tint val="75000"/>
                  </a:schemeClr>
                </a:solidFill>
              </a:defRPr>
            </a:lvl6pPr>
            <a:lvl7pPr marL="3002707" indent="0" algn="ctr">
              <a:buNone/>
              <a:defRPr>
                <a:solidFill>
                  <a:schemeClr val="tx1">
                    <a:tint val="75000"/>
                  </a:schemeClr>
                </a:solidFill>
              </a:defRPr>
            </a:lvl7pPr>
            <a:lvl8pPr marL="3503158" indent="0" algn="ctr">
              <a:buNone/>
              <a:defRPr>
                <a:solidFill>
                  <a:schemeClr val="tx1">
                    <a:tint val="75000"/>
                  </a:schemeClr>
                </a:solidFill>
              </a:defRPr>
            </a:lvl8pPr>
            <a:lvl9pPr marL="4003609"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F73DC383-54E0-449D-A497-D8FD27AA649A}"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477B541A-F337-4596-BA58-A62B5DD11D26}"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077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9117" y="133022"/>
            <a:ext cx="7006432" cy="1260211"/>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734693D-D1C6-43C9-88D3-F0C09D26D5ED}"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D7C0AD21-F576-456E-883A-8CEA278337F0}"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7951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0657" y="4858812"/>
            <a:ext cx="8507810" cy="1501751"/>
          </a:xfrm>
          <a:prstGeom prst="rect">
            <a:avLst/>
          </a:prstGeom>
        </p:spPr>
        <p:txBody>
          <a:bodyPr anchor="t"/>
          <a:lstStyle>
            <a:lvl1pPr algn="l">
              <a:defRPr sz="4378" b="1" cap="all"/>
            </a:lvl1pPr>
          </a:lstStyle>
          <a:p>
            <a:r>
              <a:rPr lang="en-US"/>
              <a:t>Click to edit Master title style</a:t>
            </a:r>
          </a:p>
        </p:txBody>
      </p:sp>
      <p:sp>
        <p:nvSpPr>
          <p:cNvPr id="3" name="Text Placeholder 2"/>
          <p:cNvSpPr>
            <a:spLocks noGrp="1"/>
          </p:cNvSpPr>
          <p:nvPr>
            <p:ph type="body" idx="1"/>
          </p:nvPr>
        </p:nvSpPr>
        <p:spPr>
          <a:xfrm>
            <a:off x="790657" y="3204786"/>
            <a:ext cx="8507810" cy="1654026"/>
          </a:xfrm>
        </p:spPr>
        <p:txBody>
          <a:bodyPr anchor="b"/>
          <a:lstStyle>
            <a:lvl1pPr marL="0" indent="0">
              <a:buNone/>
              <a:defRPr sz="2189">
                <a:solidFill>
                  <a:schemeClr val="tx1">
                    <a:tint val="75000"/>
                  </a:schemeClr>
                </a:solidFill>
              </a:defRPr>
            </a:lvl1pPr>
            <a:lvl2pPr marL="500451" indent="0">
              <a:buNone/>
              <a:defRPr sz="1970">
                <a:solidFill>
                  <a:schemeClr val="tx1">
                    <a:tint val="75000"/>
                  </a:schemeClr>
                </a:solidFill>
              </a:defRPr>
            </a:lvl2pPr>
            <a:lvl3pPr marL="1000902" indent="0">
              <a:buNone/>
              <a:defRPr sz="1751">
                <a:solidFill>
                  <a:schemeClr val="tx1">
                    <a:tint val="75000"/>
                  </a:schemeClr>
                </a:solidFill>
              </a:defRPr>
            </a:lvl3pPr>
            <a:lvl4pPr marL="1501353" indent="0">
              <a:buNone/>
              <a:defRPr sz="1532">
                <a:solidFill>
                  <a:schemeClr val="tx1">
                    <a:tint val="75000"/>
                  </a:schemeClr>
                </a:solidFill>
              </a:defRPr>
            </a:lvl4pPr>
            <a:lvl5pPr marL="2001804" indent="0">
              <a:buNone/>
              <a:defRPr sz="1532">
                <a:solidFill>
                  <a:schemeClr val="tx1">
                    <a:tint val="75000"/>
                  </a:schemeClr>
                </a:solidFill>
              </a:defRPr>
            </a:lvl5pPr>
            <a:lvl6pPr marL="2502256" indent="0">
              <a:buNone/>
              <a:defRPr sz="1532">
                <a:solidFill>
                  <a:schemeClr val="tx1">
                    <a:tint val="75000"/>
                  </a:schemeClr>
                </a:solidFill>
              </a:defRPr>
            </a:lvl6pPr>
            <a:lvl7pPr marL="3002707" indent="0">
              <a:buNone/>
              <a:defRPr sz="1532">
                <a:solidFill>
                  <a:schemeClr val="tx1">
                    <a:tint val="75000"/>
                  </a:schemeClr>
                </a:solidFill>
              </a:defRPr>
            </a:lvl7pPr>
            <a:lvl8pPr marL="3503158" indent="0">
              <a:buNone/>
              <a:defRPr sz="1532">
                <a:solidFill>
                  <a:schemeClr val="tx1">
                    <a:tint val="75000"/>
                  </a:schemeClr>
                </a:solidFill>
              </a:defRPr>
            </a:lvl8pPr>
            <a:lvl9pPr marL="4003609" indent="0">
              <a:buNone/>
              <a:defRPr sz="153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C37F756-052C-4A82-978C-25C972381AAD}"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69FBED6C-611A-4CAF-8D7B-24866681D245}"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5288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9117" y="133022"/>
            <a:ext cx="7006432" cy="1260211"/>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00459" y="1764295"/>
            <a:ext cx="4420725" cy="4990084"/>
          </a:xfrm>
        </p:spPr>
        <p:txBody>
          <a:bodyPr/>
          <a:lstStyle>
            <a:lvl1pPr>
              <a:defRPr sz="3065"/>
            </a:lvl1pPr>
            <a:lvl2pPr>
              <a:defRPr sz="2627"/>
            </a:lvl2pPr>
            <a:lvl3pPr>
              <a:defRPr sz="2189"/>
            </a:lvl3pPr>
            <a:lvl4pPr>
              <a:defRPr sz="1970"/>
            </a:lvl4pPr>
            <a:lvl5pPr>
              <a:defRPr sz="1970"/>
            </a:lvl5pPr>
            <a:lvl6pPr>
              <a:defRPr sz="1970"/>
            </a:lvl6pPr>
            <a:lvl7pPr>
              <a:defRPr sz="1970"/>
            </a:lvl7pPr>
            <a:lvl8pPr>
              <a:defRPr sz="1970"/>
            </a:lvl8pPr>
            <a:lvl9pPr>
              <a:defRPr sz="19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8004" y="1764295"/>
            <a:ext cx="4420725" cy="4990084"/>
          </a:xfrm>
        </p:spPr>
        <p:txBody>
          <a:bodyPr/>
          <a:lstStyle>
            <a:lvl1pPr>
              <a:defRPr sz="3065"/>
            </a:lvl1pPr>
            <a:lvl2pPr>
              <a:defRPr sz="2627"/>
            </a:lvl2pPr>
            <a:lvl3pPr>
              <a:defRPr sz="2189"/>
            </a:lvl3pPr>
            <a:lvl4pPr>
              <a:defRPr sz="1970"/>
            </a:lvl4pPr>
            <a:lvl5pPr>
              <a:defRPr sz="1970"/>
            </a:lvl5pPr>
            <a:lvl6pPr>
              <a:defRPr sz="1970"/>
            </a:lvl6pPr>
            <a:lvl7pPr>
              <a:defRPr sz="1970"/>
            </a:lvl7pPr>
            <a:lvl8pPr>
              <a:defRPr sz="1970"/>
            </a:lvl8pPr>
            <a:lvl9pPr>
              <a:defRPr sz="19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BA3ED6F-7AD3-40A5-AC56-648CFA475BF3}"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9EAFF3E5-017B-4498-BFDF-9192680360B7}"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51768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459" y="1692533"/>
            <a:ext cx="4422463" cy="705367"/>
          </a:xfrm>
        </p:spPr>
        <p:txBody>
          <a:bodyPr anchor="b"/>
          <a:lstStyle>
            <a:lvl1pPr marL="0" indent="0">
              <a:buNone/>
              <a:defRPr sz="2627" b="1"/>
            </a:lvl1pPr>
            <a:lvl2pPr marL="500451" indent="0">
              <a:buNone/>
              <a:defRPr sz="2189" b="1"/>
            </a:lvl2pPr>
            <a:lvl3pPr marL="1000902" indent="0">
              <a:buNone/>
              <a:defRPr sz="1970" b="1"/>
            </a:lvl3pPr>
            <a:lvl4pPr marL="1501353" indent="0">
              <a:buNone/>
              <a:defRPr sz="1751" b="1"/>
            </a:lvl4pPr>
            <a:lvl5pPr marL="2001804" indent="0">
              <a:buNone/>
              <a:defRPr sz="1751" b="1"/>
            </a:lvl5pPr>
            <a:lvl6pPr marL="2502256" indent="0">
              <a:buNone/>
              <a:defRPr sz="1751" b="1"/>
            </a:lvl6pPr>
            <a:lvl7pPr marL="3002707" indent="0">
              <a:buNone/>
              <a:defRPr sz="1751" b="1"/>
            </a:lvl7pPr>
            <a:lvl8pPr marL="3503158" indent="0">
              <a:buNone/>
              <a:defRPr sz="1751" b="1"/>
            </a:lvl8pPr>
            <a:lvl9pPr marL="4003609" indent="0">
              <a:buNone/>
              <a:defRPr sz="1751" b="1"/>
            </a:lvl9pPr>
          </a:lstStyle>
          <a:p>
            <a:pPr lvl="0"/>
            <a:r>
              <a:rPr lang="en-US"/>
              <a:t>Click to edit Master text styles</a:t>
            </a:r>
          </a:p>
        </p:txBody>
      </p:sp>
      <p:sp>
        <p:nvSpPr>
          <p:cNvPr id="4" name="Content Placeholder 3"/>
          <p:cNvSpPr>
            <a:spLocks noGrp="1"/>
          </p:cNvSpPr>
          <p:nvPr>
            <p:ph sz="half" idx="2"/>
          </p:nvPr>
        </p:nvSpPr>
        <p:spPr>
          <a:xfrm>
            <a:off x="500459" y="2397901"/>
            <a:ext cx="4422463" cy="4356478"/>
          </a:xfrm>
        </p:spPr>
        <p:txBody>
          <a:bodyPr/>
          <a:lstStyle>
            <a:lvl1pPr>
              <a:defRPr sz="2627"/>
            </a:lvl1pPr>
            <a:lvl2pPr>
              <a:defRPr sz="2189"/>
            </a:lvl2pPr>
            <a:lvl3pPr>
              <a:defRPr sz="1970"/>
            </a:lvl3pPr>
            <a:lvl4pPr>
              <a:defRPr sz="1751"/>
            </a:lvl4pPr>
            <a:lvl5pPr>
              <a:defRPr sz="1751"/>
            </a:lvl5pPr>
            <a:lvl6pPr>
              <a:defRPr sz="1751"/>
            </a:lvl6pPr>
            <a:lvl7pPr>
              <a:defRPr sz="1751"/>
            </a:lvl7pPr>
            <a:lvl8pPr>
              <a:defRPr sz="1751"/>
            </a:lvl8pPr>
            <a:lvl9pPr>
              <a:defRPr sz="17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4529" y="1692533"/>
            <a:ext cx="4424200" cy="705367"/>
          </a:xfrm>
        </p:spPr>
        <p:txBody>
          <a:bodyPr anchor="b"/>
          <a:lstStyle>
            <a:lvl1pPr marL="0" indent="0">
              <a:buNone/>
              <a:defRPr sz="2627" b="1"/>
            </a:lvl1pPr>
            <a:lvl2pPr marL="500451" indent="0">
              <a:buNone/>
              <a:defRPr sz="2189" b="1"/>
            </a:lvl2pPr>
            <a:lvl3pPr marL="1000902" indent="0">
              <a:buNone/>
              <a:defRPr sz="1970" b="1"/>
            </a:lvl3pPr>
            <a:lvl4pPr marL="1501353" indent="0">
              <a:buNone/>
              <a:defRPr sz="1751" b="1"/>
            </a:lvl4pPr>
            <a:lvl5pPr marL="2001804" indent="0">
              <a:buNone/>
              <a:defRPr sz="1751" b="1"/>
            </a:lvl5pPr>
            <a:lvl6pPr marL="2502256" indent="0">
              <a:buNone/>
              <a:defRPr sz="1751" b="1"/>
            </a:lvl6pPr>
            <a:lvl7pPr marL="3002707" indent="0">
              <a:buNone/>
              <a:defRPr sz="1751" b="1"/>
            </a:lvl7pPr>
            <a:lvl8pPr marL="3503158" indent="0">
              <a:buNone/>
              <a:defRPr sz="1751" b="1"/>
            </a:lvl8pPr>
            <a:lvl9pPr marL="4003609" indent="0">
              <a:buNone/>
              <a:defRPr sz="1751" b="1"/>
            </a:lvl9pPr>
          </a:lstStyle>
          <a:p>
            <a:pPr lvl="0"/>
            <a:r>
              <a:rPr lang="en-US"/>
              <a:t>Click to edit Master text styles</a:t>
            </a:r>
          </a:p>
        </p:txBody>
      </p:sp>
      <p:sp>
        <p:nvSpPr>
          <p:cNvPr id="6" name="Content Placeholder 5"/>
          <p:cNvSpPr>
            <a:spLocks noGrp="1"/>
          </p:cNvSpPr>
          <p:nvPr>
            <p:ph sz="quarter" idx="4"/>
          </p:nvPr>
        </p:nvSpPr>
        <p:spPr>
          <a:xfrm>
            <a:off x="5084529" y="2397901"/>
            <a:ext cx="4424200" cy="4356478"/>
          </a:xfrm>
        </p:spPr>
        <p:txBody>
          <a:bodyPr/>
          <a:lstStyle>
            <a:lvl1pPr>
              <a:defRPr sz="2627"/>
            </a:lvl1pPr>
            <a:lvl2pPr>
              <a:defRPr sz="2189"/>
            </a:lvl2pPr>
            <a:lvl3pPr>
              <a:defRPr sz="1970"/>
            </a:lvl3pPr>
            <a:lvl4pPr>
              <a:defRPr sz="1751"/>
            </a:lvl4pPr>
            <a:lvl5pPr>
              <a:defRPr sz="1751"/>
            </a:lvl5pPr>
            <a:lvl6pPr>
              <a:defRPr sz="1751"/>
            </a:lvl6pPr>
            <a:lvl7pPr>
              <a:defRPr sz="1751"/>
            </a:lvl7pPr>
            <a:lvl8pPr>
              <a:defRPr sz="1751"/>
            </a:lvl8pPr>
            <a:lvl9pPr>
              <a:defRPr sz="17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0D08AAF-EC20-4131-896A-D033892C726F}"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3C01B565-E720-44DD-81B0-F26BF5DDBE5A}"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
        <p:nvSpPr>
          <p:cNvPr id="10" name="Rectangle 9"/>
          <p:cNvSpPr/>
          <p:nvPr userDrawn="1"/>
        </p:nvSpPr>
        <p:spPr>
          <a:xfrm>
            <a:off x="2624299" y="0"/>
            <a:ext cx="7369950" cy="151225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1" name="Title Placeholder 1"/>
          <p:cNvSpPr>
            <a:spLocks noGrp="1"/>
          </p:cNvSpPr>
          <p:nvPr>
            <p:ph type="title"/>
          </p:nvPr>
        </p:nvSpPr>
        <p:spPr bwMode="auto">
          <a:xfrm>
            <a:off x="2669117" y="133022"/>
            <a:ext cx="7006432" cy="126021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pic>
        <p:nvPicPr>
          <p:cNvPr id="12" name="PPP_ABUSC_TLE_Rolling_Gear_Cogs.wmv">
            <a:hlinkClick r:id="" action="ppaction://media"/>
          </p:cNvPr>
          <p:cNvPicPr>
            <a:picLocks noRot="1" noChangeAspect="1"/>
          </p:cNvPicPr>
          <p:nvPr userDrawn="1">
            <a:videoFile r:link="rId2"/>
            <p:extLst>
              <p:ext uri="{DAA4B4D4-6D71-4841-9C94-3DE7FCFB9230}">
                <p14:media xmlns:p14="http://schemas.microsoft.com/office/powerpoint/2010/main" r:link="rId1"/>
              </p:ext>
            </p:extLst>
          </p:nvPr>
        </p:nvPicPr>
        <p:blipFill>
          <a:blip r:embed="rId4" cstate="print"/>
          <a:srcRect/>
          <a:stretch>
            <a:fillRect/>
          </a:stretch>
        </p:blipFill>
        <p:spPr bwMode="auto">
          <a:xfrm>
            <a:off x="406623" y="-10502"/>
            <a:ext cx="1975773" cy="1512253"/>
          </a:xfrm>
          <a:prstGeom prst="rect">
            <a:avLst/>
          </a:prstGeom>
          <a:noFill/>
          <a:ln w="9525">
            <a:noFill/>
            <a:miter lim="800000"/>
            <a:headEnd/>
            <a:tailEnd/>
          </a:ln>
        </p:spPr>
      </p:pic>
      <p:sp>
        <p:nvSpPr>
          <p:cNvPr id="13" name="Rectangle 12"/>
          <p:cNvSpPr/>
          <p:nvPr userDrawn="1"/>
        </p:nvSpPr>
        <p:spPr>
          <a:xfrm>
            <a:off x="0" y="0"/>
            <a:ext cx="166820" cy="151225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57234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1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p:cTn id="12" fill="hold" display="0">
                  <p:stCondLst>
                    <p:cond delay="indefinite"/>
                  </p:stCondLst>
                  <p:endCondLst>
                    <p:cond evt="onNext" delay="0">
                      <p:tgtEl>
                        <p:sldTgt/>
                      </p:tgtEl>
                    </p:cond>
                    <p:cond evt="onPrev" delay="0">
                      <p:tgtEl>
                        <p:sldTgt/>
                      </p:tgtEl>
                    </p:cond>
                  </p:endCondLst>
                </p:cTn>
                <p:tgtEl>
                  <p:spTgt spid="12"/>
                </p:tgtEl>
              </p:cMediaNode>
            </p:video>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669117" y="133022"/>
            <a:ext cx="7006432" cy="1260211"/>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F0F7B9C-7A94-4134-9E8C-E5F2949AD82A}"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77DEF64-5175-455E-9C8B-266F239E52F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37413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6F3D4ED-B8AE-46BD-B637-9ADA39E2A3B4}"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63CC3C7E-F078-45FC-B904-D0116F6F040A}"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096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0460" y="301050"/>
            <a:ext cx="3292954" cy="1281214"/>
          </a:xfrm>
          <a:prstGeom prst="rect">
            <a:avLst/>
          </a:prstGeom>
        </p:spPr>
        <p:txBody>
          <a:bodyPr anchor="b"/>
          <a:lstStyle>
            <a:lvl1pPr algn="l">
              <a:defRPr sz="2189" b="1"/>
            </a:lvl1pPr>
          </a:lstStyle>
          <a:p>
            <a:r>
              <a:rPr lang="en-US"/>
              <a:t>Click to edit Master title style</a:t>
            </a:r>
          </a:p>
        </p:txBody>
      </p:sp>
      <p:sp>
        <p:nvSpPr>
          <p:cNvPr id="3" name="Content Placeholder 2"/>
          <p:cNvSpPr>
            <a:spLocks noGrp="1"/>
          </p:cNvSpPr>
          <p:nvPr>
            <p:ph idx="1"/>
          </p:nvPr>
        </p:nvSpPr>
        <p:spPr>
          <a:xfrm>
            <a:off x="3913315" y="301051"/>
            <a:ext cx="5595414" cy="6453328"/>
          </a:xfrm>
        </p:spPr>
        <p:txBody>
          <a:bodyPr/>
          <a:lstStyle>
            <a:lvl1pPr>
              <a:defRPr sz="3503"/>
            </a:lvl1pPr>
            <a:lvl2pPr>
              <a:defRPr sz="3065"/>
            </a:lvl2pPr>
            <a:lvl3pPr>
              <a:defRPr sz="2627"/>
            </a:lvl3pPr>
            <a:lvl4pPr>
              <a:defRPr sz="2189"/>
            </a:lvl4pPr>
            <a:lvl5pPr>
              <a:defRPr sz="2189"/>
            </a:lvl5pPr>
            <a:lvl6pPr>
              <a:defRPr sz="2189"/>
            </a:lvl6pPr>
            <a:lvl7pPr>
              <a:defRPr sz="2189"/>
            </a:lvl7pPr>
            <a:lvl8pPr>
              <a:defRPr sz="2189"/>
            </a:lvl8pPr>
            <a:lvl9pPr>
              <a:defRPr sz="218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0460" y="1582265"/>
            <a:ext cx="3292954" cy="5172114"/>
          </a:xfrm>
        </p:spPr>
        <p:txBody>
          <a:bodyPr/>
          <a:lstStyle>
            <a:lvl1pPr marL="0" indent="0">
              <a:buNone/>
              <a:defRPr sz="1532"/>
            </a:lvl1pPr>
            <a:lvl2pPr marL="500451" indent="0">
              <a:buNone/>
              <a:defRPr sz="1314"/>
            </a:lvl2pPr>
            <a:lvl3pPr marL="1000902" indent="0">
              <a:buNone/>
              <a:defRPr sz="1095"/>
            </a:lvl3pPr>
            <a:lvl4pPr marL="1501353" indent="0">
              <a:buNone/>
              <a:defRPr sz="985"/>
            </a:lvl4pPr>
            <a:lvl5pPr marL="2001804" indent="0">
              <a:buNone/>
              <a:defRPr sz="985"/>
            </a:lvl5pPr>
            <a:lvl6pPr marL="2502256" indent="0">
              <a:buNone/>
              <a:defRPr sz="985"/>
            </a:lvl6pPr>
            <a:lvl7pPr marL="3002707" indent="0">
              <a:buNone/>
              <a:defRPr sz="985"/>
            </a:lvl7pPr>
            <a:lvl8pPr marL="3503158" indent="0">
              <a:buNone/>
              <a:defRPr sz="985"/>
            </a:lvl8pPr>
            <a:lvl9pPr marL="4003609" indent="0">
              <a:buNone/>
              <a:defRPr sz="98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CB9EB96-0160-4C86-B472-F4770B26499F}"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F8EC2D5D-53FA-4DDE-B12E-C1B4A3FD638E}"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29922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61871" y="5292884"/>
            <a:ext cx="6005513" cy="624855"/>
          </a:xfrm>
          <a:prstGeom prst="rect">
            <a:avLst/>
          </a:prstGeom>
        </p:spPr>
        <p:txBody>
          <a:bodyPr anchor="b"/>
          <a:lstStyle>
            <a:lvl1pPr algn="l">
              <a:defRPr sz="2189" b="1"/>
            </a:lvl1pPr>
          </a:lstStyle>
          <a:p>
            <a:r>
              <a:rPr lang="en-US"/>
              <a:t>Click to edit Master title style</a:t>
            </a:r>
          </a:p>
        </p:txBody>
      </p:sp>
      <p:sp>
        <p:nvSpPr>
          <p:cNvPr id="3" name="Picture Placeholder 2"/>
          <p:cNvSpPr>
            <a:spLocks noGrp="1"/>
          </p:cNvSpPr>
          <p:nvPr>
            <p:ph type="pic" idx="1"/>
          </p:nvPr>
        </p:nvSpPr>
        <p:spPr>
          <a:xfrm>
            <a:off x="1961871" y="675613"/>
            <a:ext cx="6005513" cy="4536758"/>
          </a:xfrm>
        </p:spPr>
        <p:txBody>
          <a:bodyPr rtlCol="0">
            <a:normAutofit/>
          </a:bodyPr>
          <a:lstStyle>
            <a:lvl1pPr marL="0" indent="0">
              <a:buNone/>
              <a:defRPr sz="3503"/>
            </a:lvl1pPr>
            <a:lvl2pPr marL="500451" indent="0">
              <a:buNone/>
              <a:defRPr sz="3065"/>
            </a:lvl2pPr>
            <a:lvl3pPr marL="1000902" indent="0">
              <a:buNone/>
              <a:defRPr sz="2627"/>
            </a:lvl3pPr>
            <a:lvl4pPr marL="1501353" indent="0">
              <a:buNone/>
              <a:defRPr sz="2189"/>
            </a:lvl4pPr>
            <a:lvl5pPr marL="2001804" indent="0">
              <a:buNone/>
              <a:defRPr sz="2189"/>
            </a:lvl5pPr>
            <a:lvl6pPr marL="2502256" indent="0">
              <a:buNone/>
              <a:defRPr sz="2189"/>
            </a:lvl6pPr>
            <a:lvl7pPr marL="3002707" indent="0">
              <a:buNone/>
              <a:defRPr sz="2189"/>
            </a:lvl7pPr>
            <a:lvl8pPr marL="3503158" indent="0">
              <a:buNone/>
              <a:defRPr sz="2189"/>
            </a:lvl8pPr>
            <a:lvl9pPr marL="4003609" indent="0">
              <a:buNone/>
              <a:defRPr sz="2189"/>
            </a:lvl9pPr>
          </a:lstStyle>
          <a:p>
            <a:pPr lvl="0"/>
            <a:r>
              <a:rPr lang="en-US" noProof="0"/>
              <a:t>Click icon to add picture</a:t>
            </a:r>
          </a:p>
        </p:txBody>
      </p:sp>
      <p:sp>
        <p:nvSpPr>
          <p:cNvPr id="4" name="Text Placeholder 3"/>
          <p:cNvSpPr>
            <a:spLocks noGrp="1"/>
          </p:cNvSpPr>
          <p:nvPr>
            <p:ph type="body" sz="half" idx="2"/>
          </p:nvPr>
        </p:nvSpPr>
        <p:spPr>
          <a:xfrm>
            <a:off x="1961871" y="5917739"/>
            <a:ext cx="6005513" cy="887398"/>
          </a:xfrm>
        </p:spPr>
        <p:txBody>
          <a:bodyPr/>
          <a:lstStyle>
            <a:lvl1pPr marL="0" indent="0">
              <a:buNone/>
              <a:defRPr sz="1532"/>
            </a:lvl1pPr>
            <a:lvl2pPr marL="500451" indent="0">
              <a:buNone/>
              <a:defRPr sz="1314"/>
            </a:lvl2pPr>
            <a:lvl3pPr marL="1000902" indent="0">
              <a:buNone/>
              <a:defRPr sz="1095"/>
            </a:lvl3pPr>
            <a:lvl4pPr marL="1501353" indent="0">
              <a:buNone/>
              <a:defRPr sz="985"/>
            </a:lvl4pPr>
            <a:lvl5pPr marL="2001804" indent="0">
              <a:buNone/>
              <a:defRPr sz="985"/>
            </a:lvl5pPr>
            <a:lvl6pPr marL="2502256" indent="0">
              <a:buNone/>
              <a:defRPr sz="985"/>
            </a:lvl6pPr>
            <a:lvl7pPr marL="3002707" indent="0">
              <a:buNone/>
              <a:defRPr sz="985"/>
            </a:lvl7pPr>
            <a:lvl8pPr marL="3503158" indent="0">
              <a:buNone/>
              <a:defRPr sz="985"/>
            </a:lvl8pPr>
            <a:lvl9pPr marL="4003609" indent="0">
              <a:buNone/>
              <a:defRPr sz="98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60D20AE-30C6-4D7D-B411-060DDECCF73A}"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CF086DD1-06EA-43DF-9773-BF518BE6F867}"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96719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669117" y="133022"/>
            <a:ext cx="7006432" cy="1260211"/>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71B5F18-874A-45D9-81A7-8552A2D693B6}"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75C3F216-0AE6-495C-A3CD-661B26F167F0}"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7801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56661" y="302802"/>
            <a:ext cx="2252067" cy="645157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500459" y="302802"/>
            <a:ext cx="6589382" cy="64515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55214B7-D9DE-4CDB-AE11-0D98AA680AD6}"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4A673F8-1327-400A-A539-2DE303F2546D}"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2094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Title Only">
    <p:spTree>
      <p:nvGrpSpPr>
        <p:cNvPr id="1" name=""/>
        <p:cNvGrpSpPr/>
        <p:nvPr/>
      </p:nvGrpSpPr>
      <p:grpSpPr>
        <a:xfrm>
          <a:off x="0" y="0"/>
          <a:ext cx="0" cy="0"/>
          <a:chOff x="0" y="0"/>
          <a:chExt cx="0" cy="0"/>
        </a:xfrm>
      </p:grpSpPr>
      <p:sp>
        <p:nvSpPr>
          <p:cNvPr id="14" name="Section Header"/>
          <p:cNvSpPr txBox="1"/>
          <p:nvPr>
            <p:custDataLst>
              <p:tags r:id="rId1"/>
            </p:custDataLst>
          </p:nvPr>
        </p:nvSpPr>
        <p:spPr>
          <a:xfrm>
            <a:off x="527757" y="827291"/>
            <a:ext cx="5459556" cy="133435"/>
          </a:xfrm>
          <a:prstGeom prst="rect">
            <a:avLst/>
          </a:prstGeom>
          <a:noFill/>
        </p:spPr>
        <p:txBody>
          <a:bodyPr wrap="square" lIns="0" tIns="0" rIns="0" bIns="0" rtlCol="0" anchor="b" anchorCtr="0">
            <a:noAutofit/>
          </a:bodyPr>
          <a:lstStyle/>
          <a:p>
            <a:endParaRPr lang="en-GB" sz="802" noProof="0" dirty="0">
              <a:solidFill>
                <a:schemeClr val="tx1"/>
              </a:solidFill>
            </a:endParaRPr>
          </a:p>
        </p:txBody>
      </p:sp>
      <p:sp>
        <p:nvSpPr>
          <p:cNvPr id="21" name="Draft stamp" hidden="1"/>
          <p:cNvSpPr txBox="1"/>
          <p:nvPr>
            <p:custDataLst>
              <p:tags r:id="rId2"/>
            </p:custDataLst>
          </p:nvPr>
        </p:nvSpPr>
        <p:spPr>
          <a:xfrm>
            <a:off x="9167354" y="782815"/>
            <a:ext cx="299761" cy="164660"/>
          </a:xfrm>
          <a:prstGeom prst="rect">
            <a:avLst/>
          </a:prstGeom>
          <a:noFill/>
          <a:ln>
            <a:noFill/>
          </a:ln>
        </p:spPr>
        <p:txBody>
          <a:bodyPr wrap="none" lIns="0" tIns="0" rIns="0" bIns="0" rtlCol="0">
            <a:spAutoFit/>
          </a:bodyPr>
          <a:lstStyle/>
          <a:p>
            <a:pPr algn="r"/>
            <a:r>
              <a:rPr lang="en-GB" sz="1070" noProof="0" dirty="0"/>
              <a:t>Draft</a:t>
            </a:r>
          </a:p>
        </p:txBody>
      </p:sp>
      <p:sp>
        <p:nvSpPr>
          <p:cNvPr id="24" name="PwC Text"/>
          <p:cNvSpPr txBox="1"/>
          <p:nvPr/>
        </p:nvSpPr>
        <p:spPr>
          <a:xfrm>
            <a:off x="535243" y="7089796"/>
            <a:ext cx="272978" cy="104246"/>
          </a:xfrm>
          <a:prstGeom prst="rect">
            <a:avLst/>
          </a:prstGeom>
          <a:noFill/>
        </p:spPr>
        <p:txBody>
          <a:bodyPr vert="horz" wrap="none" lIns="0" tIns="0" rIns="0" bIns="0" rtlCol="0" anchor="t" anchorCtr="0">
            <a:noAutofit/>
          </a:bodyPr>
          <a:lstStyle/>
          <a:p>
            <a:pPr>
              <a:lnSpc>
                <a:spcPts val="891"/>
              </a:lnSpc>
            </a:pPr>
            <a:endParaRPr lang="en-GB" sz="802" noProof="0" dirty="0">
              <a:latin typeface="+mn-lt"/>
              <a:cs typeface="Arial" pitchFamily="34" charset="0"/>
            </a:endParaRPr>
          </a:p>
        </p:txBody>
      </p:sp>
      <p:sp>
        <p:nvSpPr>
          <p:cNvPr id="25" name="Page Number"/>
          <p:cNvSpPr txBox="1"/>
          <p:nvPr>
            <p:custDataLst>
              <p:tags r:id="rId3"/>
            </p:custDataLst>
          </p:nvPr>
        </p:nvSpPr>
        <p:spPr>
          <a:xfrm>
            <a:off x="9152346" y="7089798"/>
            <a:ext cx="318473" cy="103504"/>
          </a:xfrm>
          <a:prstGeom prst="rect">
            <a:avLst/>
          </a:prstGeom>
          <a:noFill/>
        </p:spPr>
        <p:txBody>
          <a:bodyPr wrap="none" lIns="0" tIns="0" rIns="0" bIns="0" rtlCol="0">
            <a:noAutofit/>
          </a:bodyPr>
          <a:lstStyle/>
          <a:p>
            <a:pPr algn="r">
              <a:lnSpc>
                <a:spcPts val="891"/>
              </a:lnSpc>
            </a:pPr>
            <a:endParaRPr lang="en-GB" sz="802" noProof="0" dirty="0">
              <a:latin typeface="Times New Roman" panose="02020603050405020304" pitchFamily="18" charset="0"/>
              <a:cs typeface="Times New Roman" panose="02020603050405020304" pitchFamily="18" charset="0"/>
            </a:endParaRPr>
          </a:p>
        </p:txBody>
      </p:sp>
      <p:sp>
        <p:nvSpPr>
          <p:cNvPr id="26" name="Section Footer"/>
          <p:cNvSpPr txBox="1"/>
          <p:nvPr>
            <p:custDataLst>
              <p:tags r:id="rId4"/>
            </p:custDataLst>
          </p:nvPr>
        </p:nvSpPr>
        <p:spPr>
          <a:xfrm>
            <a:off x="534866" y="6954140"/>
            <a:ext cx="4394943" cy="123432"/>
          </a:xfrm>
          <a:prstGeom prst="rect">
            <a:avLst/>
          </a:prstGeom>
          <a:noFill/>
          <a:ln>
            <a:noFill/>
          </a:ln>
        </p:spPr>
        <p:txBody>
          <a:bodyPr wrap="square" lIns="0" tIns="0" rIns="0" bIns="0" rtlCol="0" anchor="b" anchorCtr="0">
            <a:spAutoFit/>
          </a:bodyPr>
          <a:lstStyle/>
          <a:p>
            <a:endParaRPr lang="en-GB" sz="802" noProof="0" dirty="0">
              <a:solidFill>
                <a:schemeClr val="tx1"/>
              </a:solidFill>
            </a:endParaRPr>
          </a:p>
        </p:txBody>
      </p:sp>
      <p:sp>
        <p:nvSpPr>
          <p:cNvPr id="27" name="Executive Summary"/>
          <p:cNvSpPr txBox="1"/>
          <p:nvPr>
            <p:custDataLst>
              <p:tags r:id="rId5"/>
            </p:custDataLst>
          </p:nvPr>
        </p:nvSpPr>
        <p:spPr>
          <a:xfrm>
            <a:off x="527756" y="6742867"/>
            <a:ext cx="1974541" cy="179536"/>
          </a:xfrm>
          <a:prstGeom prst="rect">
            <a:avLst/>
          </a:prstGeom>
          <a:noFill/>
        </p:spPr>
        <p:txBody>
          <a:bodyPr wrap="square" lIns="0" tIns="0" rIns="0" bIns="0" rtlCol="0">
            <a:spAutoFit/>
          </a:bodyPr>
          <a:lstStyle/>
          <a:p>
            <a:pPr>
              <a:lnSpc>
                <a:spcPts val="1427"/>
              </a:lnSpc>
            </a:pPr>
            <a:endParaRPr lang="en-GB" sz="1427" noProof="0" dirty="0">
              <a:solidFill>
                <a:schemeClr val="tx1"/>
              </a:solidFill>
            </a:endParaRPr>
          </a:p>
        </p:txBody>
      </p:sp>
      <p:sp>
        <p:nvSpPr>
          <p:cNvPr id="30" name="Presentation Disclaimer" hidden="1"/>
          <p:cNvSpPr txBox="1"/>
          <p:nvPr>
            <p:custDataLst>
              <p:tags r:id="rId6"/>
            </p:custDataLst>
          </p:nvPr>
        </p:nvSpPr>
        <p:spPr>
          <a:xfrm>
            <a:off x="534865" y="6813664"/>
            <a:ext cx="8034648" cy="123432"/>
          </a:xfrm>
          <a:prstGeom prst="rect">
            <a:avLst/>
          </a:prstGeom>
          <a:noFill/>
        </p:spPr>
        <p:txBody>
          <a:bodyPr wrap="square" lIns="0" tIns="0" rIns="0" bIns="0" rtlCol="0" anchor="t" anchorCtr="0">
            <a:spAutoFit/>
          </a:bodyPr>
          <a:lstStyle/>
          <a:p>
            <a:pPr algn="l"/>
            <a:endParaRPr lang="en-GB" sz="802" dirty="0"/>
          </a:p>
        </p:txBody>
      </p:sp>
      <p:sp>
        <p:nvSpPr>
          <p:cNvPr id="16" name="Disclaimer" hidden="1"/>
          <p:cNvSpPr txBox="1"/>
          <p:nvPr>
            <p:custDataLst>
              <p:tags r:id="rId7"/>
            </p:custDataLst>
          </p:nvPr>
        </p:nvSpPr>
        <p:spPr>
          <a:xfrm>
            <a:off x="5077388" y="7090260"/>
            <a:ext cx="3230238" cy="123432"/>
          </a:xfrm>
          <a:prstGeom prst="rect">
            <a:avLst/>
          </a:prstGeom>
          <a:noFill/>
        </p:spPr>
        <p:txBody>
          <a:bodyPr wrap="square" lIns="0" tIns="0" rIns="0" bIns="0" rtlCol="0" anchor="b" anchorCtr="0">
            <a:spAutoFit/>
          </a:bodyPr>
          <a:lstStyle/>
          <a:p>
            <a:pPr>
              <a:lnSpc>
                <a:spcPct val="100000"/>
              </a:lnSpc>
            </a:pPr>
            <a:endParaRPr lang="en-GB" sz="802" noProof="0" dirty="0"/>
          </a:p>
        </p:txBody>
      </p:sp>
      <p:sp>
        <p:nvSpPr>
          <p:cNvPr id="15" name="Title 14"/>
          <p:cNvSpPr>
            <a:spLocks noGrp="1"/>
          </p:cNvSpPr>
          <p:nvPr>
            <p:ph type="title" hasCustomPrompt="1"/>
          </p:nvPr>
        </p:nvSpPr>
        <p:spPr/>
        <p:txBody>
          <a:bodyPr/>
          <a:lstStyle/>
          <a:p>
            <a:r>
              <a:rPr lang="en-GB" noProof="0" dirty="0"/>
              <a:t>Insert banner statement here</a:t>
            </a:r>
            <a:endParaRPr lang="en-GB" dirty="0"/>
          </a:p>
        </p:txBody>
      </p:sp>
      <p:sp>
        <p:nvSpPr>
          <p:cNvPr id="12" name="TextBox 11"/>
          <p:cNvSpPr txBox="1"/>
          <p:nvPr userDrawn="1"/>
        </p:nvSpPr>
        <p:spPr>
          <a:xfrm>
            <a:off x="9271461" y="7205438"/>
            <a:ext cx="377171" cy="124329"/>
          </a:xfrm>
          <a:prstGeom prst="rect">
            <a:avLst/>
          </a:prstGeom>
          <a:noFill/>
        </p:spPr>
        <p:txBody>
          <a:bodyPr wrap="square" lIns="0" tIns="0" rIns="0" bIns="0" rtlCol="0">
            <a:spAutoFit/>
          </a:bodyPr>
          <a:lstStyle/>
          <a:p>
            <a:pPr indent="-277173" algn="ctr"/>
            <a:fld id="{C6FAC1E0-DB52-4D6E-AC15-D59DBA992529}" type="slidenum">
              <a:rPr lang="en-GB" sz="808" smtClean="0">
                <a:latin typeface="Book Antiqua" panose="02040602050305030304" pitchFamily="18" charset="0"/>
                <a:cs typeface="Arial" pitchFamily="34" charset="0"/>
              </a:rPr>
              <a:pPr indent="-277173" algn="ctr"/>
              <a:t>‹#›</a:t>
            </a:fld>
            <a:endParaRPr lang="en-GB" sz="808" dirty="0">
              <a:latin typeface="Book Antiqua" panose="02040602050305030304" pitchFamily="18" charset="0"/>
              <a:cs typeface="Arial" pitchFamily="34" charset="0"/>
            </a:endParaRPr>
          </a:p>
        </p:txBody>
      </p:sp>
      <p:sp>
        <p:nvSpPr>
          <p:cNvPr id="13" name="Footer Placeholder 4">
            <a:extLst>
              <a:ext uri="{FF2B5EF4-FFF2-40B4-BE49-F238E27FC236}">
                <a16:creationId xmlns:a16="http://schemas.microsoft.com/office/drawing/2014/main" id="{47CDB908-AC9D-41C0-9B24-1C38E2E122C6}"/>
              </a:ext>
            </a:extLst>
          </p:cNvPr>
          <p:cNvSpPr>
            <a:spLocks noGrp="1"/>
          </p:cNvSpPr>
          <p:nvPr>
            <p:ph type="ftr" sz="quarter" idx="11"/>
          </p:nvPr>
        </p:nvSpPr>
        <p:spPr>
          <a:xfrm>
            <a:off x="889711" y="6916038"/>
            <a:ext cx="5194769" cy="402567"/>
          </a:xfrm>
          <a:prstGeom prst="rect">
            <a:avLst/>
          </a:prstGeom>
        </p:spPr>
        <p:txBody>
          <a:bodyPr/>
          <a:lstStyle>
            <a:lvl1pPr>
              <a:defRPr/>
            </a:lvl1pPr>
          </a:lstStyle>
          <a:p>
            <a:r>
              <a:rPr lang="en-GB" dirty="0" err="1"/>
              <a:t>TerkCo</a:t>
            </a:r>
            <a:endParaRPr lang="en-GB" dirty="0"/>
          </a:p>
        </p:txBody>
      </p:sp>
    </p:spTree>
    <p:extLst>
      <p:ext uri="{BB962C8B-B14F-4D97-AF65-F5344CB8AC3E}">
        <p14:creationId xmlns:p14="http://schemas.microsoft.com/office/powerpoint/2010/main" val="377732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ver slide">
    <p:spTree>
      <p:nvGrpSpPr>
        <p:cNvPr id="1" name=""/>
        <p:cNvGrpSpPr/>
        <p:nvPr/>
      </p:nvGrpSpPr>
      <p:grpSpPr>
        <a:xfrm>
          <a:off x="0" y="0"/>
          <a:ext cx="0" cy="0"/>
          <a:chOff x="0" y="0"/>
          <a:chExt cx="0" cy="0"/>
        </a:xfrm>
      </p:grpSpPr>
      <p:sp>
        <p:nvSpPr>
          <p:cNvPr id="43" name="Confidentiality stamp"/>
          <p:cNvSpPr txBox="1"/>
          <p:nvPr>
            <p:custDataLst>
              <p:tags r:id="rId1"/>
            </p:custDataLst>
          </p:nvPr>
        </p:nvSpPr>
        <p:spPr>
          <a:xfrm>
            <a:off x="527758" y="3629409"/>
            <a:ext cx="1219300" cy="137089"/>
          </a:xfrm>
          <a:prstGeom prst="rect">
            <a:avLst/>
          </a:prstGeom>
          <a:noFill/>
          <a:ln>
            <a:noFill/>
          </a:ln>
        </p:spPr>
        <p:txBody>
          <a:bodyPr wrap="square" lIns="0" tIns="0" rIns="0" bIns="0" rtlCol="0">
            <a:spAutoFit/>
          </a:bodyPr>
          <a:lstStyle/>
          <a:p>
            <a:pPr algn="l"/>
            <a:r>
              <a:rPr lang="en-GB" sz="891" i="1" noProof="0">
                <a:solidFill>
                  <a:schemeClr val="tx1"/>
                </a:solidFill>
                <a:latin typeface="Georgia" pitchFamily="18" charset="0"/>
                <a:cs typeface="Arial" pitchFamily="34" charset="0"/>
              </a:rPr>
              <a:t>  </a:t>
            </a:r>
          </a:p>
        </p:txBody>
      </p:sp>
      <p:sp>
        <p:nvSpPr>
          <p:cNvPr id="32" name="Draft stamp"/>
          <p:cNvSpPr txBox="1"/>
          <p:nvPr>
            <p:custDataLst>
              <p:tags r:id="rId2"/>
            </p:custDataLst>
          </p:nvPr>
        </p:nvSpPr>
        <p:spPr>
          <a:xfrm>
            <a:off x="527758" y="3931860"/>
            <a:ext cx="1364889" cy="137089"/>
          </a:xfrm>
          <a:prstGeom prst="rect">
            <a:avLst/>
          </a:prstGeom>
          <a:noFill/>
          <a:ln>
            <a:noFill/>
          </a:ln>
        </p:spPr>
        <p:txBody>
          <a:bodyPr wrap="square" lIns="0" tIns="0" rIns="0" bIns="0" rtlCol="0" anchor="t" anchorCtr="0">
            <a:spAutoFit/>
          </a:bodyPr>
          <a:lstStyle/>
          <a:p>
            <a:pPr algn="l">
              <a:lnSpc>
                <a:spcPct val="100000"/>
              </a:lnSpc>
            </a:pPr>
            <a:r>
              <a:rPr lang="en-GB" sz="891" b="1" i="1" noProof="0">
                <a:solidFill>
                  <a:schemeClr val="tx1"/>
                </a:solidFill>
                <a:latin typeface="Georgia" pitchFamily="18" charset="0"/>
                <a:cs typeface="Arial" pitchFamily="34" charset="0"/>
              </a:rPr>
              <a:t>   </a:t>
            </a:r>
          </a:p>
        </p:txBody>
      </p:sp>
      <p:sp>
        <p:nvSpPr>
          <p:cNvPr id="31" name="Report Date"/>
          <p:cNvSpPr txBox="1"/>
          <p:nvPr>
            <p:custDataLst>
              <p:tags r:id="rId3"/>
            </p:custDataLst>
          </p:nvPr>
        </p:nvSpPr>
        <p:spPr bwMode="white">
          <a:xfrm>
            <a:off x="527758" y="4225414"/>
            <a:ext cx="1219300" cy="137089"/>
          </a:xfrm>
          <a:prstGeom prst="rect">
            <a:avLst/>
          </a:prstGeom>
          <a:noFill/>
          <a:ln>
            <a:noFill/>
          </a:ln>
        </p:spPr>
        <p:txBody>
          <a:bodyPr wrap="square" lIns="0" tIns="0" rIns="0" bIns="0" rtlCol="0">
            <a:spAutoFit/>
          </a:bodyPr>
          <a:lstStyle/>
          <a:p>
            <a:pPr algn="l"/>
            <a:r>
              <a:rPr lang="en-GB" sz="891" i="1">
                <a:solidFill>
                  <a:schemeClr val="tx1"/>
                </a:solidFill>
                <a:latin typeface="Georgia" pitchFamily="18" charset="0"/>
                <a:cs typeface="Arial" pitchFamily="34" charset="0"/>
              </a:rPr>
              <a:t>  </a:t>
            </a:r>
          </a:p>
        </p:txBody>
      </p:sp>
      <p:sp>
        <p:nvSpPr>
          <p:cNvPr id="33" name="Descriptor"/>
          <p:cNvSpPr txBox="1"/>
          <p:nvPr>
            <p:custDataLst>
              <p:tags r:id="rId4"/>
            </p:custDataLst>
          </p:nvPr>
        </p:nvSpPr>
        <p:spPr bwMode="white">
          <a:xfrm>
            <a:off x="2047333" y="818398"/>
            <a:ext cx="51296" cy="137089"/>
          </a:xfrm>
          <a:prstGeom prst="rect">
            <a:avLst/>
          </a:prstGeom>
          <a:noFill/>
          <a:ln>
            <a:noFill/>
          </a:ln>
        </p:spPr>
        <p:txBody>
          <a:bodyPr wrap="none" lIns="0" tIns="0" rIns="0" bIns="0" rtlCol="0">
            <a:spAutoFit/>
          </a:bodyPr>
          <a:lstStyle/>
          <a:p>
            <a:r>
              <a:rPr lang="en-GB" sz="891" noProof="0">
                <a:solidFill>
                  <a:schemeClr val="bg1"/>
                </a:solidFill>
                <a:latin typeface="+mn-lt"/>
                <a:cs typeface="Arial" pitchFamily="34" charset="0"/>
              </a:rPr>
              <a:t>  </a:t>
            </a:r>
          </a:p>
        </p:txBody>
      </p:sp>
      <p:sp>
        <p:nvSpPr>
          <p:cNvPr id="7" name="TextBox 6"/>
          <p:cNvSpPr txBox="1"/>
          <p:nvPr userDrawn="1"/>
        </p:nvSpPr>
        <p:spPr>
          <a:xfrm>
            <a:off x="9271461" y="7205437"/>
            <a:ext cx="377171" cy="170944"/>
          </a:xfrm>
          <a:prstGeom prst="rect">
            <a:avLst/>
          </a:prstGeom>
          <a:noFill/>
        </p:spPr>
        <p:txBody>
          <a:bodyPr wrap="square" lIns="0" tIns="0" rIns="0" bIns="0" rtlCol="0">
            <a:spAutoFit/>
          </a:bodyPr>
          <a:lstStyle/>
          <a:p>
            <a:pPr indent="-277173" algn="ctr"/>
            <a:fld id="{C6FAC1E0-DB52-4D6E-AC15-D59DBA992529}" type="slidenum">
              <a:rPr lang="en-GB" sz="1111" smtClean="0">
                <a:latin typeface="Book Antiqua" panose="02040602050305030304" pitchFamily="18" charset="0"/>
                <a:cs typeface="Arial" pitchFamily="34" charset="0"/>
              </a:rPr>
              <a:pPr indent="-277173" algn="ctr"/>
              <a:t>‹#›</a:t>
            </a:fld>
            <a:endParaRPr lang="en-GB" sz="1111">
              <a:latin typeface="Book Antiqua" panose="02040602050305030304" pitchFamily="18" charset="0"/>
              <a:cs typeface="Arial" pitchFamily="34" charset="0"/>
            </a:endParaRPr>
          </a:p>
        </p:txBody>
      </p:sp>
      <p:sp>
        <p:nvSpPr>
          <p:cNvPr id="8" name="Footer Placeholder 4">
            <a:extLst>
              <a:ext uri="{FF2B5EF4-FFF2-40B4-BE49-F238E27FC236}">
                <a16:creationId xmlns:a16="http://schemas.microsoft.com/office/drawing/2014/main" id="{71DC76D6-3687-44FD-BF7D-D6EE2899AEBB}"/>
              </a:ext>
            </a:extLst>
          </p:cNvPr>
          <p:cNvSpPr>
            <a:spLocks noGrp="1"/>
          </p:cNvSpPr>
          <p:nvPr>
            <p:ph type="ftr" sz="quarter" idx="11"/>
          </p:nvPr>
        </p:nvSpPr>
        <p:spPr>
          <a:xfrm>
            <a:off x="889711" y="6916038"/>
            <a:ext cx="5194769" cy="402567"/>
          </a:xfrm>
          <a:prstGeom prst="rect">
            <a:avLst/>
          </a:prstGeom>
        </p:spPr>
        <p:txBody>
          <a:bodyPr/>
          <a:lstStyle>
            <a:lvl1pPr>
              <a:defRPr/>
            </a:lvl1pPr>
          </a:lstStyle>
          <a:p>
            <a:r>
              <a:rPr lang="en-GB" dirty="0" err="1"/>
              <a:t>TerkCo</a:t>
            </a:r>
            <a:endParaRPr lang="en-GB" dirty="0"/>
          </a:p>
        </p:txBody>
      </p:sp>
    </p:spTree>
    <p:extLst>
      <p:ext uri="{BB962C8B-B14F-4D97-AF65-F5344CB8AC3E}">
        <p14:creationId xmlns:p14="http://schemas.microsoft.com/office/powerpoint/2010/main" val="2250233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solidFill>
                <a:prstClr val="black">
                  <a:tint val="75000"/>
                </a:prstClr>
              </a:solidFill>
            </a:endParaRPr>
          </a:p>
        </p:txBody>
      </p:sp>
      <p:sp>
        <p:nvSpPr>
          <p:cNvPr id="3" name="Footer Placeholder 2"/>
          <p:cNvSpPr>
            <a:spLocks noGrp="1"/>
          </p:cNvSpPr>
          <p:nvPr>
            <p:ph type="ftr" sz="quarter" idx="11"/>
          </p:nvPr>
        </p:nvSpPr>
        <p:spPr>
          <a:xfrm>
            <a:off x="750689" y="6916038"/>
            <a:ext cx="5194769" cy="402567"/>
          </a:xfrm>
          <a:prstGeom prst="rect">
            <a:avLst/>
          </a:prstGeom>
        </p:spPr>
        <p:txBody>
          <a:bodyPr/>
          <a:lstStyle>
            <a:lvl1pPr>
              <a:defRPr/>
            </a:lvl1pPr>
          </a:lstStyle>
          <a:p>
            <a:r>
              <a:rPr lang="en-GB" dirty="0">
                <a:solidFill>
                  <a:prstClr val="black">
                    <a:tint val="75000"/>
                  </a:prstClr>
                </a:solidFill>
              </a:rPr>
              <a:t>TerkCo</a:t>
            </a:r>
          </a:p>
        </p:txBody>
      </p:sp>
      <p:sp>
        <p:nvSpPr>
          <p:cNvPr id="4" name="Slide Number Placeholder 3"/>
          <p:cNvSpPr>
            <a:spLocks noGrp="1"/>
          </p:cNvSpPr>
          <p:nvPr>
            <p:ph type="sldNum" sz="quarter" idx="12"/>
          </p:nvPr>
        </p:nvSpPr>
        <p:spPr/>
        <p:txBody>
          <a:bodyPr/>
          <a:lstStyle/>
          <a:p>
            <a:fld id="{D0B8E1A3-9381-4766-9B51-245A78646008}" type="slidenum">
              <a:rPr lang="en-GB" smtClean="0">
                <a:solidFill>
                  <a:prstClr val="black">
                    <a:tint val="75000"/>
                  </a:prstClr>
                </a:solidFill>
              </a:rPr>
              <a:pPr/>
              <a:t>‹#›</a:t>
            </a:fld>
            <a:endParaRPr lang="en-GB">
              <a:solidFill>
                <a:prstClr val="black">
                  <a:tint val="75000"/>
                </a:prstClr>
              </a:solidFill>
            </a:endParaRPr>
          </a:p>
        </p:txBody>
      </p:sp>
      <p:sp>
        <p:nvSpPr>
          <p:cNvPr id="5" name="Title 1">
            <a:extLst>
              <a:ext uri="{FF2B5EF4-FFF2-40B4-BE49-F238E27FC236}">
                <a16:creationId xmlns:a16="http://schemas.microsoft.com/office/drawing/2014/main" id="{A0CFDB8B-196D-4B6F-A361-7B8E31F33FB5}"/>
              </a:ext>
            </a:extLst>
          </p:cNvPr>
          <p:cNvSpPr>
            <a:spLocks noGrp="1"/>
          </p:cNvSpPr>
          <p:nvPr>
            <p:ph type="title"/>
          </p:nvPr>
        </p:nvSpPr>
        <p:spPr>
          <a:xfrm>
            <a:off x="530962" y="-79880"/>
            <a:ext cx="6948323" cy="674866"/>
          </a:xfrm>
        </p:spPr>
        <p:txBody>
          <a:bodyPr>
            <a:normAutofit/>
          </a:bodyPr>
          <a:lstStyle>
            <a:lvl1pPr>
              <a:defRPr sz="2829" b="1"/>
            </a:lvl1pPr>
          </a:lstStyle>
          <a:p>
            <a:r>
              <a:rPr lang="en-US" dirty="0"/>
              <a:t>Click to edit Master title style</a:t>
            </a:r>
          </a:p>
        </p:txBody>
      </p:sp>
    </p:spTree>
    <p:extLst>
      <p:ext uri="{BB962C8B-B14F-4D97-AF65-F5344CB8AC3E}">
        <p14:creationId xmlns:p14="http://schemas.microsoft.com/office/powerpoint/2010/main" val="2383936196"/>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0460" y="302801"/>
            <a:ext cx="9008269" cy="1260211"/>
          </a:xfrm>
        </p:spPr>
        <p:txBody>
          <a:bodyPr/>
          <a:lstStyle/>
          <a:p>
            <a:r>
              <a:rPr lang="en-US"/>
              <a:t>Click to edit Master title style</a:t>
            </a:r>
          </a:p>
        </p:txBody>
      </p:sp>
      <p:sp>
        <p:nvSpPr>
          <p:cNvPr id="3" name="Text Placeholder 2"/>
          <p:cNvSpPr>
            <a:spLocks noGrp="1"/>
          </p:cNvSpPr>
          <p:nvPr>
            <p:ph type="body" sz="half" idx="1"/>
          </p:nvPr>
        </p:nvSpPr>
        <p:spPr>
          <a:xfrm>
            <a:off x="500459" y="1764296"/>
            <a:ext cx="4420725" cy="49900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8004" y="1764296"/>
            <a:ext cx="4420725" cy="49900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F8DAF5-D91C-4E65-A347-2BD2D6F4E193}" type="slidenum">
              <a:rPr lang="en-US"/>
              <a:pPr>
                <a:defRPr/>
              </a:pPr>
              <a:t>‹#›</a:t>
            </a:fld>
            <a:endParaRPr lang="en-US"/>
          </a:p>
        </p:txBody>
      </p:sp>
      <p:sp>
        <p:nvSpPr>
          <p:cNvPr id="8" name="Footer Placeholder 4">
            <a:extLst>
              <a:ext uri="{FF2B5EF4-FFF2-40B4-BE49-F238E27FC236}">
                <a16:creationId xmlns:a16="http://schemas.microsoft.com/office/drawing/2014/main" id="{9504C7C1-8B9C-4FE7-AAF6-4229463BE963}"/>
              </a:ext>
            </a:extLst>
          </p:cNvPr>
          <p:cNvSpPr>
            <a:spLocks noGrp="1"/>
          </p:cNvSpPr>
          <p:nvPr>
            <p:ph type="ftr" sz="quarter" idx="11"/>
          </p:nvPr>
        </p:nvSpPr>
        <p:spPr>
          <a:xfrm>
            <a:off x="889711" y="6916038"/>
            <a:ext cx="5194769" cy="402567"/>
          </a:xfrm>
          <a:prstGeom prst="rect">
            <a:avLst/>
          </a:prstGeom>
        </p:spPr>
        <p:txBody>
          <a:bodyPr/>
          <a:lstStyle>
            <a:lvl1pPr>
              <a:defRPr/>
            </a:lvl1pPr>
          </a:lstStyle>
          <a:p>
            <a:r>
              <a:rPr lang="en-GB" dirty="0" err="1"/>
              <a:t>TerkCo</a:t>
            </a:r>
            <a:endParaRPr lang="en-GB" dirty="0"/>
          </a:p>
        </p:txBody>
      </p:sp>
    </p:spTree>
    <p:extLst>
      <p:ext uri="{BB962C8B-B14F-4D97-AF65-F5344CB8AC3E}">
        <p14:creationId xmlns:p14="http://schemas.microsoft.com/office/powerpoint/2010/main" val="140510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One">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34" name="Content Placeholder 2"/>
          <p:cNvSpPr>
            <a:spLocks noGrp="1"/>
          </p:cNvSpPr>
          <p:nvPr>
            <p:ph sz="quarter" idx="24"/>
            <p:custDataLst>
              <p:tags r:id="rId1"/>
            </p:custDataLst>
          </p:nvPr>
        </p:nvSpPr>
        <p:spPr>
          <a:xfrm>
            <a:off x="527757" y="2152736"/>
            <a:ext cx="8953674" cy="4296577"/>
          </a:xfrm>
        </p:spPr>
        <p:txBody>
          <a:bodyPr tIns="0" bIns="0"/>
          <a:lstStyle>
            <a:lvl5pPr>
              <a:defRPr/>
            </a:lvl5pPr>
            <a:lvl6pPr>
              <a:buAutoNum type="arabicPeriod"/>
              <a:defRPr/>
            </a:lvl6pPr>
            <a:lvl7pPr>
              <a:buAutoNum type="alphaLcPeriod"/>
              <a:defRPr/>
            </a:lvl7pPr>
            <a:lvl8pPr>
              <a:buAutoNum type="romanLcPeriod"/>
              <a:defRPr/>
            </a:lvl8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5" name="Page Number"/>
          <p:cNvSpPr txBox="1"/>
          <p:nvPr userDrawn="1">
            <p:custDataLst>
              <p:tags r:id="rId2"/>
            </p:custDataLst>
          </p:nvPr>
        </p:nvSpPr>
        <p:spPr>
          <a:xfrm>
            <a:off x="9152345" y="7103073"/>
            <a:ext cx="318474" cy="103504"/>
          </a:xfrm>
          <a:prstGeom prst="rect">
            <a:avLst/>
          </a:prstGeom>
          <a:noFill/>
        </p:spPr>
        <p:txBody>
          <a:bodyPr wrap="none" lIns="0" tIns="0" rIns="0" bIns="0" rtlCol="0">
            <a:noAutofit/>
          </a:bodyPr>
          <a:lstStyle/>
          <a:p>
            <a:pPr algn="r">
              <a:lnSpc>
                <a:spcPts val="973"/>
              </a:lnSpc>
            </a:pPr>
            <a:endParaRPr lang="en-GB" sz="876" noProof="1"/>
          </a:p>
        </p:txBody>
      </p:sp>
      <p:sp>
        <p:nvSpPr>
          <p:cNvPr id="29" name="Disclaimer" hidden="1"/>
          <p:cNvSpPr txBox="1"/>
          <p:nvPr userDrawn="1">
            <p:custDataLst>
              <p:tags r:id="rId3"/>
            </p:custDataLst>
          </p:nvPr>
        </p:nvSpPr>
        <p:spPr>
          <a:xfrm>
            <a:off x="5077388" y="7078954"/>
            <a:ext cx="3230238" cy="134737"/>
          </a:xfrm>
          <a:prstGeom prst="rect">
            <a:avLst/>
          </a:prstGeom>
          <a:noFill/>
        </p:spPr>
        <p:txBody>
          <a:bodyPr wrap="square" lIns="0" tIns="0" rIns="0" bIns="0" rtlCol="0" anchor="b" anchorCtr="0">
            <a:spAutoFit/>
          </a:bodyPr>
          <a:lstStyle/>
          <a:p>
            <a:pPr>
              <a:lnSpc>
                <a:spcPct val="100000"/>
              </a:lnSpc>
            </a:pPr>
            <a:endParaRPr lang="en-GB" sz="876" noProof="1"/>
          </a:p>
        </p:txBody>
      </p:sp>
      <p:sp>
        <p:nvSpPr>
          <p:cNvPr id="19" name="Presentation Disclaimer" hidden="1"/>
          <p:cNvSpPr txBox="1"/>
          <p:nvPr userDrawn="1">
            <p:custDataLst>
              <p:tags r:id="rId4"/>
            </p:custDataLst>
          </p:nvPr>
        </p:nvSpPr>
        <p:spPr>
          <a:xfrm>
            <a:off x="534865" y="6813663"/>
            <a:ext cx="8034648" cy="134737"/>
          </a:xfrm>
          <a:prstGeom prst="rect">
            <a:avLst/>
          </a:prstGeom>
          <a:noFill/>
        </p:spPr>
        <p:txBody>
          <a:bodyPr wrap="square" lIns="0" tIns="0" rIns="0" bIns="0" rtlCol="0" anchor="t" anchorCtr="0">
            <a:spAutoFit/>
          </a:bodyPr>
          <a:lstStyle/>
          <a:p>
            <a:pPr algn="l"/>
            <a:endParaRPr lang="en-GB" sz="876" noProof="1"/>
          </a:p>
        </p:txBody>
      </p:sp>
      <p:sp>
        <p:nvSpPr>
          <p:cNvPr id="18" name="Executive Summary" hidden="1"/>
          <p:cNvSpPr txBox="1"/>
          <p:nvPr userDrawn="1">
            <p:custDataLst>
              <p:tags r:id="rId5"/>
            </p:custDataLst>
          </p:nvPr>
        </p:nvSpPr>
        <p:spPr>
          <a:xfrm>
            <a:off x="527755" y="6742868"/>
            <a:ext cx="65" cy="205184"/>
          </a:xfrm>
          <a:prstGeom prst="rect">
            <a:avLst/>
          </a:prstGeom>
          <a:noFill/>
        </p:spPr>
        <p:txBody>
          <a:bodyPr wrap="none" lIns="0" tIns="0" rIns="0" bIns="0" rtlCol="0">
            <a:spAutoFit/>
          </a:bodyPr>
          <a:lstStyle/>
          <a:p>
            <a:pPr>
              <a:lnSpc>
                <a:spcPts val="1556"/>
              </a:lnSpc>
            </a:pPr>
            <a:endParaRPr lang="en-GB" sz="1556" noProof="1">
              <a:solidFill>
                <a:schemeClr val="tx1"/>
              </a:solidFill>
            </a:endParaRPr>
          </a:p>
        </p:txBody>
      </p:sp>
      <p:sp>
        <p:nvSpPr>
          <p:cNvPr id="16" name="Section Header"/>
          <p:cNvSpPr txBox="1"/>
          <p:nvPr userDrawn="1">
            <p:custDataLst>
              <p:tags r:id="rId6"/>
            </p:custDataLst>
          </p:nvPr>
        </p:nvSpPr>
        <p:spPr>
          <a:xfrm>
            <a:off x="527757" y="827291"/>
            <a:ext cx="5459557" cy="133434"/>
          </a:xfrm>
          <a:prstGeom prst="rect">
            <a:avLst/>
          </a:prstGeom>
          <a:noFill/>
        </p:spPr>
        <p:txBody>
          <a:bodyPr wrap="square" lIns="0" tIns="0" rIns="0" bIns="0" rtlCol="0" anchor="b" anchorCtr="0">
            <a:noAutofit/>
          </a:bodyPr>
          <a:lstStyle/>
          <a:p>
            <a:endParaRPr lang="en-GB" sz="876" noProof="1">
              <a:solidFill>
                <a:schemeClr val="tx1"/>
              </a:solidFill>
            </a:endParaRPr>
          </a:p>
        </p:txBody>
      </p:sp>
      <p:sp>
        <p:nvSpPr>
          <p:cNvPr id="23" name="Date/Filepath" hidden="1"/>
          <p:cNvSpPr txBox="1"/>
          <p:nvPr userDrawn="1">
            <p:custDataLst>
              <p:tags r:id="rId7"/>
            </p:custDataLst>
          </p:nvPr>
        </p:nvSpPr>
        <p:spPr>
          <a:xfrm>
            <a:off x="3283321" y="524350"/>
            <a:ext cx="6187498" cy="134737"/>
          </a:xfrm>
          <a:prstGeom prst="rect">
            <a:avLst/>
          </a:prstGeom>
          <a:noFill/>
        </p:spPr>
        <p:txBody>
          <a:bodyPr wrap="square" lIns="0" tIns="0" rIns="0" bIns="0" rtlCol="0" anchor="b" anchorCtr="0">
            <a:spAutoFit/>
          </a:bodyPr>
          <a:lstStyle/>
          <a:p>
            <a:pPr algn="r"/>
            <a:r>
              <a:rPr lang="en-GB" sz="876" noProof="1"/>
              <a:t>4/3/2014 C:\Users\aoluleye\Desktop\SAPETRO\Docs from Ndi I\SAPETRO Research Summary 040314 update.pptm</a:t>
            </a:r>
          </a:p>
        </p:txBody>
      </p:sp>
    </p:spTree>
    <p:extLst>
      <p:ext uri="{BB962C8B-B14F-4D97-AF65-F5344CB8AC3E}">
        <p14:creationId xmlns:p14="http://schemas.microsoft.com/office/powerpoint/2010/main" val="2849007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 1 Line Heading and Bullets">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985279" y="325472"/>
            <a:ext cx="8428997" cy="462139"/>
          </a:xfrm>
          <a:prstGeom prst="rect">
            <a:avLst/>
          </a:prstGeom>
          <a:noFill/>
          <a:ln w="9525" algn="ctr">
            <a:noFill/>
            <a:miter lim="800000"/>
            <a:headEnd/>
            <a:tailEnd/>
          </a:ln>
        </p:spPr>
        <p:txBody>
          <a:bodyPr/>
          <a:lstStyle>
            <a:lvl1pPr>
              <a:defRPr>
                <a:solidFill>
                  <a:srgbClr val="FF0000"/>
                </a:solidFill>
              </a:defRPr>
            </a:lvl1pPr>
          </a:lstStyle>
          <a:p>
            <a:pPr lvl="0"/>
            <a:r>
              <a:rPr lang="en-US" dirty="0"/>
              <a:t>Click to edit Master title style</a:t>
            </a:r>
          </a:p>
        </p:txBody>
      </p:sp>
      <p:sp>
        <p:nvSpPr>
          <p:cNvPr id="44" name="Text Placeholder 43"/>
          <p:cNvSpPr>
            <a:spLocks noGrp="1"/>
          </p:cNvSpPr>
          <p:nvPr>
            <p:ph type="body" sz="quarter" idx="10"/>
          </p:nvPr>
        </p:nvSpPr>
        <p:spPr>
          <a:xfrm>
            <a:off x="990492" y="1444777"/>
            <a:ext cx="8507810" cy="5591399"/>
          </a:xfrm>
        </p:spPr>
        <p:txBody>
          <a:bodyPr/>
          <a:lstStyle>
            <a:lvl1pPr marL="272682" indent="-272682">
              <a:lnSpc>
                <a:spcPct val="120000"/>
              </a:lnSpc>
              <a:buSzPct val="75000"/>
              <a:buFontTx/>
              <a:buBlip>
                <a:blip r:embed="rId2"/>
              </a:buBlip>
              <a:defRPr/>
            </a:lvl1pPr>
            <a:lvl2pPr>
              <a:lnSpc>
                <a:spcPct val="120000"/>
              </a:lnSpc>
              <a:defRPr/>
            </a:lvl2pPr>
            <a:lvl3pPr>
              <a:lnSpc>
                <a:spcPct val="120000"/>
              </a:lnSpc>
              <a:defRPr/>
            </a:lvl3pPr>
            <a:lvl4pPr>
              <a:lnSpc>
                <a:spcPct val="120000"/>
              </a:lnSpc>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4">
            <a:extLst>
              <a:ext uri="{FF2B5EF4-FFF2-40B4-BE49-F238E27FC236}">
                <a16:creationId xmlns:a16="http://schemas.microsoft.com/office/drawing/2014/main" id="{A027D446-C0F8-47FA-A08B-C415F7AB11F0}"/>
              </a:ext>
            </a:extLst>
          </p:cNvPr>
          <p:cNvSpPr>
            <a:spLocks noGrp="1"/>
          </p:cNvSpPr>
          <p:nvPr>
            <p:ph type="ftr" sz="quarter" idx="11"/>
          </p:nvPr>
        </p:nvSpPr>
        <p:spPr>
          <a:xfrm>
            <a:off x="889711" y="6916038"/>
            <a:ext cx="5194769" cy="402567"/>
          </a:xfrm>
          <a:prstGeom prst="rect">
            <a:avLst/>
          </a:prstGeom>
        </p:spPr>
        <p:txBody>
          <a:bodyPr/>
          <a:lstStyle>
            <a:lvl1pPr>
              <a:defRPr/>
            </a:lvl1pPr>
          </a:lstStyle>
          <a:p>
            <a:r>
              <a:rPr lang="en-GB" dirty="0" err="1"/>
              <a:t>TerkCo</a:t>
            </a:r>
            <a:endParaRPr lang="en-GB" dirty="0"/>
          </a:p>
        </p:txBody>
      </p:sp>
    </p:spTree>
    <p:extLst>
      <p:ext uri="{BB962C8B-B14F-4D97-AF65-F5344CB8AC3E}">
        <p14:creationId xmlns:p14="http://schemas.microsoft.com/office/powerpoint/2010/main" val="262871058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EE_Title_only_without_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6885" y="563447"/>
            <a:ext cx="8575422" cy="592984"/>
          </a:xfrm>
        </p:spPr>
        <p:txBody>
          <a:bodyPr>
            <a:noAutofit/>
          </a:bodyPr>
          <a:lstStyle>
            <a:lvl1pPr algn="ctr">
              <a:defRPr sz="1478" b="1">
                <a:solidFill>
                  <a:schemeClr val="accent2"/>
                </a:solidFill>
                <a:latin typeface="Book Antiqua" panose="02040602050305030304" pitchFamily="18" charset="0"/>
              </a:defRPr>
            </a:lvl1pPr>
          </a:lstStyle>
          <a:p>
            <a:r>
              <a:rPr lang="en-US" dirty="0"/>
              <a:t>Click to edit Master title style</a:t>
            </a:r>
            <a:br>
              <a:rPr lang="en-US" dirty="0"/>
            </a:br>
            <a:r>
              <a:rPr lang="en-US" dirty="0"/>
              <a:t>ds</a:t>
            </a:r>
          </a:p>
        </p:txBody>
      </p:sp>
      <p:cxnSp>
        <p:nvCxnSpPr>
          <p:cNvPr id="10" name="Straight Connector 9"/>
          <p:cNvCxnSpPr/>
          <p:nvPr>
            <p:custDataLst>
              <p:tags r:id="rId1"/>
            </p:custDataLst>
          </p:nvPr>
        </p:nvCxnSpPr>
        <p:spPr>
          <a:xfrm>
            <a:off x="671430" y="508923"/>
            <a:ext cx="8620875" cy="0"/>
          </a:xfrm>
          <a:prstGeom prst="line">
            <a:avLst/>
          </a:prstGeom>
          <a:ln w="15240"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690770" y="333894"/>
            <a:ext cx="6191581" cy="175029"/>
          </a:xfrm>
        </p:spPr>
        <p:txBody>
          <a:bodyPr>
            <a:noAutofit/>
          </a:bodyPr>
          <a:lstStyle>
            <a:lvl1pPr marL="0" indent="0">
              <a:spcBef>
                <a:spcPts val="0"/>
              </a:spcBef>
              <a:buNone/>
              <a:defRPr sz="657" baseline="0"/>
            </a:lvl1pPr>
            <a:lvl2pPr marL="375338" indent="0">
              <a:buNone/>
              <a:defRPr sz="657"/>
            </a:lvl2pPr>
            <a:lvl3pPr marL="750677" indent="0">
              <a:buNone/>
              <a:defRPr sz="657"/>
            </a:lvl3pPr>
            <a:lvl4pPr marL="1126015" indent="0">
              <a:buNone/>
              <a:defRPr sz="657"/>
            </a:lvl4pPr>
            <a:lvl5pPr marL="1501353" indent="0">
              <a:buNone/>
              <a:defRPr sz="657"/>
            </a:lvl5pPr>
          </a:lstStyle>
          <a:p>
            <a:pPr lvl="0"/>
            <a:r>
              <a:rPr lang="en-US" dirty="0"/>
              <a:t>Indicate section description here (e.g. Section 1: Executive Summary – Key Findings)</a:t>
            </a:r>
            <a:endParaRPr lang="en-GB" dirty="0"/>
          </a:p>
        </p:txBody>
      </p:sp>
      <p:sp>
        <p:nvSpPr>
          <p:cNvPr id="11" name="Footer Placeholder 10"/>
          <p:cNvSpPr>
            <a:spLocks noGrp="1"/>
          </p:cNvSpPr>
          <p:nvPr>
            <p:ph type="ftr" sz="quarter" idx="19"/>
          </p:nvPr>
        </p:nvSpPr>
        <p:spPr>
          <a:xfrm>
            <a:off x="615155" y="7209456"/>
            <a:ext cx="4340806" cy="158767"/>
          </a:xfrm>
          <a:prstGeom prst="rect">
            <a:avLst/>
          </a:prstGeom>
        </p:spPr>
        <p:txBody>
          <a:bodyPr lIns="36000"/>
          <a:lstStyle>
            <a:lvl1pPr algn="l">
              <a:defRPr sz="657"/>
            </a:lvl1pPr>
          </a:lstStyle>
          <a:p>
            <a:endParaRPr lang="en-GB"/>
          </a:p>
        </p:txBody>
      </p:sp>
      <p:sp>
        <p:nvSpPr>
          <p:cNvPr id="12" name="Slide Number Placeholder 11"/>
          <p:cNvSpPr>
            <a:spLocks noGrp="1"/>
          </p:cNvSpPr>
          <p:nvPr>
            <p:ph type="sldNum" sz="quarter" idx="20"/>
          </p:nvPr>
        </p:nvSpPr>
        <p:spPr>
          <a:xfrm>
            <a:off x="9015546" y="7008175"/>
            <a:ext cx="604911" cy="402567"/>
          </a:xfrm>
        </p:spPr>
        <p:txBody>
          <a:bodyPr/>
          <a:lstStyle>
            <a:lvl1pPr>
              <a:defRPr sz="821">
                <a:solidFill>
                  <a:schemeClr val="tx1"/>
                </a:solidFill>
              </a:defRPr>
            </a:lvl1pPr>
          </a:lstStyle>
          <a:p>
            <a:fld id="{9291B0D7-15C1-47DD-B30F-47D07E8D378A}" type="slidenum">
              <a:rPr lang="en-GB" smtClean="0"/>
              <a:t>‹#›</a:t>
            </a:fld>
            <a:endParaRPr lang="en-GB"/>
          </a:p>
        </p:txBody>
      </p:sp>
    </p:spTree>
    <p:extLst>
      <p:ext uri="{BB962C8B-B14F-4D97-AF65-F5344CB8AC3E}">
        <p14:creationId xmlns:p14="http://schemas.microsoft.com/office/powerpoint/2010/main" val="1919592596"/>
      </p:ext>
    </p:extLst>
  </p:cSld>
  <p:clrMapOvr>
    <a:masterClrMapping/>
  </p:clrMapOvr>
  <p:extLst>
    <p:ext uri="{DCECCB84-F9BA-43D5-87BE-67443E8EF086}">
      <p15:sldGuideLst xmlns:p15="http://schemas.microsoft.com/office/powerpoint/2012/main">
        <p15:guide id="1" orient="horz" pos="2160">
          <p15:clr>
            <a:srgbClr val="FBAE40"/>
          </p15:clr>
        </p15:guide>
        <p15:guide id="2" pos="262">
          <p15:clr>
            <a:srgbClr val="FBAE40"/>
          </p15:clr>
        </p15:guide>
        <p15:guide id="3" pos="60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 2 Line Heading and Bullets">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984197" y="705600"/>
            <a:ext cx="8428997" cy="555808"/>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a:solidFill>
                  <a:schemeClr val="accent2"/>
                </a:solidFill>
              </a:defRPr>
            </a:lvl1pPr>
          </a:lstStyle>
          <a:p>
            <a:pPr lvl="0"/>
            <a:r>
              <a:rPr lang="en-US" dirty="0"/>
              <a:t>Click to edit Master title style</a:t>
            </a:r>
          </a:p>
        </p:txBody>
      </p:sp>
      <p:sp>
        <p:nvSpPr>
          <p:cNvPr id="44" name="Text Placeholder 43"/>
          <p:cNvSpPr>
            <a:spLocks noGrp="1"/>
          </p:cNvSpPr>
          <p:nvPr>
            <p:ph type="body" sz="quarter" idx="10"/>
          </p:nvPr>
        </p:nvSpPr>
        <p:spPr>
          <a:xfrm>
            <a:off x="990492" y="1444777"/>
            <a:ext cx="8507810" cy="5593562"/>
          </a:xfrm>
          <a:prstGeom prst="rect">
            <a:avLst/>
          </a:prstGeom>
        </p:spPr>
        <p:txBody>
          <a:bodyPr/>
          <a:lstStyle>
            <a:lvl1pPr>
              <a:lnSpc>
                <a:spcPct val="120000"/>
              </a:lnSpc>
              <a:defRPr/>
            </a:lvl1pPr>
            <a:lvl2pPr>
              <a:lnSpc>
                <a:spcPct val="120000"/>
              </a:lnSpc>
              <a:defRPr/>
            </a:lvl2pPr>
            <a:lvl3pPr>
              <a:lnSpc>
                <a:spcPct val="120000"/>
              </a:lnSpc>
              <a:defRPr/>
            </a:lvl3pPr>
            <a:lvl4pPr>
              <a:lnSpc>
                <a:spcPct val="120000"/>
              </a:lnSpc>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6"/>
          <p:cNvSpPr>
            <a:spLocks noGrp="1" noChangeArrowheads="1"/>
          </p:cNvSpPr>
          <p:nvPr>
            <p:ph type="sldNum" sz="quarter" idx="4"/>
          </p:nvPr>
        </p:nvSpPr>
        <p:spPr bwMode="auto">
          <a:xfrm>
            <a:off x="9227249" y="7221708"/>
            <a:ext cx="291905" cy="186636"/>
          </a:xfrm>
          <a:prstGeom prst="rect">
            <a:avLst/>
          </a:prstGeom>
          <a:noFill/>
          <a:ln w="9525">
            <a:noFill/>
            <a:miter lim="800000"/>
            <a:headEnd/>
            <a:tailEnd/>
          </a:ln>
          <a:effectLst/>
        </p:spPr>
        <p:txBody>
          <a:bodyPr vert="horz" wrap="none" lIns="0" tIns="0" rIns="0" bIns="45720" numCol="1" anchor="b" anchorCtr="0" compatLnSpc="1">
            <a:prstTxWarp prst="textNoShape">
              <a:avLst/>
            </a:prstTxWarp>
          </a:bodyPr>
          <a:lstStyle>
            <a:lvl1pPr algn="r">
              <a:defRPr sz="808">
                <a:solidFill>
                  <a:schemeClr val="bg2"/>
                </a:solidFill>
                <a:latin typeface="+mn-lt"/>
                <a:cs typeface="Arial" pitchFamily="34" charset="0"/>
              </a:defRPr>
            </a:lvl1pPr>
          </a:lstStyle>
          <a:p>
            <a:fld id="{D32BAE6A-B452-4007-8177-56DD051636F9}" type="slidenum">
              <a:rPr lang="en-US" smtClean="0"/>
              <a:pPr/>
              <a:t>‹#›</a:t>
            </a:fld>
            <a:endParaRPr lang="en-US" dirty="0"/>
          </a:p>
        </p:txBody>
      </p:sp>
      <p:sp>
        <p:nvSpPr>
          <p:cNvPr id="6" name="Footer Placeholder 4">
            <a:extLst>
              <a:ext uri="{FF2B5EF4-FFF2-40B4-BE49-F238E27FC236}">
                <a16:creationId xmlns:a16="http://schemas.microsoft.com/office/drawing/2014/main" id="{A01A3F4D-1957-4395-83B0-154CF359294D}"/>
              </a:ext>
            </a:extLst>
          </p:cNvPr>
          <p:cNvSpPr>
            <a:spLocks noGrp="1"/>
          </p:cNvSpPr>
          <p:nvPr>
            <p:ph type="ftr" sz="quarter" idx="11"/>
          </p:nvPr>
        </p:nvSpPr>
        <p:spPr>
          <a:xfrm>
            <a:off x="889711" y="6910374"/>
            <a:ext cx="5194769" cy="402567"/>
          </a:xfrm>
          <a:prstGeom prst="rect">
            <a:avLst/>
          </a:prstGeom>
        </p:spPr>
        <p:txBody>
          <a:bodyPr/>
          <a:lstStyle>
            <a:lvl1pPr>
              <a:defRPr/>
            </a:lvl1pPr>
          </a:lstStyle>
          <a:p>
            <a:r>
              <a:rPr lang="en-GB" dirty="0" err="1"/>
              <a:t>TerkCo</a:t>
            </a:r>
            <a:endParaRPr lang="en-GB" dirty="0"/>
          </a:p>
        </p:txBody>
      </p:sp>
    </p:spTree>
    <p:extLst>
      <p:ext uri="{BB962C8B-B14F-4D97-AF65-F5344CB8AC3E}">
        <p14:creationId xmlns:p14="http://schemas.microsoft.com/office/powerpoint/2010/main" val="285621064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8" name="Rectangle 2"/>
          <p:cNvSpPr>
            <a:spLocks noGrp="1" noChangeArrowheads="1"/>
          </p:cNvSpPr>
          <p:nvPr userDrawn="1">
            <p:ph type="ctrTitle" hasCustomPrompt="1"/>
          </p:nvPr>
        </p:nvSpPr>
        <p:spPr>
          <a:xfrm>
            <a:off x="1858423" y="1544499"/>
            <a:ext cx="6206485" cy="1329671"/>
          </a:xfrm>
          <a:prstGeom prst="rect">
            <a:avLst/>
          </a:prstGeom>
          <a:noFill/>
        </p:spPr>
        <p:txBody>
          <a:bodyPr lIns="0" tIns="0" rIns="0"/>
          <a:lstStyle>
            <a:lvl1pPr>
              <a:defRPr kern="1200" cap="none" spc="0" baseline="0">
                <a:solidFill>
                  <a:schemeClr val="accent2"/>
                </a:solidFill>
                <a:latin typeface="+mj-lt"/>
                <a:cs typeface="Arial" pitchFamily="34" charset="0"/>
              </a:defRPr>
            </a:lvl1pPr>
          </a:lstStyle>
          <a:p>
            <a:r>
              <a:rPr lang="en-US" dirty="0" err="1"/>
              <a:t>Leiv</a:t>
            </a:r>
            <a:r>
              <a:rPr lang="en-US" dirty="0"/>
              <a:t> Erikson rig common cost audit</a:t>
            </a:r>
            <a:br>
              <a:rPr lang="en-US" dirty="0"/>
            </a:br>
            <a:br>
              <a:rPr lang="en-US" dirty="0"/>
            </a:br>
            <a:r>
              <a:rPr lang="en-US" dirty="0"/>
              <a:t>Opening meeting 23.8.10</a:t>
            </a:r>
            <a:endParaRPr lang="en-GB" dirty="0"/>
          </a:p>
        </p:txBody>
      </p:sp>
      <p:sp>
        <p:nvSpPr>
          <p:cNvPr id="27" name="Rectangle 6" descr="Rectangle 6"/>
          <p:cNvSpPr txBox="1">
            <a:spLocks noChangeArrowheads="1"/>
          </p:cNvSpPr>
          <p:nvPr userDrawn="1"/>
        </p:nvSpPr>
        <p:spPr bwMode="auto">
          <a:xfrm>
            <a:off x="9169937" y="7133873"/>
            <a:ext cx="291905" cy="186636"/>
          </a:xfrm>
          <a:prstGeom prst="rect">
            <a:avLst/>
          </a:prstGeom>
          <a:noFill/>
          <a:ln w="9525">
            <a:noFill/>
            <a:miter lim="800000"/>
            <a:headEnd/>
            <a:tailEnd/>
          </a:ln>
          <a:effectLst/>
        </p:spPr>
        <p:txBody>
          <a:bodyPr vert="horz" wrap="none" lIns="0" tIns="0" rIns="0" bIns="46196" numCol="1" anchor="t" anchorCtr="0" compatLnSpc="1">
            <a:prstTxWarp prst="textNoShape">
              <a:avLst/>
            </a:prstTxWarp>
          </a:bodyPr>
          <a:lstStyle>
            <a:lvl1pPr algn="r">
              <a:defRPr sz="800">
                <a:solidFill>
                  <a:schemeClr val="tx1"/>
                </a:solidFill>
                <a:latin typeface="+mn-lt"/>
                <a:cs typeface="Arial" pitchFamily="34" charset="0"/>
              </a:defRPr>
            </a:lvl1pPr>
          </a:lstStyle>
          <a:p>
            <a:pPr marL="0" marR="0" lvl="0" indent="0" algn="r" defTabSz="923910" rtl="0" eaLnBrk="1" fontAlgn="auto" latinLnBrk="0" hangingPunct="1">
              <a:lnSpc>
                <a:spcPct val="100000"/>
              </a:lnSpc>
              <a:spcBef>
                <a:spcPts val="0"/>
              </a:spcBef>
              <a:spcAft>
                <a:spcPts val="0"/>
              </a:spcAft>
              <a:buClrTx/>
              <a:buSzTx/>
              <a:buFontTx/>
              <a:buNone/>
              <a:tabLst/>
              <a:defRPr/>
            </a:pPr>
            <a:fld id="{9C092D77-BF14-44D1-8E50-4F1EFB4AC40D}" type="slidenum">
              <a:rPr kumimoji="0" lang="en-GB" sz="808" b="0" i="0" u="none" strike="noStrike" kern="1200" cap="none" spc="0" normalizeH="0" baseline="0" noProof="0" smtClean="0">
                <a:ln>
                  <a:noFill/>
                </a:ln>
                <a:solidFill>
                  <a:schemeClr val="tx1"/>
                </a:solidFill>
                <a:effectLst/>
                <a:uLnTx/>
                <a:uFillTx/>
                <a:latin typeface="+mn-lt"/>
                <a:ea typeface="+mn-ea"/>
                <a:cs typeface="Arial" pitchFamily="34" charset="0"/>
              </a:rPr>
              <a:pPr marL="0" marR="0" lvl="0" indent="0" algn="r" defTabSz="923910" rtl="0" eaLnBrk="1" fontAlgn="auto" latinLnBrk="0" hangingPunct="1">
                <a:lnSpc>
                  <a:spcPct val="100000"/>
                </a:lnSpc>
                <a:spcBef>
                  <a:spcPts val="0"/>
                </a:spcBef>
                <a:spcAft>
                  <a:spcPts val="0"/>
                </a:spcAft>
                <a:buClrTx/>
                <a:buSzTx/>
                <a:buFontTx/>
                <a:buNone/>
                <a:tabLst/>
                <a:defRPr/>
              </a:pPr>
              <a:t>‹#›</a:t>
            </a:fld>
            <a:endParaRPr kumimoji="0" lang="en-GB" sz="808" b="0" i="0" u="none" strike="noStrike" kern="1200" cap="none" spc="0" normalizeH="0" baseline="0" noProof="0" dirty="0">
              <a:ln>
                <a:noFill/>
              </a:ln>
              <a:solidFill>
                <a:schemeClr val="tx1"/>
              </a:solidFill>
              <a:effectLst/>
              <a:uLnTx/>
              <a:uFillTx/>
              <a:latin typeface="+mn-lt"/>
              <a:ea typeface="+mn-ea"/>
              <a:cs typeface="Arial" pitchFamily="34" charset="0"/>
            </a:endParaRPr>
          </a:p>
        </p:txBody>
      </p:sp>
      <p:sp>
        <p:nvSpPr>
          <p:cNvPr id="7" name="Footer Placeholder 4">
            <a:extLst>
              <a:ext uri="{FF2B5EF4-FFF2-40B4-BE49-F238E27FC236}">
                <a16:creationId xmlns:a16="http://schemas.microsoft.com/office/drawing/2014/main" id="{F3D76A92-8561-4E1C-873B-ACA6410F9027}"/>
              </a:ext>
            </a:extLst>
          </p:cNvPr>
          <p:cNvSpPr>
            <a:spLocks noGrp="1"/>
          </p:cNvSpPr>
          <p:nvPr>
            <p:ph type="ftr" sz="quarter" idx="11"/>
          </p:nvPr>
        </p:nvSpPr>
        <p:spPr>
          <a:xfrm>
            <a:off x="889711" y="6916038"/>
            <a:ext cx="5194769" cy="402567"/>
          </a:xfrm>
          <a:prstGeom prst="rect">
            <a:avLst/>
          </a:prstGeom>
        </p:spPr>
        <p:txBody>
          <a:bodyPr/>
          <a:lstStyle>
            <a:lvl1pPr>
              <a:defRPr/>
            </a:lvl1pPr>
          </a:lstStyle>
          <a:p>
            <a:r>
              <a:rPr lang="en-GB" dirty="0" err="1"/>
              <a:t>TerkCo</a:t>
            </a:r>
            <a:endParaRPr lang="en-GB" dirty="0"/>
          </a:p>
        </p:txBody>
      </p:sp>
    </p:spTree>
    <p:extLst>
      <p:ext uri="{BB962C8B-B14F-4D97-AF65-F5344CB8AC3E}">
        <p14:creationId xmlns:p14="http://schemas.microsoft.com/office/powerpoint/2010/main" val="200595961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ontent - 1 Line Heading and Bullets">
    <p:spTree>
      <p:nvGrpSpPr>
        <p:cNvPr id="1" name=""/>
        <p:cNvGrpSpPr/>
        <p:nvPr/>
      </p:nvGrpSpPr>
      <p:grpSpPr>
        <a:xfrm>
          <a:off x="0" y="0"/>
          <a:ext cx="0" cy="0"/>
          <a:chOff x="0" y="0"/>
          <a:chExt cx="0" cy="0"/>
        </a:xfrm>
      </p:grpSpPr>
      <p:sp>
        <p:nvSpPr>
          <p:cNvPr id="44" name="Text Placeholder 43"/>
          <p:cNvSpPr>
            <a:spLocks noGrp="1"/>
          </p:cNvSpPr>
          <p:nvPr>
            <p:ph type="body" sz="quarter" idx="10"/>
          </p:nvPr>
        </p:nvSpPr>
        <p:spPr>
          <a:xfrm>
            <a:off x="990492" y="1444777"/>
            <a:ext cx="8507810" cy="5591399"/>
          </a:xfrm>
        </p:spPr>
        <p:txBody>
          <a:bodyPr/>
          <a:lstStyle>
            <a:lvl1pPr marL="295405" indent="-295405">
              <a:lnSpc>
                <a:spcPct val="120000"/>
              </a:lnSpc>
              <a:buSzPct val="75000"/>
              <a:buFontTx/>
              <a:buBlip>
                <a:blip r:embed="rId2"/>
              </a:buBlip>
              <a:defRPr/>
            </a:lvl1pPr>
            <a:lvl2pPr>
              <a:lnSpc>
                <a:spcPct val="120000"/>
              </a:lnSpc>
              <a:defRPr/>
            </a:lvl2pPr>
            <a:lvl3pPr>
              <a:lnSpc>
                <a:spcPct val="120000"/>
              </a:lnSpc>
              <a:defRPr/>
            </a:lvl3pPr>
            <a:lvl4pPr>
              <a:lnSpc>
                <a:spcPct val="120000"/>
              </a:lnSpc>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3"/>
          <p:cNvSpPr>
            <a:spLocks noGrp="1"/>
          </p:cNvSpPr>
          <p:nvPr>
            <p:ph type="ftr" sz="quarter" idx="3"/>
          </p:nvPr>
        </p:nvSpPr>
        <p:spPr>
          <a:xfrm>
            <a:off x="3819476" y="7317622"/>
            <a:ext cx="2758438" cy="173474"/>
          </a:xfrm>
          <a:prstGeom prst="rect">
            <a:avLst/>
          </a:prstGeom>
        </p:spPr>
        <p:txBody>
          <a:bodyPr lIns="0" tIns="0" rIns="0" bIns="0"/>
          <a:lstStyle>
            <a:lvl1pPr algn="l" rtl="0" eaLnBrk="0" fontAlgn="base" hangingPunct="0">
              <a:lnSpc>
                <a:spcPct val="90000"/>
              </a:lnSpc>
              <a:spcBef>
                <a:spcPct val="30000"/>
              </a:spcBef>
              <a:spcAft>
                <a:spcPct val="0"/>
              </a:spcAft>
              <a:buNone/>
              <a:defRPr lang="en-US" sz="876" kern="1200" smtClean="0">
                <a:solidFill>
                  <a:srgbClr val="595959"/>
                </a:solidFill>
                <a:latin typeface="Futura Medium" pitchFamily="2" charset="0"/>
                <a:ea typeface="+mn-ea"/>
                <a:cs typeface="Times New Roman" charset="0"/>
              </a:defRPr>
            </a:lvl1pPr>
          </a:lstStyle>
          <a:p>
            <a:pPr>
              <a:defRPr/>
            </a:pPr>
            <a:r>
              <a:rPr lang="en-US" dirty="0"/>
              <a:t>RDS Integrated Resource Training </a:t>
            </a:r>
          </a:p>
        </p:txBody>
      </p:sp>
    </p:spTree>
    <p:extLst>
      <p:ext uri="{BB962C8B-B14F-4D97-AF65-F5344CB8AC3E}">
        <p14:creationId xmlns:p14="http://schemas.microsoft.com/office/powerpoint/2010/main" val="299531561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video" Target="file:///C:\Users\molajide\Documents\2013\Malomo\PPro\PPP_ABUSC_TLE_Rolling_Gear_Cogs.wmv"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microsoft.com/office/2007/relationships/media" Target="file:///C:\Users\molajide\Documents\2013\Malomo\PPro\PPP_ABUSC_TLE_Rolling_Gear_Cogs.wmv"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5" cstate="print"/>
          <a:srcRect/>
          <a:stretch>
            <a:fillRect/>
          </a:stretch>
        </a:blip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333640" y="1596267"/>
            <a:ext cx="9341909" cy="52928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33640" y="7008171"/>
            <a:ext cx="2335477" cy="402567"/>
          </a:xfrm>
          <a:prstGeom prst="rect">
            <a:avLst/>
          </a:prstGeom>
        </p:spPr>
        <p:txBody>
          <a:bodyPr vert="horz" lIns="91440" tIns="45720" rIns="91440" bIns="45720" rtlCol="0" anchor="ctr"/>
          <a:lstStyle>
            <a:lvl1pPr algn="l" fontAlgn="auto">
              <a:spcBef>
                <a:spcPts val="0"/>
              </a:spcBef>
              <a:spcAft>
                <a:spcPts val="0"/>
              </a:spcAft>
              <a:defRPr sz="1314" smtClean="0">
                <a:solidFill>
                  <a:schemeClr val="tx1">
                    <a:tint val="75000"/>
                  </a:schemeClr>
                </a:solidFill>
                <a:latin typeface="+mn-lt"/>
              </a:defRPr>
            </a:lvl1pPr>
          </a:lstStyle>
          <a:p>
            <a:pPr>
              <a:defRPr/>
            </a:pPr>
            <a:fld id="{8E6C7FE8-8C95-4E2A-9D40-B123A477D6D1}" type="datetimeFigureOut">
              <a:rPr lang="en-US">
                <a:solidFill>
                  <a:prstClr val="black">
                    <a:tint val="75000"/>
                  </a:prstClr>
                </a:solidFill>
                <a:latin typeface="Calibri"/>
              </a:rPr>
              <a:pPr>
                <a:defRPr/>
              </a:pPr>
              <a:t>7/26/2022</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419806" y="7008171"/>
            <a:ext cx="3169576" cy="402567"/>
          </a:xfrm>
          <a:prstGeom prst="rect">
            <a:avLst/>
          </a:prstGeom>
        </p:spPr>
        <p:txBody>
          <a:bodyPr vert="horz" lIns="91440" tIns="45720" rIns="91440" bIns="45720" rtlCol="0" anchor="ctr"/>
          <a:lstStyle>
            <a:lvl1pPr algn="ctr" fontAlgn="auto">
              <a:spcBef>
                <a:spcPts val="0"/>
              </a:spcBef>
              <a:spcAft>
                <a:spcPts val="0"/>
              </a:spcAft>
              <a:defRPr sz="1314">
                <a:solidFill>
                  <a:schemeClr val="tx1">
                    <a:tint val="75000"/>
                  </a:schemeClr>
                </a:solidFill>
                <a:latin typeface="+mn-lt"/>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340071" y="7008171"/>
            <a:ext cx="2335477" cy="402567"/>
          </a:xfrm>
          <a:prstGeom prst="rect">
            <a:avLst/>
          </a:prstGeom>
        </p:spPr>
        <p:txBody>
          <a:bodyPr vert="horz" lIns="91440" tIns="45720" rIns="91440" bIns="45720" rtlCol="0" anchor="ctr"/>
          <a:lstStyle>
            <a:lvl1pPr algn="r" fontAlgn="auto">
              <a:spcBef>
                <a:spcPts val="0"/>
              </a:spcBef>
              <a:spcAft>
                <a:spcPts val="0"/>
              </a:spcAft>
              <a:defRPr sz="1314" smtClean="0">
                <a:solidFill>
                  <a:schemeClr val="tx1">
                    <a:tint val="75000"/>
                  </a:schemeClr>
                </a:solidFill>
                <a:latin typeface="+mn-lt"/>
              </a:defRPr>
            </a:lvl1pPr>
          </a:lstStyle>
          <a:p>
            <a:pPr>
              <a:defRPr/>
            </a:pPr>
            <a:fld id="{F4F03F0D-012F-4E0A-B0AA-62F50F8A0A1E}"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pic>
        <p:nvPicPr>
          <p:cNvPr id="8" name="PPP_ABUSC_TLE_Rolling_Gear_Cogs.wmv">
            <a:hlinkClick r:id="" action="ppaction://media"/>
          </p:cNvPr>
          <p:cNvPicPr>
            <a:picLocks noRot="1" noChangeAspect="1"/>
          </p:cNvPicPr>
          <p:nvPr>
            <a:videoFile r:link="rId24"/>
            <p:extLst>
              <p:ext uri="{DAA4B4D4-6D71-4841-9C94-3DE7FCFB9230}">
                <p14:media xmlns:p14="http://schemas.microsoft.com/office/powerpoint/2010/main" r:link="rId23"/>
              </p:ext>
            </p:extLst>
          </p:nvPr>
        </p:nvPicPr>
        <p:blipFill>
          <a:blip r:embed="rId26" cstate="print"/>
          <a:srcRect/>
          <a:stretch>
            <a:fillRect/>
          </a:stretch>
        </p:blipFill>
        <p:spPr bwMode="auto">
          <a:xfrm>
            <a:off x="406623" y="-10502"/>
            <a:ext cx="1975773" cy="1512253"/>
          </a:xfrm>
          <a:prstGeom prst="rect">
            <a:avLst/>
          </a:prstGeom>
          <a:noFill/>
          <a:ln w="9525">
            <a:noFill/>
            <a:miter lim="800000"/>
            <a:headEnd/>
            <a:tailEnd/>
          </a:ln>
        </p:spPr>
      </p:pic>
      <p:sp>
        <p:nvSpPr>
          <p:cNvPr id="9" name="Rectangle 8"/>
          <p:cNvSpPr/>
          <p:nvPr userDrawn="1"/>
        </p:nvSpPr>
        <p:spPr>
          <a:xfrm>
            <a:off x="2624299" y="0"/>
            <a:ext cx="7369950" cy="151225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Title Placeholder 1"/>
          <p:cNvSpPr>
            <a:spLocks noGrp="1"/>
          </p:cNvSpPr>
          <p:nvPr>
            <p:ph type="title"/>
          </p:nvPr>
        </p:nvSpPr>
        <p:spPr bwMode="auto">
          <a:xfrm>
            <a:off x="2669117" y="133022"/>
            <a:ext cx="7006432" cy="126021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pic>
        <p:nvPicPr>
          <p:cNvPr id="11" name="PPP_ABUSC_TLE_Rolling_Gear_Cogs.wmv">
            <a:hlinkClick r:id="" action="ppaction://media"/>
          </p:cNvPr>
          <p:cNvPicPr>
            <a:picLocks noRot="1" noChangeAspect="1"/>
          </p:cNvPicPr>
          <p:nvPr userDrawn="1">
            <a:videoFile r:link="rId24"/>
            <p:extLst>
              <p:ext uri="{DAA4B4D4-6D71-4841-9C94-3DE7FCFB9230}">
                <p14:media xmlns:p14="http://schemas.microsoft.com/office/powerpoint/2010/main" r:link="rId23"/>
              </p:ext>
            </p:extLst>
          </p:nvPr>
        </p:nvPicPr>
        <p:blipFill>
          <a:blip r:embed="rId26" cstate="print"/>
          <a:srcRect/>
          <a:stretch>
            <a:fillRect/>
          </a:stretch>
        </p:blipFill>
        <p:spPr bwMode="auto">
          <a:xfrm>
            <a:off x="406623" y="-10502"/>
            <a:ext cx="1975773" cy="1512253"/>
          </a:xfrm>
          <a:prstGeom prst="rect">
            <a:avLst/>
          </a:prstGeom>
          <a:noFill/>
          <a:ln w="9525">
            <a:noFill/>
            <a:miter lim="800000"/>
            <a:headEnd/>
            <a:tailEnd/>
          </a:ln>
        </p:spPr>
      </p:pic>
      <p:sp>
        <p:nvSpPr>
          <p:cNvPr id="12" name="Rectangle 11"/>
          <p:cNvSpPr/>
          <p:nvPr userDrawn="1"/>
        </p:nvSpPr>
        <p:spPr>
          <a:xfrm>
            <a:off x="0" y="0"/>
            <a:ext cx="166820" cy="151225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1608264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7" r:id="rId12"/>
    <p:sldLayoutId id="2147483688" r:id="rId13"/>
    <p:sldLayoutId id="2147483689" r:id="rId14"/>
    <p:sldLayoutId id="2147483690" r:id="rId15"/>
    <p:sldLayoutId id="2147483694" r:id="rId16"/>
    <p:sldLayoutId id="2147483695" r:id="rId17"/>
    <p:sldLayoutId id="2147483696" r:id="rId18"/>
    <p:sldLayoutId id="2147483698" r:id="rId19"/>
    <p:sldLayoutId id="2147483700" r:id="rId20"/>
    <p:sldLayoutId id="2147483701" r:id="rId2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18" fill="hold"/>
                                        <p:tgtEl>
                                          <p:spTgt spid="8"/>
                                        </p:tgtEl>
                                      </p:cBhvr>
                                    </p:cmd>
                                  </p:childTnLst>
                                </p:cTn>
                              </p:par>
                            </p:childTnLst>
                          </p:cTn>
                        </p:par>
                        <p:par>
                          <p:cTn id="7" fill="hold">
                            <p:stCondLst>
                              <p:cond delay="9718"/>
                            </p:stCondLst>
                            <p:childTnLst>
                              <p:par>
                                <p:cTn id="8" presetID="1" presetClass="mediacall" presetSubtype="0" fill="hold" nodeType="afterEffect">
                                  <p:stCondLst>
                                    <p:cond delay="0"/>
                                  </p:stCondLst>
                                  <p:childTnLst>
                                    <p:cmd type="call" cmd="playFrom(0.0)">
                                      <p:cBhvr>
                                        <p:cTn id="9" dur="971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8"/>
                                        </p:tgtEl>
                                      </p:cBhvr>
                                    </p:cmd>
                                  </p:childTnLst>
                                </p:cTn>
                              </p:par>
                            </p:childTnLst>
                          </p:cTn>
                        </p:par>
                      </p:childTnLst>
                    </p:cTn>
                  </p:par>
                </p:childTnLst>
              </p:cTn>
              <p:nextCondLst>
                <p:cond evt="onClick" delay="0">
                  <p:tgtEl>
                    <p:spTgt spid="8"/>
                  </p:tgtEl>
                </p:cond>
              </p:nextCondLst>
            </p:seq>
            <p:video>
              <p:cMediaNode>
                <p:cTn id="15" fill="hold" display="0">
                  <p:stCondLst>
                    <p:cond delay="indefinite"/>
                  </p:stCondLst>
                  <p:endCondLst>
                    <p:cond evt="onNext" delay="0">
                      <p:tgtEl>
                        <p:sldTgt/>
                      </p:tgtEl>
                    </p:cond>
                    <p:cond evt="onPrev" delay="0">
                      <p:tgtEl>
                        <p:sldTgt/>
                      </p:tgtEl>
                    </p:cond>
                  </p:endCondLst>
                </p:cTn>
                <p:tgtEl>
                  <p:spTgt spid="8"/>
                </p:tgtEl>
              </p:cMediaNode>
            </p:video>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1"/>
                                        </p:tgtEl>
                                      </p:cBhvr>
                                    </p:cmd>
                                  </p:childTnLst>
                                </p:cTn>
                              </p:par>
                            </p:childTnLst>
                          </p:cTn>
                        </p:par>
                      </p:childTnLst>
                    </p:cTn>
                  </p:par>
                </p:childTnLst>
              </p:cTn>
              <p:nextCondLst>
                <p:cond evt="onClick" delay="0">
                  <p:tgtEl>
                    <p:spTgt spid="11"/>
                  </p:tgtEl>
                </p:cond>
              </p:nextCondLst>
            </p:seq>
            <p:video>
              <p:cMediaNode>
                <p:cTn id="21" fill="hold" display="0">
                  <p:stCondLst>
                    <p:cond delay="indefinite"/>
                  </p:stCondLst>
                  <p:endCondLst>
                    <p:cond evt="onNext" delay="0">
                      <p:tgtEl>
                        <p:sldTgt/>
                      </p:tgtEl>
                    </p:cond>
                    <p:cond evt="onPrev" delay="0">
                      <p:tgtEl>
                        <p:sldTgt/>
                      </p:tgtEl>
                    </p:cond>
                  </p:endCondLst>
                </p:cTn>
                <p:tgtEl>
                  <p:spTgt spid="11"/>
                </p:tgtEl>
              </p:cMediaNode>
            </p:video>
          </p:childTnLst>
        </p:cTn>
      </p:par>
    </p:tnLst>
  </p:timing>
  <p:txStyles>
    <p:title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p:titleStyle>
    <p:bodyStyle>
      <a:lvl1pPr marL="375338" indent="-375338" algn="l" rtl="0" eaLnBrk="1" fontAlgn="base" hangingPunct="1">
        <a:spcBef>
          <a:spcPct val="20000"/>
        </a:spcBef>
        <a:spcAft>
          <a:spcPct val="0"/>
        </a:spcAft>
        <a:buFont typeface="Arial" charset="0"/>
        <a:buChar char="•"/>
        <a:defRPr sz="3503" kern="1200">
          <a:solidFill>
            <a:schemeClr val="tx1"/>
          </a:solidFill>
          <a:latin typeface="+mn-lt"/>
          <a:ea typeface="+mn-ea"/>
          <a:cs typeface="+mn-cs"/>
        </a:defRPr>
      </a:lvl1pPr>
      <a:lvl2pPr marL="813233" indent="-312782" algn="l" rtl="0" eaLnBrk="1" fontAlgn="base" hangingPunct="1">
        <a:spcBef>
          <a:spcPct val="20000"/>
        </a:spcBef>
        <a:spcAft>
          <a:spcPct val="0"/>
        </a:spcAft>
        <a:buFont typeface="Arial" charset="0"/>
        <a:buChar char="–"/>
        <a:defRPr sz="3065" kern="1200">
          <a:solidFill>
            <a:schemeClr val="tx1"/>
          </a:solidFill>
          <a:latin typeface="+mn-lt"/>
          <a:ea typeface="+mn-ea"/>
          <a:cs typeface="+mn-cs"/>
        </a:defRPr>
      </a:lvl2pPr>
      <a:lvl3pPr marL="1251128" indent="-250226" algn="l" rtl="0" eaLnBrk="1" fontAlgn="base" hangingPunct="1">
        <a:spcBef>
          <a:spcPct val="20000"/>
        </a:spcBef>
        <a:spcAft>
          <a:spcPct val="0"/>
        </a:spcAft>
        <a:buFont typeface="Arial" charset="0"/>
        <a:buChar char="•"/>
        <a:defRPr sz="2627" kern="1200">
          <a:solidFill>
            <a:schemeClr val="tx1"/>
          </a:solidFill>
          <a:latin typeface="+mn-lt"/>
          <a:ea typeface="+mn-ea"/>
          <a:cs typeface="+mn-cs"/>
        </a:defRPr>
      </a:lvl3pPr>
      <a:lvl4pPr marL="1751579"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4pPr>
      <a:lvl5pPr marL="2252030"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5pPr>
      <a:lvl6pPr marL="2752481"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6pPr>
      <a:lvl7pPr marL="3252932"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7pPr>
      <a:lvl8pPr marL="3753383"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8pPr>
      <a:lvl9pPr marL="4253835"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9pPr>
    </p:bodyStyle>
    <p:otherStyle>
      <a:defPPr>
        <a:defRPr lang="en-US"/>
      </a:defPPr>
      <a:lvl1pPr marL="0" algn="l" defTabSz="1000902" rtl="0" eaLnBrk="1" latinLnBrk="0" hangingPunct="1">
        <a:defRPr sz="1970" kern="1200">
          <a:solidFill>
            <a:schemeClr val="tx1"/>
          </a:solidFill>
          <a:latin typeface="+mn-lt"/>
          <a:ea typeface="+mn-ea"/>
          <a:cs typeface="+mn-cs"/>
        </a:defRPr>
      </a:lvl1pPr>
      <a:lvl2pPr marL="500451" algn="l" defTabSz="1000902" rtl="0" eaLnBrk="1" latinLnBrk="0" hangingPunct="1">
        <a:defRPr sz="1970" kern="1200">
          <a:solidFill>
            <a:schemeClr val="tx1"/>
          </a:solidFill>
          <a:latin typeface="+mn-lt"/>
          <a:ea typeface="+mn-ea"/>
          <a:cs typeface="+mn-cs"/>
        </a:defRPr>
      </a:lvl2pPr>
      <a:lvl3pPr marL="1000902" algn="l" defTabSz="1000902" rtl="0" eaLnBrk="1" latinLnBrk="0" hangingPunct="1">
        <a:defRPr sz="1970" kern="1200">
          <a:solidFill>
            <a:schemeClr val="tx1"/>
          </a:solidFill>
          <a:latin typeface="+mn-lt"/>
          <a:ea typeface="+mn-ea"/>
          <a:cs typeface="+mn-cs"/>
        </a:defRPr>
      </a:lvl3pPr>
      <a:lvl4pPr marL="1501353" algn="l" defTabSz="1000902" rtl="0" eaLnBrk="1" latinLnBrk="0" hangingPunct="1">
        <a:defRPr sz="1970" kern="1200">
          <a:solidFill>
            <a:schemeClr val="tx1"/>
          </a:solidFill>
          <a:latin typeface="+mn-lt"/>
          <a:ea typeface="+mn-ea"/>
          <a:cs typeface="+mn-cs"/>
        </a:defRPr>
      </a:lvl4pPr>
      <a:lvl5pPr marL="2001804" algn="l" defTabSz="1000902" rtl="0" eaLnBrk="1" latinLnBrk="0" hangingPunct="1">
        <a:defRPr sz="1970" kern="1200">
          <a:solidFill>
            <a:schemeClr val="tx1"/>
          </a:solidFill>
          <a:latin typeface="+mn-lt"/>
          <a:ea typeface="+mn-ea"/>
          <a:cs typeface="+mn-cs"/>
        </a:defRPr>
      </a:lvl5pPr>
      <a:lvl6pPr marL="2502256" algn="l" defTabSz="1000902" rtl="0" eaLnBrk="1" latinLnBrk="0" hangingPunct="1">
        <a:defRPr sz="1970" kern="1200">
          <a:solidFill>
            <a:schemeClr val="tx1"/>
          </a:solidFill>
          <a:latin typeface="+mn-lt"/>
          <a:ea typeface="+mn-ea"/>
          <a:cs typeface="+mn-cs"/>
        </a:defRPr>
      </a:lvl6pPr>
      <a:lvl7pPr marL="3002707" algn="l" defTabSz="1000902" rtl="0" eaLnBrk="1" latinLnBrk="0" hangingPunct="1">
        <a:defRPr sz="1970" kern="1200">
          <a:solidFill>
            <a:schemeClr val="tx1"/>
          </a:solidFill>
          <a:latin typeface="+mn-lt"/>
          <a:ea typeface="+mn-ea"/>
          <a:cs typeface="+mn-cs"/>
        </a:defRPr>
      </a:lvl7pPr>
      <a:lvl8pPr marL="3503158" algn="l" defTabSz="1000902" rtl="0" eaLnBrk="1" latinLnBrk="0" hangingPunct="1">
        <a:defRPr sz="1970" kern="1200">
          <a:solidFill>
            <a:schemeClr val="tx1"/>
          </a:solidFill>
          <a:latin typeface="+mn-lt"/>
          <a:ea typeface="+mn-ea"/>
          <a:cs typeface="+mn-cs"/>
        </a:defRPr>
      </a:lvl8pPr>
      <a:lvl9pPr marL="4003609" algn="l" defTabSz="1000902" rtl="0" eaLnBrk="1" latinLnBrk="0" hangingPunct="1">
        <a:defRPr sz="19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1.xml"/><Relationship Id="rId1" Type="http://schemas.openxmlformats.org/officeDocument/2006/relationships/tags" Target="../tags/tag2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3.xml"/><Relationship Id="rId1" Type="http://schemas.openxmlformats.org/officeDocument/2006/relationships/tags" Target="../tags/tag2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9.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1.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3.xml"/><Relationship Id="rId1" Type="http://schemas.openxmlformats.org/officeDocument/2006/relationships/tags" Target="../tags/tag3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notesSlide" Target="../notesSlides/notesSlide2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7.xml"/><Relationship Id="rId1" Type="http://schemas.openxmlformats.org/officeDocument/2006/relationships/tags" Target="../tags/tag36.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9.xml"/><Relationship Id="rId1" Type="http://schemas.openxmlformats.org/officeDocument/2006/relationships/tags" Target="../tags/tag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1.xml"/><Relationship Id="rId1" Type="http://schemas.openxmlformats.org/officeDocument/2006/relationships/tags" Target="../tags/tag4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3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5.xml"/><Relationship Id="rId1" Type="http://schemas.openxmlformats.org/officeDocument/2006/relationships/tags" Target="../tags/tag44.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7.xml"/><Relationship Id="rId1" Type="http://schemas.openxmlformats.org/officeDocument/2006/relationships/tags" Target="../tags/tag4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9.xml"/><Relationship Id="rId1" Type="http://schemas.openxmlformats.org/officeDocument/2006/relationships/tags" Target="../tags/tag4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1.xml"/><Relationship Id="rId1" Type="http://schemas.openxmlformats.org/officeDocument/2006/relationships/tags" Target="../tags/tag50.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3.xml"/><Relationship Id="rId1" Type="http://schemas.openxmlformats.org/officeDocument/2006/relationships/tags" Target="../tags/tag5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5.xml"/><Relationship Id="rId1" Type="http://schemas.openxmlformats.org/officeDocument/2006/relationships/tags" Target="../tags/tag5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7.xml"/><Relationship Id="rId1" Type="http://schemas.openxmlformats.org/officeDocument/2006/relationships/tags" Target="../tags/tag5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9.xml"/><Relationship Id="rId1" Type="http://schemas.openxmlformats.org/officeDocument/2006/relationships/tags" Target="../tags/tag58.xml"/></Relationships>
</file>

<file path=ppt/slides/_rels/slide9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1.xml"/><Relationship Id="rId1" Type="http://schemas.openxmlformats.org/officeDocument/2006/relationships/tags" Target="../tags/tag6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3.xml"/><Relationship Id="rId1" Type="http://schemas.openxmlformats.org/officeDocument/2006/relationships/tags" Target="../tags/tag6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5.xml"/><Relationship Id="rId1" Type="http://schemas.openxmlformats.org/officeDocument/2006/relationships/tags" Target="../tags/tag6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7.xml"/><Relationship Id="rId1" Type="http://schemas.openxmlformats.org/officeDocument/2006/relationships/tags" Target="../tags/tag6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9.xml"/><Relationship Id="rId1" Type="http://schemas.openxmlformats.org/officeDocument/2006/relationships/tags" Target="../tags/tag6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1.xml"/><Relationship Id="rId1" Type="http://schemas.openxmlformats.org/officeDocument/2006/relationships/tags" Target="../tags/tag70.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package" Target="../embeddings/Microsoft_Excel_Worksheet1.xlsx"/><Relationship Id="rId1" Type="http://schemas.openxmlformats.org/officeDocument/2006/relationships/slideLayout" Target="../slideLayouts/slideLayout7.xml"/><Relationship Id="rId5" Type="http://schemas.openxmlformats.org/officeDocument/2006/relationships/image" Target="../media/image38.emf"/><Relationship Id="rId4" Type="http://schemas.openxmlformats.org/officeDocument/2006/relationships/package" Target="../embeddings/Microsoft_Excel_Worksheet2.xlsx"/></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3.xml"/><Relationship Id="rId1" Type="http://schemas.openxmlformats.org/officeDocument/2006/relationships/tags" Target="../tags/tag72.xml"/></Relationships>
</file>

<file path=ppt/slides/_rels/slide1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17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5.xml"/><Relationship Id="rId1" Type="http://schemas.openxmlformats.org/officeDocument/2006/relationships/tags" Target="../tags/tag74.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7.xml"/></Relationships>
</file>

<file path=ppt/slides/_rels/slide17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7.xml"/><Relationship Id="rId1" Type="http://schemas.openxmlformats.org/officeDocument/2006/relationships/tags" Target="../tags/tag76.xml"/></Relationships>
</file>

<file path=ppt/slides/_rels/slide17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9.xml"/><Relationship Id="rId1" Type="http://schemas.openxmlformats.org/officeDocument/2006/relationships/tags" Target="../tags/tag78.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7.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18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1.xml"/><Relationship Id="rId1" Type="http://schemas.openxmlformats.org/officeDocument/2006/relationships/tags" Target="../tags/tag80.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7.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19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3.xml"/><Relationship Id="rId1" Type="http://schemas.openxmlformats.org/officeDocument/2006/relationships/tags" Target="../tags/tag8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192.xml.rels><?xml version="1.0" encoding="UTF-8" standalone="yes"?>
<Relationships xmlns="http://schemas.openxmlformats.org/package/2006/relationships"><Relationship Id="rId3" Type="http://schemas.openxmlformats.org/officeDocument/2006/relationships/hyperlink" Target="https://www.auditboard.com/blog/4-key-resources-effective-audit-reporting/" TargetMode="External"/><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7.xml"/></Relationships>
</file>

<file path=ppt/slides/_rels/slide19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5.xml"/><Relationship Id="rId1" Type="http://schemas.openxmlformats.org/officeDocument/2006/relationships/tags" Target="../tags/tag84.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7.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7.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7.xml"/></Relationships>
</file>

<file path=ppt/slides/_rels/slide19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7.xml"/><Relationship Id="rId1" Type="http://schemas.openxmlformats.org/officeDocument/2006/relationships/tags" Target="../tags/tag8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7.xml"/></Relationships>
</file>

<file path=ppt/slides/_rels/slide20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9.xml"/><Relationship Id="rId1" Type="http://schemas.openxmlformats.org/officeDocument/2006/relationships/tags" Target="../tags/tag88.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7.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7.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7.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7.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7.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2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1.xml"/><Relationship Id="rId1" Type="http://schemas.openxmlformats.org/officeDocument/2006/relationships/slideLayout" Target="../slideLayouts/slideLayout17.xml"/><Relationship Id="rId5" Type="http://schemas.openxmlformats.org/officeDocument/2006/relationships/image" Target="../media/image43.wmf"/><Relationship Id="rId4" Type="http://schemas.openxmlformats.org/officeDocument/2006/relationships/oleObject" Target="../embeddings/oleObject3.bin"/></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7.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1.xml"/><Relationship Id="rId1" Type="http://schemas.openxmlformats.org/officeDocument/2006/relationships/tags" Target="../tags/tag90.xml"/></Relationships>
</file>

<file path=ppt/slides/_rels/slide2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93.xml"/><Relationship Id="rId1" Type="http://schemas.openxmlformats.org/officeDocument/2006/relationships/tags" Target="../tags/tag92.xml"/><Relationship Id="rId4" Type="http://schemas.openxmlformats.org/officeDocument/2006/relationships/notesSlide" Target="../notesSlides/notesSlide104.xml"/></Relationships>
</file>

<file path=ppt/slides/_rels/slide2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5.xml"/><Relationship Id="rId1" Type="http://schemas.openxmlformats.org/officeDocument/2006/relationships/tags" Target="../tags/tag94.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7.xml"/><Relationship Id="rId1" Type="http://schemas.openxmlformats.org/officeDocument/2006/relationships/tags" Target="../tags/tag9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9.xml"/><Relationship Id="rId1" Type="http://schemas.openxmlformats.org/officeDocument/2006/relationships/tags" Target="../tags/tag98.xml"/></Relationships>
</file>

<file path=ppt/slides/_rels/slide2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1.xml"/><Relationship Id="rId1" Type="http://schemas.openxmlformats.org/officeDocument/2006/relationships/tags" Target="../tags/tag100.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3.xml"/><Relationship Id="rId1" Type="http://schemas.openxmlformats.org/officeDocument/2006/relationships/tags" Target="../tags/tag10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5.xml"/><Relationship Id="rId1" Type="http://schemas.openxmlformats.org/officeDocument/2006/relationships/tags" Target="../tags/tag10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7.xml"/><Relationship Id="rId1" Type="http://schemas.openxmlformats.org/officeDocument/2006/relationships/tags" Target="../tags/tag106.xml"/></Relationships>
</file>

<file path=ppt/slides/_rels/slide27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1.xml"/><Relationship Id="rId1" Type="http://schemas.openxmlformats.org/officeDocument/2006/relationships/slideLayout" Target="../slideLayouts/slideLayout20.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9.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9.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9.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9.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9.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9.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9.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9.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9.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9.xml"/></Relationships>
</file>

<file path=ppt/slides/_rels/slide28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0" y="2112433"/>
            <a:ext cx="2124274" cy="444061"/>
          </a:xfrm>
          <a:prstGeom prst="rect">
            <a:avLst/>
          </a:prstGeom>
        </p:spPr>
      </p:pic>
      <p:sp>
        <p:nvSpPr>
          <p:cNvPr id="3074" name="Title 1"/>
          <p:cNvSpPr>
            <a:spLocks noGrp="1"/>
          </p:cNvSpPr>
          <p:nvPr>
            <p:ph type="ctrTitle"/>
          </p:nvPr>
        </p:nvSpPr>
        <p:spPr>
          <a:xfrm>
            <a:off x="180058" y="5220791"/>
            <a:ext cx="9592138" cy="1021771"/>
          </a:xfrm>
        </p:spPr>
        <p:txBody>
          <a:bodyPr>
            <a:normAutofit/>
          </a:bodyPr>
          <a:lstStyle/>
          <a:p>
            <a:r>
              <a:rPr lang="en-US" b="1" dirty="0"/>
              <a:t>Auditing Upstream Petroleum Contracts</a:t>
            </a:r>
          </a:p>
        </p:txBody>
      </p:sp>
      <p:sp>
        <p:nvSpPr>
          <p:cNvPr id="6" name="Subtitle 5"/>
          <p:cNvSpPr>
            <a:spLocks noGrp="1"/>
          </p:cNvSpPr>
          <p:nvPr>
            <p:ph type="subTitle" idx="1"/>
          </p:nvPr>
        </p:nvSpPr>
        <p:spPr>
          <a:xfrm>
            <a:off x="301865" y="6953151"/>
            <a:ext cx="9341908" cy="831156"/>
          </a:xfrm>
        </p:spPr>
        <p:txBody>
          <a:bodyPr>
            <a:normAutofit/>
          </a:bodyPr>
          <a:lstStyle/>
          <a:p>
            <a:r>
              <a:rPr lang="en-US" sz="1751" dirty="0"/>
              <a:t>July 2022</a:t>
            </a:r>
          </a:p>
        </p:txBody>
      </p:sp>
      <p:sp>
        <p:nvSpPr>
          <p:cNvPr id="10" name="Subtitle 2"/>
          <p:cNvSpPr txBox="1">
            <a:spLocks/>
          </p:cNvSpPr>
          <p:nvPr/>
        </p:nvSpPr>
        <p:spPr>
          <a:xfrm>
            <a:off x="-1388276" y="5802497"/>
            <a:ext cx="5694338" cy="1600200"/>
          </a:xfrm>
          <a:prstGeom prst="rect">
            <a:avLst/>
          </a:prstGeom>
        </p:spPr>
        <p:txBody>
          <a:bodyPr vert="horz">
            <a:normAutofit/>
          </a:bodyPr>
          <a:lstStyle/>
          <a:p>
            <a:pPr marL="274320" marR="0" lvl="0" indent="-274320" algn="ctr" defTabSz="914400" rtl="0" eaLnBrk="1" fontAlgn="auto" latinLnBrk="0" hangingPunct="1">
              <a:lnSpc>
                <a:spcPct val="80000"/>
              </a:lnSpc>
              <a:spcBef>
                <a:spcPct val="20000"/>
              </a:spcBef>
              <a:spcAft>
                <a:spcPts val="0"/>
              </a:spcAft>
              <a:buClr>
                <a:srgbClr val="0BD0D9"/>
              </a:buClr>
              <a:buSzPct val="95000"/>
              <a:buFontTx/>
              <a:buNone/>
              <a:tabLst/>
              <a:defRPr/>
            </a:pPr>
            <a:endParaRPr kumimoji="0" lang="en-US" sz="2200" b="1" i="0" u="none" strike="noStrike" kern="1200" cap="none" spc="0" normalizeH="0" baseline="0" noProof="0" dirty="0">
              <a:ln>
                <a:noFill/>
              </a:ln>
              <a:solidFill>
                <a:srgbClr val="024D03"/>
              </a:solidFill>
              <a:effectLst/>
              <a:uLnTx/>
              <a:uFillTx/>
              <a:latin typeface="Constantia"/>
              <a:ea typeface="+mn-ea"/>
              <a:cs typeface="Arial" pitchFamily="34" charset="0"/>
            </a:endParaRPr>
          </a:p>
          <a:p>
            <a:pPr marL="274320" marR="0" lvl="0" indent="-274320" algn="ctr" defTabSz="914400" rtl="0" eaLnBrk="1" fontAlgn="auto" latinLnBrk="0" hangingPunct="1">
              <a:lnSpc>
                <a:spcPct val="80000"/>
              </a:lnSpc>
              <a:spcBef>
                <a:spcPct val="20000"/>
              </a:spcBef>
              <a:spcAft>
                <a:spcPts val="0"/>
              </a:spcAft>
              <a:buClr>
                <a:srgbClr val="0BD0D9"/>
              </a:buClr>
              <a:buSzPct val="95000"/>
              <a:buFontTx/>
              <a:buNone/>
              <a:tabLst/>
              <a:defRPr/>
            </a:pPr>
            <a:endParaRPr kumimoji="0" lang="en-US" sz="2200" b="1" i="0" u="none" strike="noStrike" kern="1200" cap="none" spc="0" normalizeH="0" baseline="0" noProof="0" dirty="0">
              <a:ln>
                <a:noFill/>
              </a:ln>
              <a:solidFill>
                <a:srgbClr val="0000CC"/>
              </a:solidFill>
              <a:effectLst/>
              <a:uLnTx/>
              <a:uFillTx/>
              <a:latin typeface="Constantia"/>
              <a:ea typeface="+mn-ea"/>
              <a:cs typeface="Arial" pitchFamily="34" charset="0"/>
            </a:endParaRPr>
          </a:p>
          <a:p>
            <a:pPr marL="274320" marR="0" lvl="0" indent="-274320" algn="ctr" defTabSz="914400" rtl="0" eaLnBrk="1" fontAlgn="auto" latinLnBrk="0" hangingPunct="1">
              <a:lnSpc>
                <a:spcPct val="80000"/>
              </a:lnSpc>
              <a:spcBef>
                <a:spcPct val="20000"/>
              </a:spcBef>
              <a:spcAft>
                <a:spcPts val="0"/>
              </a:spcAft>
              <a:buClr>
                <a:srgbClr val="0BD0D9"/>
              </a:buClr>
              <a:buSzPct val="95000"/>
              <a:buFontTx/>
              <a:buNone/>
              <a:tabLst/>
              <a:defRPr/>
            </a:pPr>
            <a:r>
              <a:rPr kumimoji="0" lang="en-US" sz="2200" b="1" i="0" u="none" strike="noStrike" kern="1200" cap="none" spc="0" normalizeH="0" baseline="0" noProof="0" dirty="0">
                <a:ln>
                  <a:noFill/>
                </a:ln>
                <a:solidFill>
                  <a:srgbClr val="FFFF00"/>
                </a:solidFill>
                <a:effectLst/>
                <a:uLnTx/>
                <a:uFillTx/>
                <a:latin typeface="Constantia"/>
                <a:ea typeface="+mn-ea"/>
                <a:cs typeface="Arial" pitchFamily="34" charset="0"/>
              </a:rPr>
              <a:t>Terkimbi Ibunde</a:t>
            </a:r>
          </a:p>
          <a:p>
            <a:pPr marL="274320" marR="0" lvl="0" indent="-274320" algn="ctr" defTabSz="914400" rtl="0" eaLnBrk="1" fontAlgn="auto" latinLnBrk="0" hangingPunct="1">
              <a:lnSpc>
                <a:spcPct val="80000"/>
              </a:lnSpc>
              <a:spcBef>
                <a:spcPct val="20000"/>
              </a:spcBef>
              <a:spcAft>
                <a:spcPts val="0"/>
              </a:spcAft>
              <a:buClr>
                <a:srgbClr val="0BD0D9"/>
              </a:buClr>
              <a:buSzPct val="95000"/>
              <a:buFontTx/>
              <a:buNone/>
              <a:tabLst/>
              <a:defRPr/>
            </a:pPr>
            <a:endParaRPr kumimoji="0" lang="en-US" sz="1700" b="1" i="1" u="none" strike="noStrike" kern="1200" cap="none" spc="0" normalizeH="0" baseline="0" noProof="0" dirty="0">
              <a:ln>
                <a:noFill/>
              </a:ln>
              <a:solidFill>
                <a:srgbClr val="FF0000"/>
              </a:solidFill>
              <a:effectLst/>
              <a:uLnTx/>
              <a:uFillTx/>
              <a:latin typeface="Constantia"/>
              <a:ea typeface="+mn-ea"/>
              <a:cs typeface="Arial" pitchFamily="34" charset="0"/>
            </a:endParaRPr>
          </a:p>
        </p:txBody>
      </p:sp>
    </p:spTree>
    <p:extLst>
      <p:ext uri="{BB962C8B-B14F-4D97-AF65-F5344CB8AC3E}">
        <p14:creationId xmlns:p14="http://schemas.microsoft.com/office/powerpoint/2010/main" val="355003716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p:cNvSpPr>
            <a:spLocks noGrp="1"/>
          </p:cNvSpPr>
          <p:nvPr>
            <p:ph type="title"/>
          </p:nvPr>
        </p:nvSpPr>
        <p:spPr>
          <a:xfrm>
            <a:off x="2556322" y="1044327"/>
            <a:ext cx="7272808" cy="313733"/>
          </a:xfrm>
        </p:spPr>
        <p:txBody>
          <a:bodyPr>
            <a:noAutofit/>
          </a:bodyPr>
          <a:lstStyle/>
          <a:p>
            <a:r>
              <a:rPr lang="en-GB" sz="3200" b="1" dirty="0">
                <a:latin typeface="Arial" panose="020B0604020202020204" pitchFamily="34" charset="0"/>
                <a:cs typeface="Arial" panose="020B0604020202020204" pitchFamily="34" charset="0"/>
              </a:rPr>
              <a:t>W</a:t>
            </a:r>
            <a:r>
              <a:rPr lang="en-US" sz="3200" b="1" dirty="0" err="1">
                <a:latin typeface="Arial" panose="020B0604020202020204" pitchFamily="34" charset="0"/>
                <a:cs typeface="Arial" panose="020B0604020202020204" pitchFamily="34" charset="0"/>
              </a:rPr>
              <a:t>ednesday</a:t>
            </a:r>
            <a:r>
              <a:rPr lang="en-US" sz="3200" b="1" dirty="0">
                <a:latin typeface="Arial" panose="020B0604020202020204" pitchFamily="34" charset="0"/>
                <a:cs typeface="Arial" panose="020B0604020202020204" pitchFamily="34" charset="0"/>
              </a:rPr>
              <a:t> 27 July 2022</a:t>
            </a:r>
          </a:p>
        </p:txBody>
      </p:sp>
      <p:graphicFrame>
        <p:nvGraphicFramePr>
          <p:cNvPr id="2" name="Table 1">
            <a:extLst>
              <a:ext uri="{FF2B5EF4-FFF2-40B4-BE49-F238E27FC236}">
                <a16:creationId xmlns:a16="http://schemas.microsoft.com/office/drawing/2014/main" id="{B8A0CC94-F41E-D8DD-52A3-0322E529FC2C}"/>
              </a:ext>
            </a:extLst>
          </p:cNvPr>
          <p:cNvGraphicFramePr>
            <a:graphicFrameLocks noGrp="1"/>
          </p:cNvGraphicFramePr>
          <p:nvPr>
            <p:extLst>
              <p:ext uri="{D42A27DB-BD31-4B8C-83A1-F6EECF244321}">
                <p14:modId xmlns:p14="http://schemas.microsoft.com/office/powerpoint/2010/main" val="317144319"/>
              </p:ext>
            </p:extLst>
          </p:nvPr>
        </p:nvGraphicFramePr>
        <p:xfrm>
          <a:off x="180058" y="1893708"/>
          <a:ext cx="9577065" cy="4623228"/>
        </p:xfrm>
        <a:graphic>
          <a:graphicData uri="http://schemas.openxmlformats.org/drawingml/2006/table">
            <a:tbl>
              <a:tblPr/>
              <a:tblGrid>
                <a:gridCol w="570279">
                  <a:extLst>
                    <a:ext uri="{9D8B030D-6E8A-4147-A177-3AD203B41FA5}">
                      <a16:colId xmlns:a16="http://schemas.microsoft.com/office/drawing/2014/main" val="3472812111"/>
                    </a:ext>
                  </a:extLst>
                </a:gridCol>
                <a:gridCol w="995725">
                  <a:extLst>
                    <a:ext uri="{9D8B030D-6E8A-4147-A177-3AD203B41FA5}">
                      <a16:colId xmlns:a16="http://schemas.microsoft.com/office/drawing/2014/main" val="464097741"/>
                    </a:ext>
                  </a:extLst>
                </a:gridCol>
                <a:gridCol w="1004777">
                  <a:extLst>
                    <a:ext uri="{9D8B030D-6E8A-4147-A177-3AD203B41FA5}">
                      <a16:colId xmlns:a16="http://schemas.microsoft.com/office/drawing/2014/main" val="2500740150"/>
                    </a:ext>
                  </a:extLst>
                </a:gridCol>
                <a:gridCol w="1077194">
                  <a:extLst>
                    <a:ext uri="{9D8B030D-6E8A-4147-A177-3AD203B41FA5}">
                      <a16:colId xmlns:a16="http://schemas.microsoft.com/office/drawing/2014/main" val="1248335397"/>
                    </a:ext>
                  </a:extLst>
                </a:gridCol>
                <a:gridCol w="5929090">
                  <a:extLst>
                    <a:ext uri="{9D8B030D-6E8A-4147-A177-3AD203B41FA5}">
                      <a16:colId xmlns:a16="http://schemas.microsoft.com/office/drawing/2014/main" val="231691710"/>
                    </a:ext>
                  </a:extLst>
                </a:gridCol>
              </a:tblGrid>
              <a:tr h="663143">
                <a:tc>
                  <a:txBody>
                    <a:bodyPr/>
                    <a:lstStyle/>
                    <a:p>
                      <a:pPr algn="ctr" fontAlgn="ctr"/>
                      <a:r>
                        <a:rPr lang="en-US" sz="1600" b="1" i="0" u="none" strike="noStrike" dirty="0">
                          <a:solidFill>
                            <a:srgbClr val="FFFFFF"/>
                          </a:solidFill>
                          <a:effectLst/>
                          <a:latin typeface="Arial" panose="020B0604020202020204" pitchFamily="34" charset="0"/>
                        </a:rPr>
                        <a:t>S/No</a:t>
                      </a:r>
                    </a:p>
                  </a:txBody>
                  <a:tcPr marL="2208" marR="2208" marT="2208"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l" fontAlgn="ctr"/>
                      <a:r>
                        <a:rPr lang="en-US" sz="1600" b="1" i="0" u="none" strike="noStrike" dirty="0">
                          <a:solidFill>
                            <a:srgbClr val="FFFFFF"/>
                          </a:solidFill>
                          <a:effectLst/>
                          <a:latin typeface="Arial" panose="020B0604020202020204" pitchFamily="34" charset="0"/>
                        </a:rPr>
                        <a:t>Start time</a:t>
                      </a:r>
                    </a:p>
                  </a:txBody>
                  <a:tcPr marL="66227"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l" fontAlgn="ctr"/>
                      <a:r>
                        <a:rPr lang="en-US" sz="1600" b="1" i="0" u="none" strike="noStrike">
                          <a:solidFill>
                            <a:srgbClr val="FFFFFF"/>
                          </a:solidFill>
                          <a:effectLst/>
                          <a:latin typeface="Arial" panose="020B0604020202020204" pitchFamily="34" charset="0"/>
                        </a:rPr>
                        <a:t>Stop time</a:t>
                      </a:r>
                    </a:p>
                  </a:txBody>
                  <a:tcPr marL="66227"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ctr" rtl="0" fontAlgn="ctr"/>
                      <a:r>
                        <a:rPr lang="en-US" sz="1600" b="1" i="0" u="none" strike="noStrike" dirty="0">
                          <a:solidFill>
                            <a:srgbClr val="FFFFFF"/>
                          </a:solidFill>
                          <a:effectLst/>
                          <a:latin typeface="Arial" panose="020B0604020202020204" pitchFamily="34" charset="0"/>
                        </a:rPr>
                        <a:t>Allotted Minutes</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l" rtl="0" fontAlgn="ctr"/>
                      <a:r>
                        <a:rPr lang="en-US" sz="1600" b="1" i="0" u="none" strike="noStrike" dirty="0">
                          <a:solidFill>
                            <a:srgbClr val="FFFFFF"/>
                          </a:solidFill>
                          <a:effectLst/>
                          <a:latin typeface="Arial" panose="020B0604020202020204" pitchFamily="34" charset="0"/>
                        </a:rPr>
                        <a:t>Activity</a:t>
                      </a:r>
                    </a:p>
                  </a:txBody>
                  <a:tcPr marL="66227" marR="2208" marT="2208"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extLst>
                  <a:ext uri="{0D108BD9-81ED-4DB2-BD59-A6C34878D82A}">
                    <a16:rowId xmlns:a16="http://schemas.microsoft.com/office/drawing/2014/main" val="2658003590"/>
                  </a:ext>
                </a:extLst>
              </a:tr>
              <a:tr h="416976">
                <a:tc>
                  <a:txBody>
                    <a:bodyPr/>
                    <a:lstStyle/>
                    <a:p>
                      <a:pPr algn="ctr" fontAlgn="ctr"/>
                      <a:r>
                        <a:rPr lang="en-US" sz="1600" b="0" i="0" u="none" strike="noStrike">
                          <a:solidFill>
                            <a:srgbClr val="0000CC"/>
                          </a:solidFill>
                          <a:effectLst/>
                          <a:latin typeface="Arial" panose="020B0604020202020204" pitchFamily="34" charset="0"/>
                        </a:rPr>
                        <a:t>1</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CC"/>
                          </a:solidFill>
                          <a:effectLst/>
                          <a:latin typeface="Arial" panose="020B0604020202020204" pitchFamily="34" charset="0"/>
                        </a:rPr>
                        <a:t>9:00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9:30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3</a:t>
                      </a:r>
                      <a:r>
                        <a:rPr lang="en-US" sz="1600" b="0" i="1" u="none" strike="noStrike" dirty="0">
                          <a:solidFill>
                            <a:srgbClr val="0000CC"/>
                          </a:solidFill>
                          <a:effectLst/>
                          <a:latin typeface="Arial" panose="020B0604020202020204" pitchFamily="34" charset="0"/>
                        </a:rPr>
                        <a:t>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Overview of  Exploration &amp; Production (E&amp;P) Industry</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571544"/>
                  </a:ext>
                </a:extLst>
              </a:tr>
              <a:tr h="452289">
                <a:tc>
                  <a:txBody>
                    <a:bodyPr/>
                    <a:lstStyle/>
                    <a:p>
                      <a:pPr algn="ctr" fontAlgn="ctr"/>
                      <a:r>
                        <a:rPr lang="en-US" sz="1600" b="0" i="0" u="none" strike="noStrike">
                          <a:solidFill>
                            <a:srgbClr val="0000CC"/>
                          </a:solidFill>
                          <a:effectLst/>
                          <a:latin typeface="Arial" panose="020B0604020202020204" pitchFamily="34" charset="0"/>
                        </a:rPr>
                        <a:t>2</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9:30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10:30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dirty="0">
                          <a:solidFill>
                            <a:srgbClr val="0000CC"/>
                          </a:solidFill>
                          <a:effectLst/>
                          <a:latin typeface="Arial" panose="020B0604020202020204" pitchFamily="34" charset="0"/>
                        </a:rPr>
                        <a:t>60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IFRS Issues in the E&amp;P Industry</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89370"/>
                  </a:ext>
                </a:extLst>
              </a:tr>
              <a:tr h="415594">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CC"/>
                          </a:solidFill>
                          <a:effectLst/>
                          <a:latin typeface="Arial" panose="020B0604020202020204" pitchFamily="34" charset="0"/>
                        </a:rPr>
                        <a:t>10:30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600" b="1" i="0" u="none" strike="noStrike" dirty="0">
                          <a:solidFill>
                            <a:srgbClr val="0000CC"/>
                          </a:solidFill>
                          <a:effectLst/>
                          <a:latin typeface="Arial" panose="020B0604020202020204" pitchFamily="34" charset="0"/>
                        </a:rPr>
                        <a:t>10:45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1" u="none" strike="noStrike" dirty="0">
                          <a:solidFill>
                            <a:srgbClr val="0000CC"/>
                          </a:solidFill>
                          <a:effectLst/>
                          <a:latin typeface="Arial" panose="020B0604020202020204" pitchFamily="34" charset="0"/>
                        </a:rPr>
                        <a:t>15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600" b="1" i="0" u="none" strike="noStrike" dirty="0">
                          <a:solidFill>
                            <a:srgbClr val="0000CC"/>
                          </a:solidFill>
                          <a:effectLst/>
                          <a:latin typeface="Arial" panose="020B0604020202020204" pitchFamily="34" charset="0"/>
                        </a:rPr>
                        <a:t>Tea Break</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99438715"/>
                  </a:ext>
                </a:extLst>
              </a:tr>
              <a:tr h="540751">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10:45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12:15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9</a:t>
                      </a:r>
                      <a:r>
                        <a:rPr lang="en-US" sz="1600" b="0" i="1" u="none" strike="noStrike" dirty="0">
                          <a:solidFill>
                            <a:srgbClr val="0000CC"/>
                          </a:solidFill>
                          <a:effectLst/>
                          <a:latin typeface="Arial" panose="020B0604020202020204" pitchFamily="34" charset="0"/>
                        </a:rPr>
                        <a:t>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IFRS Issues in the E&amp;P Industry</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357747"/>
                  </a:ext>
                </a:extLst>
              </a:tr>
              <a:tr h="414212">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CC"/>
                          </a:solidFill>
                          <a:effectLst/>
                          <a:latin typeface="Arial" panose="020B0604020202020204" pitchFamily="34" charset="0"/>
                        </a:rPr>
                        <a:t>12:15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600" b="1" i="0" u="none" strike="noStrike" dirty="0">
                          <a:solidFill>
                            <a:srgbClr val="0000CC"/>
                          </a:solidFill>
                          <a:effectLst/>
                          <a:latin typeface="Arial" panose="020B0604020202020204" pitchFamily="34" charset="0"/>
                        </a:rPr>
                        <a:t>1:15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1" u="none" strike="noStrike" dirty="0">
                          <a:solidFill>
                            <a:srgbClr val="0000CC"/>
                          </a:solidFill>
                          <a:effectLst/>
                          <a:latin typeface="Arial" panose="020B0604020202020204" pitchFamily="34" charset="0"/>
                        </a:rPr>
                        <a:t>60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600" b="1" i="0" u="none" strike="noStrike" dirty="0">
                          <a:solidFill>
                            <a:srgbClr val="0000CC"/>
                          </a:solidFill>
                          <a:effectLst/>
                          <a:latin typeface="Arial" panose="020B0604020202020204" pitchFamily="34" charset="0"/>
                        </a:rPr>
                        <a:t>LUNCH</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6904379"/>
                  </a:ext>
                </a:extLst>
              </a:tr>
              <a:tr h="409402">
                <a:tc>
                  <a:txBody>
                    <a:bodyPr/>
                    <a:lstStyle/>
                    <a:p>
                      <a:pPr algn="ctr" fontAlgn="ctr"/>
                      <a:endParaRPr lang="en-US" sz="1600" b="0" i="0" u="none" strike="noStrike" dirty="0">
                        <a:solidFill>
                          <a:srgbClr val="0000CC"/>
                        </a:solidFill>
                        <a:effectLst/>
                        <a:latin typeface="Arial" panose="020B0604020202020204" pitchFamily="34" charset="0"/>
                      </a:endParaRP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2.45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90</a:t>
                      </a:r>
                      <a:endParaRPr lang="en-US" sz="1600" b="0" i="1" u="none" strike="noStrike" dirty="0">
                        <a:solidFill>
                          <a:srgbClr val="0000CC"/>
                        </a:solidFill>
                        <a:effectLst/>
                        <a:latin typeface="Arial" panose="020B0604020202020204" pitchFamily="34" charset="0"/>
                      </a:endParaRP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IFRS Issues in the E&amp;P Industry</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4694484"/>
                  </a:ext>
                </a:extLst>
              </a:tr>
              <a:tr h="448143">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CC"/>
                          </a:solidFill>
                          <a:effectLst/>
                          <a:latin typeface="Arial" panose="020B0604020202020204" pitchFamily="34" charset="0"/>
                        </a:rPr>
                        <a:t>2:45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600" b="1" i="0" u="none" strike="noStrike" dirty="0">
                          <a:solidFill>
                            <a:srgbClr val="0000CC"/>
                          </a:solidFill>
                          <a:effectLst/>
                          <a:latin typeface="Arial" panose="020B0604020202020204" pitchFamily="34" charset="0"/>
                        </a:rPr>
                        <a:t>3:00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1" u="none" strike="noStrike" dirty="0">
                          <a:solidFill>
                            <a:srgbClr val="0000CC"/>
                          </a:solidFill>
                          <a:effectLst/>
                          <a:latin typeface="Arial" panose="020B0604020202020204" pitchFamily="34" charset="0"/>
                        </a:rPr>
                        <a:t>15</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600" b="1" i="0" u="none" strike="noStrike" dirty="0">
                          <a:solidFill>
                            <a:srgbClr val="0000CC"/>
                          </a:solidFill>
                          <a:effectLst/>
                          <a:latin typeface="Arial" panose="020B0604020202020204" pitchFamily="34" charset="0"/>
                        </a:rPr>
                        <a:t>Tea Break</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10132686"/>
                  </a:ext>
                </a:extLst>
              </a:tr>
              <a:tr h="487961">
                <a:tc>
                  <a:txBody>
                    <a:bodyPr/>
                    <a:lstStyle/>
                    <a:p>
                      <a:pPr algn="ctr" fontAlgn="ctr"/>
                      <a:r>
                        <a:rPr lang="en-GB" sz="1600" b="0" i="0" u="none" strike="noStrike" dirty="0">
                          <a:solidFill>
                            <a:srgbClr val="0000CC"/>
                          </a:solidFill>
                          <a:effectLst/>
                          <a:latin typeface="Arial" panose="020B0604020202020204" pitchFamily="34" charset="0"/>
                        </a:rPr>
                        <a:t>3</a:t>
                      </a:r>
                      <a:endParaRPr lang="en-US" sz="1600" b="0" i="0" u="none" strike="noStrike" dirty="0">
                        <a:solidFill>
                          <a:srgbClr val="0000CC"/>
                        </a:solidFill>
                        <a:effectLst/>
                        <a:latin typeface="Arial" panose="020B0604020202020204" pitchFamily="34" charset="0"/>
                      </a:endParaRP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CC"/>
                          </a:solidFill>
                          <a:effectLst/>
                          <a:latin typeface="Arial" panose="020B0604020202020204" pitchFamily="34" charset="0"/>
                        </a:rPr>
                        <a:t>3:00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4:30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dirty="0">
                          <a:solidFill>
                            <a:srgbClr val="0000CC"/>
                          </a:solidFill>
                          <a:effectLst/>
                          <a:latin typeface="Arial" panose="020B0604020202020204" pitchFamily="34" charset="0"/>
                        </a:rPr>
                        <a:t>90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Accounting  and Auditing Issues in Joint Ventures (JVs)</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6878277"/>
                  </a:ext>
                </a:extLst>
              </a:tr>
              <a:tr h="374757">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CC"/>
                          </a:solidFill>
                          <a:effectLst/>
                          <a:latin typeface="Arial" panose="020B0604020202020204" pitchFamily="34" charset="0"/>
                        </a:rPr>
                        <a:t>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gn="l" fontAlgn="ctr"/>
                      <a:r>
                        <a:rPr lang="en-US" sz="1600" b="0" i="0" u="none" strike="noStrike" dirty="0">
                          <a:solidFill>
                            <a:srgbClr val="0000CC"/>
                          </a:solidFill>
                          <a:effectLst/>
                          <a:latin typeface="Arial" panose="020B0604020202020204" pitchFamily="34" charset="0"/>
                        </a:rPr>
                        <a:t>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1600" b="0" i="1" u="none" strike="noStrike">
                          <a:solidFill>
                            <a:srgbClr val="0000CC"/>
                          </a:solidFill>
                          <a:effectLst/>
                          <a:latin typeface="Arial" panose="020B0604020202020204" pitchFamily="34" charset="0"/>
                        </a:rPr>
                        <a:t>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gn="l" fontAlgn="b"/>
                      <a:r>
                        <a:rPr lang="en-US" sz="1600" b="1" i="0" u="none" strike="noStrike" dirty="0">
                          <a:solidFill>
                            <a:srgbClr val="0000CC"/>
                          </a:solidFill>
                          <a:effectLst/>
                          <a:latin typeface="Arial" panose="020B0604020202020204" pitchFamily="34" charset="0"/>
                        </a:rPr>
                        <a:t>END</a:t>
                      </a:r>
                    </a:p>
                  </a:txBody>
                  <a:tcPr marL="2208" marR="2208" marT="220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177873206"/>
                  </a:ext>
                </a:extLst>
              </a:tr>
            </a:tbl>
          </a:graphicData>
        </a:graphic>
      </p:graphicFrame>
    </p:spTree>
    <p:extLst>
      <p:ext uri="{BB962C8B-B14F-4D97-AF65-F5344CB8AC3E}">
        <p14:creationId xmlns:p14="http://schemas.microsoft.com/office/powerpoint/2010/main" val="4161333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54A77ED0-4492-4ECB-BEA0-97D24BB9D223}"/>
              </a:ext>
            </a:extLst>
          </p:cNvPr>
          <p:cNvSpPr txBox="1">
            <a:spLocks/>
          </p:cNvSpPr>
          <p:nvPr/>
        </p:nvSpPr>
        <p:spPr>
          <a:xfrm>
            <a:off x="872129" y="4027433"/>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latin typeface="Arial" panose="020B0604020202020204" pitchFamily="34" charset="0"/>
                <a:cs typeface="Arial" panose="020B0604020202020204" pitchFamily="34" charset="0"/>
              </a:rPr>
              <a:t>Section 1</a:t>
            </a:r>
            <a:endParaRPr lang="en-NG" sz="2800" i="1" dirty="0">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B1486A63-AE52-813A-C2F6-0129D3D942F4}"/>
              </a:ext>
            </a:extLst>
          </p:cNvPr>
          <p:cNvSpPr txBox="1">
            <a:spLocks/>
          </p:cNvSpPr>
          <p:nvPr/>
        </p:nvSpPr>
        <p:spPr>
          <a:xfrm>
            <a:off x="873283" y="4603497"/>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latin typeface="Arial" panose="020B0604020202020204" pitchFamily="34" charset="0"/>
                <a:cs typeface="Arial" panose="020B0604020202020204" pitchFamily="34" charset="0"/>
              </a:rPr>
              <a:t>Overview of Upstream Business Model</a:t>
            </a:r>
            <a:endParaRPr lang="en-NG"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6579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753914" y="2622454"/>
            <a:ext cx="8859192" cy="638849"/>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800" b="1" dirty="0">
                <a:solidFill>
                  <a:srgbClr val="FF0000"/>
                </a:solidFill>
                <a:latin typeface="Book Antiqua" panose="02040602050305030304" pitchFamily="18" charset="0"/>
              </a:rPr>
              <a:t>Overview of Upstream Business Process Model </a:t>
            </a: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rPr>
              <a:t>15 minutes</a:t>
            </a:r>
            <a:endParaRPr lang="en-GB" sz="1427" dirty="0">
              <a:solidFill>
                <a:srgbClr val="0000CC"/>
              </a:solidFill>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rPr>
              <a:t>Terkimbi</a:t>
            </a:r>
          </a:p>
        </p:txBody>
      </p:sp>
      <p:sp>
        <p:nvSpPr>
          <p:cNvPr id="56" name="Title 1">
            <a:extLst>
              <a:ext uri="{FF2B5EF4-FFF2-40B4-BE49-F238E27FC236}">
                <a16:creationId xmlns:a16="http://schemas.microsoft.com/office/drawing/2014/main" id="{BC5870B1-515F-C908-CF81-51419827E5DE}"/>
              </a:ext>
            </a:extLst>
          </p:cNvPr>
          <p:cNvSpPr txBox="1">
            <a:spLocks/>
          </p:cNvSpPr>
          <p:nvPr/>
        </p:nvSpPr>
        <p:spPr>
          <a:xfrm>
            <a:off x="2556322" y="540271"/>
            <a:ext cx="7632848" cy="838199"/>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algn="l" fontAlgn="auto">
              <a:spcAft>
                <a:spcPts val="0"/>
              </a:spcAft>
            </a:pPr>
            <a:r>
              <a:rPr lang="en-US" sz="2800" b="1" dirty="0">
                <a:solidFill>
                  <a:schemeClr val="bg1"/>
                </a:solidFill>
                <a:latin typeface="Arial"/>
                <a:cs typeface="Arial" pitchFamily="34" charset="0"/>
              </a:rPr>
              <a:t>Overview of The Upstream Business Model</a:t>
            </a:r>
          </a:p>
        </p:txBody>
      </p:sp>
    </p:spTree>
    <p:extLst>
      <p:ext uri="{BB962C8B-B14F-4D97-AF65-F5344CB8AC3E}">
        <p14:creationId xmlns:p14="http://schemas.microsoft.com/office/powerpoint/2010/main" val="2067814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4"/>
          <p:cNvSpPr>
            <a:spLocks noGrp="1"/>
          </p:cNvSpPr>
          <p:nvPr>
            <p:ph type="sldNum" sz="quarter" idx="12"/>
          </p:nvPr>
        </p:nvSpPr>
        <p:spPr>
          <a:noFill/>
        </p:spPr>
        <p:txBody>
          <a:bodyPr/>
          <a:lstStyle>
            <a:lvl1pPr>
              <a:spcBef>
                <a:spcPct val="20000"/>
              </a:spcBef>
              <a:buBlip>
                <a:blip r:embed="rId2"/>
              </a:buBlip>
              <a:defRPr sz="3233" b="1">
                <a:solidFill>
                  <a:schemeClr val="bg1"/>
                </a:solidFill>
                <a:latin typeface="Trebuchet MS" panose="020B0603020202020204" pitchFamily="34" charset="0"/>
              </a:defRPr>
            </a:lvl1pPr>
            <a:lvl2pPr marL="750677" indent="-288722">
              <a:spcBef>
                <a:spcPct val="20000"/>
              </a:spcBef>
              <a:buBlip>
                <a:blip r:embed="rId3"/>
              </a:buBlip>
              <a:defRPr sz="2021">
                <a:solidFill>
                  <a:schemeClr val="bg1"/>
                </a:solidFill>
                <a:latin typeface="Trebuchet MS" panose="020B0603020202020204" pitchFamily="34" charset="0"/>
              </a:defRPr>
            </a:lvl2pPr>
            <a:lvl3pPr marL="1154887" indent="-230977">
              <a:spcBef>
                <a:spcPct val="20000"/>
              </a:spcBef>
              <a:buChar char="•"/>
              <a:defRPr sz="2425">
                <a:solidFill>
                  <a:schemeClr val="bg1"/>
                </a:solidFill>
                <a:latin typeface="Trebuchet MS" panose="020B0603020202020204" pitchFamily="34" charset="0"/>
              </a:defRPr>
            </a:lvl3pPr>
            <a:lvl4pPr marL="1616842" indent="-230977">
              <a:spcBef>
                <a:spcPct val="20000"/>
              </a:spcBef>
              <a:buChar char="–"/>
              <a:defRPr sz="2021">
                <a:solidFill>
                  <a:schemeClr val="bg1"/>
                </a:solidFill>
                <a:latin typeface="Trebuchet MS" panose="020B0603020202020204" pitchFamily="34" charset="0"/>
              </a:defRPr>
            </a:lvl4pPr>
            <a:lvl5pPr marL="2078797" indent="-230977">
              <a:spcBef>
                <a:spcPct val="20000"/>
              </a:spcBef>
              <a:buChar char="»"/>
              <a:defRPr sz="2021">
                <a:solidFill>
                  <a:schemeClr val="bg1"/>
                </a:solidFill>
                <a:latin typeface="Trebuchet MS" panose="020B0603020202020204" pitchFamily="34" charset="0"/>
              </a:defRPr>
            </a:lvl5pPr>
            <a:lvl6pPr marL="2540752" indent="-230977" eaLnBrk="0" fontAlgn="base" hangingPunct="0">
              <a:spcBef>
                <a:spcPct val="20000"/>
              </a:spcBef>
              <a:spcAft>
                <a:spcPct val="0"/>
              </a:spcAft>
              <a:buChar char="»"/>
              <a:defRPr sz="2021">
                <a:solidFill>
                  <a:schemeClr val="bg1"/>
                </a:solidFill>
                <a:latin typeface="Trebuchet MS" panose="020B0603020202020204" pitchFamily="34" charset="0"/>
              </a:defRPr>
            </a:lvl6pPr>
            <a:lvl7pPr marL="3002707" indent="-230977" eaLnBrk="0" fontAlgn="base" hangingPunct="0">
              <a:spcBef>
                <a:spcPct val="20000"/>
              </a:spcBef>
              <a:spcAft>
                <a:spcPct val="0"/>
              </a:spcAft>
              <a:buChar char="»"/>
              <a:defRPr sz="2021">
                <a:solidFill>
                  <a:schemeClr val="bg1"/>
                </a:solidFill>
                <a:latin typeface="Trebuchet MS" panose="020B0603020202020204" pitchFamily="34" charset="0"/>
              </a:defRPr>
            </a:lvl7pPr>
            <a:lvl8pPr marL="3464662" indent="-230977" eaLnBrk="0" fontAlgn="base" hangingPunct="0">
              <a:spcBef>
                <a:spcPct val="20000"/>
              </a:spcBef>
              <a:spcAft>
                <a:spcPct val="0"/>
              </a:spcAft>
              <a:buChar char="»"/>
              <a:defRPr sz="2021">
                <a:solidFill>
                  <a:schemeClr val="bg1"/>
                </a:solidFill>
                <a:latin typeface="Trebuchet MS" panose="020B0603020202020204" pitchFamily="34" charset="0"/>
              </a:defRPr>
            </a:lvl8pPr>
            <a:lvl9pPr marL="3926616" indent="-230977" eaLnBrk="0" fontAlgn="base" hangingPunct="0">
              <a:spcBef>
                <a:spcPct val="20000"/>
              </a:spcBef>
              <a:spcAft>
                <a:spcPct val="0"/>
              </a:spcAft>
              <a:buChar char="»"/>
              <a:defRPr sz="2021">
                <a:solidFill>
                  <a:schemeClr val="bg1"/>
                </a:solidFill>
                <a:latin typeface="Trebuchet MS" panose="020B0603020202020204" pitchFamily="34" charset="0"/>
              </a:defRPr>
            </a:lvl9pPr>
          </a:lstStyle>
          <a:p>
            <a:pPr>
              <a:spcBef>
                <a:spcPct val="0"/>
              </a:spcBef>
              <a:buFontTx/>
              <a:buNone/>
            </a:pPr>
            <a:fld id="{E13FDD31-3215-4142-968E-C8941E9663CF}" type="slidenum">
              <a:rPr lang="en-GB" altLang="en-US" sz="909" b="0"/>
              <a:pPr>
                <a:spcBef>
                  <a:spcPct val="0"/>
                </a:spcBef>
                <a:buFontTx/>
                <a:buNone/>
              </a:pPr>
              <a:t>5</a:t>
            </a:fld>
            <a:endParaRPr lang="en-GB" altLang="en-US" sz="909" b="0"/>
          </a:p>
        </p:txBody>
      </p:sp>
      <p:sp>
        <p:nvSpPr>
          <p:cNvPr id="10244" name="Rectangle 2"/>
          <p:cNvSpPr>
            <a:spLocks noGrp="1" noChangeArrowheads="1"/>
          </p:cNvSpPr>
          <p:nvPr>
            <p:ph type="title"/>
          </p:nvPr>
        </p:nvSpPr>
        <p:spPr>
          <a:xfrm>
            <a:off x="337030" y="1609788"/>
            <a:ext cx="9099235" cy="627321"/>
          </a:xfrm>
        </p:spPr>
        <p:txBody>
          <a:bodyPr/>
          <a:lstStyle/>
          <a:p>
            <a:pPr eaLnBrk="1" hangingPunct="1"/>
            <a:r>
              <a:rPr lang="en-GB" altLang="en-US" sz="2400" b="1" dirty="0">
                <a:solidFill>
                  <a:srgbClr val="FF0000"/>
                </a:solidFill>
                <a:latin typeface="Arial" panose="020B0604020202020204" pitchFamily="34" charset="0"/>
                <a:cs typeface="Arial" panose="020B0604020202020204" pitchFamily="34" charset="0"/>
              </a:rPr>
              <a:t>UPBM - Building Blocks</a:t>
            </a:r>
          </a:p>
        </p:txBody>
      </p:sp>
      <p:grpSp>
        <p:nvGrpSpPr>
          <p:cNvPr id="2" name="Group 1">
            <a:extLst>
              <a:ext uri="{FF2B5EF4-FFF2-40B4-BE49-F238E27FC236}">
                <a16:creationId xmlns:a16="http://schemas.microsoft.com/office/drawing/2014/main" id="{EE7D7DAC-E11D-BD6B-04CE-B855CB68B5D0}"/>
              </a:ext>
            </a:extLst>
          </p:cNvPr>
          <p:cNvGrpSpPr/>
          <p:nvPr/>
        </p:nvGrpSpPr>
        <p:grpSpPr>
          <a:xfrm>
            <a:off x="36042" y="2340471"/>
            <a:ext cx="9701213" cy="4868983"/>
            <a:chOff x="76994" y="1624806"/>
            <a:chExt cx="9701213" cy="5081588"/>
          </a:xfrm>
        </p:grpSpPr>
        <p:sp>
          <p:nvSpPr>
            <p:cNvPr id="10245" name="Rectangle 3"/>
            <p:cNvSpPr>
              <a:spLocks noChangeArrowheads="1"/>
            </p:cNvSpPr>
            <p:nvPr/>
          </p:nvSpPr>
          <p:spPr bwMode="auto">
            <a:xfrm>
              <a:off x="76994" y="2086769"/>
              <a:ext cx="1385888" cy="3618706"/>
            </a:xfrm>
            <a:prstGeom prst="rect">
              <a:avLst/>
            </a:prstGeom>
            <a:solidFill>
              <a:srgbClr val="F4D3D0"/>
            </a:solidFill>
            <a:ln>
              <a:noFill/>
            </a:ln>
            <a:effectLst>
              <a:prstShdw prst="shdw17" dist="17961" dir="2700000">
                <a:srgbClr val="927F7D"/>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eaLnBrk="1" hangingPunct="1">
                <a:spcBef>
                  <a:spcPct val="0"/>
                </a:spcBef>
                <a:buFontTx/>
                <a:buNone/>
              </a:pPr>
              <a:r>
                <a:rPr lang="en-GB" altLang="en-US" sz="1600" b="0" dirty="0">
                  <a:solidFill>
                    <a:srgbClr val="5F5F5F"/>
                  </a:solidFill>
                  <a:latin typeface="Arial" panose="020B0604020202020204" pitchFamily="34" charset="0"/>
                </a:rPr>
                <a:t>Management  Processes</a:t>
              </a:r>
            </a:p>
          </p:txBody>
        </p:sp>
        <p:sp>
          <p:nvSpPr>
            <p:cNvPr id="10246" name="Rectangle 5"/>
            <p:cNvSpPr>
              <a:spLocks noChangeArrowheads="1"/>
            </p:cNvSpPr>
            <p:nvPr/>
          </p:nvSpPr>
          <p:spPr bwMode="auto">
            <a:xfrm>
              <a:off x="4860231" y="1624806"/>
              <a:ext cx="1222276" cy="4080669"/>
            </a:xfrm>
            <a:prstGeom prst="rect">
              <a:avLst/>
            </a:prstGeom>
            <a:solidFill>
              <a:srgbClr val="E1FFEB"/>
            </a:solidFill>
            <a:ln>
              <a:noFill/>
            </a:ln>
            <a:effectLst>
              <a:prstShdw prst="shdw17" dist="17961" dir="2700000">
                <a:srgbClr val="87998D"/>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800">
                  <a:solidFill>
                    <a:srgbClr val="5F5F5F"/>
                  </a:solidFill>
                  <a:latin typeface="Arial" panose="020B0604020202020204" pitchFamily="34" charset="0"/>
                </a:rPr>
                <a:t>Explore</a:t>
              </a:r>
              <a:endParaRPr lang="en-US" altLang="en-US" sz="1800">
                <a:solidFill>
                  <a:srgbClr val="5F5F5F"/>
                </a:solidFill>
                <a:latin typeface="Arial" panose="020B0604020202020204" pitchFamily="34" charset="0"/>
              </a:endParaRPr>
            </a:p>
          </p:txBody>
        </p:sp>
        <p:sp>
          <p:nvSpPr>
            <p:cNvPr id="10247" name="Rectangle 6"/>
            <p:cNvSpPr>
              <a:spLocks noChangeArrowheads="1"/>
            </p:cNvSpPr>
            <p:nvPr/>
          </p:nvSpPr>
          <p:spPr bwMode="auto">
            <a:xfrm>
              <a:off x="6169125" y="1624806"/>
              <a:ext cx="1222276" cy="4080669"/>
            </a:xfrm>
            <a:prstGeom prst="rect">
              <a:avLst/>
            </a:prstGeom>
            <a:solidFill>
              <a:srgbClr val="FFD073"/>
            </a:solidFill>
            <a:ln>
              <a:noFill/>
            </a:ln>
            <a:effectLst>
              <a:prstShdw prst="shdw17" dist="17961" dir="2700000">
                <a:srgbClr val="997D45"/>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800">
                  <a:solidFill>
                    <a:srgbClr val="5F5F5F"/>
                  </a:solidFill>
                  <a:latin typeface="Arial" panose="020B0604020202020204" pitchFamily="34" charset="0"/>
                </a:rPr>
                <a:t>Develop</a:t>
              </a:r>
              <a:endParaRPr lang="en-US" altLang="en-US" sz="1800">
                <a:solidFill>
                  <a:srgbClr val="5F5F5F"/>
                </a:solidFill>
                <a:latin typeface="Arial" panose="020B0604020202020204" pitchFamily="34" charset="0"/>
              </a:endParaRPr>
            </a:p>
          </p:txBody>
        </p:sp>
        <p:sp>
          <p:nvSpPr>
            <p:cNvPr id="10248" name="Rectangle 7"/>
            <p:cNvSpPr>
              <a:spLocks noChangeArrowheads="1"/>
            </p:cNvSpPr>
            <p:nvPr/>
          </p:nvSpPr>
          <p:spPr bwMode="auto">
            <a:xfrm>
              <a:off x="7489247" y="1624806"/>
              <a:ext cx="1134053" cy="4080669"/>
            </a:xfrm>
            <a:prstGeom prst="rect">
              <a:avLst/>
            </a:prstGeom>
            <a:solidFill>
              <a:srgbClr val="FFCCFF"/>
            </a:solidFill>
            <a:ln>
              <a:noFill/>
            </a:ln>
            <a:effectLst>
              <a:prstShdw prst="shdw17" dist="17961" dir="2700000">
                <a:srgbClr val="997A99"/>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800">
                  <a:solidFill>
                    <a:srgbClr val="5F5F5F"/>
                  </a:solidFill>
                  <a:latin typeface="Arial" panose="020B0604020202020204" pitchFamily="34" charset="0"/>
                </a:rPr>
                <a:t>Produce</a:t>
              </a:r>
              <a:endParaRPr lang="en-US" altLang="en-US" sz="1800">
                <a:solidFill>
                  <a:srgbClr val="5F5F5F"/>
                </a:solidFill>
                <a:latin typeface="Arial" panose="020B0604020202020204" pitchFamily="34" charset="0"/>
              </a:endParaRPr>
            </a:p>
          </p:txBody>
        </p:sp>
        <p:sp>
          <p:nvSpPr>
            <p:cNvPr id="10249" name="Rectangle 8"/>
            <p:cNvSpPr>
              <a:spLocks noChangeArrowheads="1"/>
            </p:cNvSpPr>
            <p:nvPr/>
          </p:nvSpPr>
          <p:spPr bwMode="auto">
            <a:xfrm>
              <a:off x="8700294" y="1624806"/>
              <a:ext cx="1077913" cy="4080669"/>
            </a:xfrm>
            <a:prstGeom prst="rect">
              <a:avLst/>
            </a:prstGeom>
            <a:solidFill>
              <a:srgbClr val="FFCC99"/>
            </a:solidFill>
            <a:ln>
              <a:noFill/>
            </a:ln>
            <a:effectLst>
              <a:prstShdw prst="shdw17" dist="17961" dir="2700000">
                <a:srgbClr val="997A5C"/>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600" dirty="0">
                  <a:solidFill>
                    <a:srgbClr val="5F5F5F"/>
                  </a:solidFill>
                  <a:latin typeface="Arial" panose="020B0604020202020204" pitchFamily="34" charset="0"/>
                </a:rPr>
                <a:t>Abandon</a:t>
              </a:r>
              <a:endParaRPr lang="en-US" altLang="en-US" sz="1600" dirty="0">
                <a:solidFill>
                  <a:srgbClr val="5F5F5F"/>
                </a:solidFill>
                <a:latin typeface="Arial" panose="020B0604020202020204" pitchFamily="34" charset="0"/>
              </a:endParaRPr>
            </a:p>
          </p:txBody>
        </p:sp>
        <p:sp>
          <p:nvSpPr>
            <p:cNvPr id="10250" name="Rectangle 9"/>
            <p:cNvSpPr>
              <a:spLocks noChangeArrowheads="1"/>
            </p:cNvSpPr>
            <p:nvPr/>
          </p:nvSpPr>
          <p:spPr bwMode="auto">
            <a:xfrm>
              <a:off x="3541713" y="1624806"/>
              <a:ext cx="1246337" cy="4080669"/>
            </a:xfrm>
            <a:prstGeom prst="rect">
              <a:avLst/>
            </a:prstGeom>
            <a:solidFill>
              <a:srgbClr val="C9DFFF"/>
            </a:solidFill>
            <a:ln>
              <a:noFill/>
            </a:ln>
            <a:effectLst>
              <a:prstShdw prst="shdw17" dist="17961" dir="2700000">
                <a:srgbClr val="798699"/>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800">
                  <a:solidFill>
                    <a:srgbClr val="5F5F5F"/>
                  </a:solidFill>
                  <a:latin typeface="Arial" panose="020B0604020202020204" pitchFamily="34" charset="0"/>
                </a:rPr>
                <a:t>Upgrade Portfolio</a:t>
              </a:r>
              <a:endParaRPr lang="en-US" altLang="en-US" sz="1800">
                <a:solidFill>
                  <a:srgbClr val="5F5F5F"/>
                </a:solidFill>
                <a:latin typeface="Arial" panose="020B0604020202020204" pitchFamily="34" charset="0"/>
              </a:endParaRPr>
            </a:p>
          </p:txBody>
        </p:sp>
        <p:sp>
          <p:nvSpPr>
            <p:cNvPr id="10251" name="Rectangle 10"/>
            <p:cNvSpPr>
              <a:spLocks noChangeArrowheads="1"/>
            </p:cNvSpPr>
            <p:nvPr/>
          </p:nvSpPr>
          <p:spPr bwMode="auto">
            <a:xfrm>
              <a:off x="76994" y="5782469"/>
              <a:ext cx="9701213" cy="923925"/>
            </a:xfrm>
            <a:prstGeom prst="rect">
              <a:avLst/>
            </a:prstGeom>
            <a:solidFill>
              <a:srgbClr val="EAEAEA"/>
            </a:solidFill>
            <a:ln>
              <a:noFill/>
            </a:ln>
            <a:effectLst>
              <a:prstShdw prst="shdw17" dist="17961" dir="2700000">
                <a:srgbClr val="8C8C8C"/>
              </a:prstShdw>
            </a:effectLst>
            <a:extLst>
              <a:ext uri="{91240B29-F687-4F45-9708-019B960494DF}">
                <a14:hiddenLine xmlns:a14="http://schemas.microsoft.com/office/drawing/2010/main" w="3175">
                  <a:solidFill>
                    <a:schemeClr val="bg2"/>
                  </a:solidFill>
                  <a:miter lim="800000"/>
                  <a:headEnd/>
                  <a:tailEnd/>
                </a14:hiddenLine>
              </a:ext>
            </a:extLst>
          </p:spPr>
          <p:txBody>
            <a:bodyPr anchor="b"/>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r" eaLnBrk="1" hangingPunct="1">
                <a:spcBef>
                  <a:spcPct val="0"/>
                </a:spcBef>
                <a:buFontTx/>
                <a:buNone/>
              </a:pPr>
              <a:endParaRPr lang="en-US" altLang="en-US" sz="1800" b="0">
                <a:solidFill>
                  <a:srgbClr val="5F5F5F"/>
                </a:solidFill>
                <a:latin typeface="Arial" panose="020B0604020202020204" pitchFamily="34" charset="0"/>
              </a:endParaRPr>
            </a:p>
            <a:p>
              <a:pPr algn="r" eaLnBrk="1" hangingPunct="1">
                <a:spcBef>
                  <a:spcPct val="0"/>
                </a:spcBef>
                <a:buFontTx/>
                <a:buNone/>
              </a:pPr>
              <a:r>
                <a:rPr lang="en-US" altLang="en-US" sz="1800" b="0">
                  <a:solidFill>
                    <a:srgbClr val="5F5F5F"/>
                  </a:solidFill>
                  <a:latin typeface="Arial" panose="020B0604020202020204" pitchFamily="34" charset="0"/>
                </a:rPr>
                <a:t>Support Processes</a:t>
              </a:r>
              <a:endParaRPr lang="en-GB" altLang="en-US" sz="1800" b="0">
                <a:solidFill>
                  <a:srgbClr val="5F5F5F"/>
                </a:solidFill>
                <a:latin typeface="Arial" panose="020B0604020202020204" pitchFamily="34" charset="0"/>
              </a:endParaRPr>
            </a:p>
          </p:txBody>
        </p:sp>
        <p:sp>
          <p:nvSpPr>
            <p:cNvPr id="10252" name="Rectangle 13"/>
            <p:cNvSpPr>
              <a:spLocks noChangeArrowheads="1"/>
            </p:cNvSpPr>
            <p:nvPr/>
          </p:nvSpPr>
          <p:spPr bwMode="auto">
            <a:xfrm>
              <a:off x="3541713" y="2086768"/>
              <a:ext cx="6082506" cy="3464719"/>
            </a:xfrm>
            <a:prstGeom prst="rect">
              <a:avLst/>
            </a:prstGeom>
            <a:solidFill>
              <a:srgbClr val="FFFFAF">
                <a:alpha val="50195"/>
              </a:srgbClr>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eaLnBrk="1" hangingPunct="1">
                <a:spcBef>
                  <a:spcPct val="0"/>
                </a:spcBef>
                <a:buFontTx/>
                <a:buNone/>
              </a:pPr>
              <a:endParaRPr lang="en-US" altLang="en-US" sz="1800">
                <a:solidFill>
                  <a:srgbClr val="5F5F5F"/>
                </a:solidFill>
                <a:latin typeface="Arial" panose="020B0604020202020204" pitchFamily="34" charset="0"/>
              </a:endParaRPr>
            </a:p>
          </p:txBody>
        </p:sp>
        <p:sp>
          <p:nvSpPr>
            <p:cNvPr id="10253" name="Rectangle 23"/>
            <p:cNvSpPr>
              <a:spLocks noChangeArrowheads="1"/>
            </p:cNvSpPr>
            <p:nvPr/>
          </p:nvSpPr>
          <p:spPr bwMode="auto">
            <a:xfrm>
              <a:off x="1539875" y="3318669"/>
              <a:ext cx="1924844" cy="1154906"/>
            </a:xfrm>
            <a:prstGeom prst="rect">
              <a:avLst/>
            </a:prstGeom>
            <a:solidFill>
              <a:srgbClr val="99CCFF"/>
            </a:solidFill>
            <a:ln w="9525">
              <a:solidFill>
                <a:srgbClr val="DDDDDD"/>
              </a:solidFill>
              <a:miter lim="800000"/>
              <a:headEnd/>
              <a:tailEnd/>
            </a:ln>
            <a:effectLst/>
            <a:extLs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spcBef>
                  <a:spcPct val="0"/>
                </a:spcBef>
                <a:buFontTx/>
                <a:buNone/>
              </a:pPr>
              <a:r>
                <a:rPr lang="en-GB" altLang="en-US" sz="1800" b="0">
                  <a:solidFill>
                    <a:srgbClr val="5F5F5F"/>
                  </a:solidFill>
                  <a:latin typeface="Arial" panose="020B0604020202020204" pitchFamily="34" charset="0"/>
                </a:rPr>
                <a:t>Management </a:t>
              </a:r>
            </a:p>
            <a:p>
              <a:pPr algn="ctr">
                <a:spcBef>
                  <a:spcPct val="0"/>
                </a:spcBef>
                <a:buFontTx/>
                <a:buNone/>
              </a:pPr>
              <a:r>
                <a:rPr lang="en-GB" altLang="en-US" sz="1800" b="0">
                  <a:solidFill>
                    <a:srgbClr val="5F5F5F"/>
                  </a:solidFill>
                  <a:latin typeface="Arial" panose="020B0604020202020204" pitchFamily="34" charset="0"/>
                </a:rPr>
                <a:t>of </a:t>
              </a:r>
            </a:p>
            <a:p>
              <a:pPr algn="ctr">
                <a:spcBef>
                  <a:spcPct val="0"/>
                </a:spcBef>
                <a:buFontTx/>
                <a:buNone/>
              </a:pPr>
              <a:r>
                <a:rPr lang="en-GB" altLang="en-US" sz="1800" b="0">
                  <a:solidFill>
                    <a:srgbClr val="5F5F5F"/>
                  </a:solidFill>
                  <a:latin typeface="Arial" panose="020B0604020202020204" pitchFamily="34" charset="0"/>
                </a:rPr>
                <a:t>Processes</a:t>
              </a:r>
              <a:endParaRPr lang="en-US" altLang="en-US" sz="1800" b="0">
                <a:solidFill>
                  <a:srgbClr val="5F5F5F"/>
                </a:solidFill>
                <a:latin typeface="Arial" panose="020B0604020202020204" pitchFamily="34" charset="0"/>
              </a:endParaRPr>
            </a:p>
          </p:txBody>
        </p:sp>
        <p:sp>
          <p:nvSpPr>
            <p:cNvPr id="10254" name="Rectangle 42"/>
            <p:cNvSpPr>
              <a:spLocks noChangeArrowheads="1"/>
            </p:cNvSpPr>
            <p:nvPr/>
          </p:nvSpPr>
          <p:spPr bwMode="auto">
            <a:xfrm>
              <a:off x="1539875" y="2086769"/>
              <a:ext cx="1924844" cy="1154906"/>
            </a:xfrm>
            <a:prstGeom prst="rect">
              <a:avLst/>
            </a:prstGeom>
            <a:solidFill>
              <a:srgbClr val="FFFFAF"/>
            </a:solidFill>
            <a:ln w="9525">
              <a:solidFill>
                <a:srgbClr val="DDDDDD"/>
              </a:solidFill>
              <a:miter lim="800000"/>
              <a:headEnd/>
              <a:tailEnd/>
            </a:ln>
            <a:effectLst/>
            <a:extLs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spcBef>
                  <a:spcPct val="0"/>
                </a:spcBef>
                <a:buFontTx/>
                <a:buNone/>
              </a:pPr>
              <a:r>
                <a:rPr lang="en-GB" altLang="en-US" sz="1800" b="0">
                  <a:solidFill>
                    <a:srgbClr val="5F5F5F"/>
                  </a:solidFill>
                  <a:latin typeface="Arial" panose="020B0604020202020204" pitchFamily="34" charset="0"/>
                </a:rPr>
                <a:t>Management </a:t>
              </a:r>
            </a:p>
            <a:p>
              <a:pPr algn="ctr">
                <a:spcBef>
                  <a:spcPct val="0"/>
                </a:spcBef>
                <a:buFontTx/>
                <a:buNone/>
              </a:pPr>
              <a:r>
                <a:rPr lang="en-GB" altLang="en-US" sz="1800" b="0">
                  <a:solidFill>
                    <a:srgbClr val="5F5F5F"/>
                  </a:solidFill>
                  <a:latin typeface="Arial" panose="020B0604020202020204" pitchFamily="34" charset="0"/>
                </a:rPr>
                <a:t>of </a:t>
              </a:r>
            </a:p>
            <a:p>
              <a:pPr algn="ctr">
                <a:spcBef>
                  <a:spcPct val="0"/>
                </a:spcBef>
                <a:buFontTx/>
                <a:buNone/>
              </a:pPr>
              <a:r>
                <a:rPr lang="en-GB" altLang="en-US" sz="1800" b="0">
                  <a:solidFill>
                    <a:srgbClr val="5F5F5F"/>
                  </a:solidFill>
                  <a:latin typeface="Arial" panose="020B0604020202020204" pitchFamily="34" charset="0"/>
                </a:rPr>
                <a:t>Assets</a:t>
              </a:r>
              <a:endParaRPr lang="en-US" altLang="en-US" sz="1800" b="0">
                <a:solidFill>
                  <a:srgbClr val="5F5F5F"/>
                </a:solidFill>
                <a:latin typeface="Arial" panose="020B0604020202020204" pitchFamily="34" charset="0"/>
              </a:endParaRPr>
            </a:p>
          </p:txBody>
        </p:sp>
        <p:sp>
          <p:nvSpPr>
            <p:cNvPr id="10255" name="Rectangle 46"/>
            <p:cNvSpPr>
              <a:spLocks noChangeArrowheads="1"/>
            </p:cNvSpPr>
            <p:nvPr/>
          </p:nvSpPr>
          <p:spPr bwMode="auto">
            <a:xfrm>
              <a:off x="1539875" y="4627562"/>
              <a:ext cx="1924844" cy="1077913"/>
            </a:xfrm>
            <a:prstGeom prst="rect">
              <a:avLst/>
            </a:prstGeom>
            <a:solidFill>
              <a:srgbClr val="CC9900"/>
            </a:solidFill>
            <a:ln w="9525">
              <a:solidFill>
                <a:srgbClr val="DDDDDD"/>
              </a:solidFill>
              <a:miter lim="800000"/>
              <a:headEnd/>
              <a:tailEnd/>
            </a:ln>
            <a:effectLst/>
            <a:extLs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spcBef>
                  <a:spcPct val="0"/>
                </a:spcBef>
                <a:buFontTx/>
                <a:buNone/>
              </a:pPr>
              <a:r>
                <a:rPr lang="en-GB" altLang="en-US" sz="1800" b="0" dirty="0">
                  <a:latin typeface="Arial" panose="020B0604020202020204" pitchFamily="34" charset="0"/>
                </a:rPr>
                <a:t>Management </a:t>
              </a:r>
            </a:p>
            <a:p>
              <a:pPr algn="ctr">
                <a:spcBef>
                  <a:spcPct val="0"/>
                </a:spcBef>
                <a:buFontTx/>
                <a:buNone/>
              </a:pPr>
              <a:r>
                <a:rPr lang="en-GB" altLang="en-US" sz="1800" b="0" dirty="0">
                  <a:latin typeface="Arial" panose="020B0604020202020204" pitchFamily="34" charset="0"/>
                </a:rPr>
                <a:t>of </a:t>
              </a:r>
            </a:p>
            <a:p>
              <a:pPr algn="ctr">
                <a:spcBef>
                  <a:spcPct val="0"/>
                </a:spcBef>
                <a:buFontTx/>
                <a:buNone/>
              </a:pPr>
              <a:r>
                <a:rPr lang="en-GB" altLang="en-US" sz="1800" b="0" dirty="0">
                  <a:latin typeface="Arial" panose="020B0604020202020204" pitchFamily="34" charset="0"/>
                </a:rPr>
                <a:t>Opportunities and Projects</a:t>
              </a:r>
              <a:endParaRPr lang="en-US" altLang="en-US" sz="1800" b="0" dirty="0">
                <a:latin typeface="Arial" panose="020B0604020202020204" pitchFamily="34" charset="0"/>
              </a:endParaRPr>
            </a:p>
          </p:txBody>
        </p:sp>
        <p:sp>
          <p:nvSpPr>
            <p:cNvPr id="10256" name="Rectangle 49"/>
            <p:cNvSpPr>
              <a:spLocks noChangeArrowheads="1"/>
            </p:cNvSpPr>
            <p:nvPr/>
          </p:nvSpPr>
          <p:spPr bwMode="auto">
            <a:xfrm>
              <a:off x="3772694" y="2394743"/>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57" name="Rectangle 50"/>
            <p:cNvSpPr>
              <a:spLocks noChangeArrowheads="1"/>
            </p:cNvSpPr>
            <p:nvPr/>
          </p:nvSpPr>
          <p:spPr bwMode="auto">
            <a:xfrm>
              <a:off x="5004594" y="2394743"/>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58" name="Rectangle 51"/>
            <p:cNvSpPr>
              <a:spLocks noChangeArrowheads="1"/>
            </p:cNvSpPr>
            <p:nvPr/>
          </p:nvSpPr>
          <p:spPr bwMode="auto">
            <a:xfrm>
              <a:off x="6313488" y="2394743"/>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59" name="Rectangle 52"/>
            <p:cNvSpPr>
              <a:spLocks noChangeArrowheads="1"/>
            </p:cNvSpPr>
            <p:nvPr/>
          </p:nvSpPr>
          <p:spPr bwMode="auto">
            <a:xfrm>
              <a:off x="7622382" y="2394743"/>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0" name="Rectangle 53"/>
            <p:cNvSpPr>
              <a:spLocks noChangeArrowheads="1"/>
            </p:cNvSpPr>
            <p:nvPr/>
          </p:nvSpPr>
          <p:spPr bwMode="auto">
            <a:xfrm>
              <a:off x="8777288" y="2394743"/>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1" name="Rectangle 54"/>
            <p:cNvSpPr>
              <a:spLocks noChangeArrowheads="1"/>
            </p:cNvSpPr>
            <p:nvPr/>
          </p:nvSpPr>
          <p:spPr bwMode="auto">
            <a:xfrm>
              <a:off x="3772694" y="293370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2" name="Rectangle 55"/>
            <p:cNvSpPr>
              <a:spLocks noChangeArrowheads="1"/>
            </p:cNvSpPr>
            <p:nvPr/>
          </p:nvSpPr>
          <p:spPr bwMode="auto">
            <a:xfrm>
              <a:off x="5004594" y="293370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3" name="Rectangle 56"/>
            <p:cNvSpPr>
              <a:spLocks noChangeArrowheads="1"/>
            </p:cNvSpPr>
            <p:nvPr/>
          </p:nvSpPr>
          <p:spPr bwMode="auto">
            <a:xfrm>
              <a:off x="6313488" y="293370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4" name="Rectangle 57"/>
            <p:cNvSpPr>
              <a:spLocks noChangeArrowheads="1"/>
            </p:cNvSpPr>
            <p:nvPr/>
          </p:nvSpPr>
          <p:spPr bwMode="auto">
            <a:xfrm>
              <a:off x="7622382" y="293370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5" name="Rectangle 58"/>
            <p:cNvSpPr>
              <a:spLocks noChangeArrowheads="1"/>
            </p:cNvSpPr>
            <p:nvPr/>
          </p:nvSpPr>
          <p:spPr bwMode="auto">
            <a:xfrm>
              <a:off x="8777288" y="293370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6" name="Rectangle 59"/>
            <p:cNvSpPr>
              <a:spLocks noChangeArrowheads="1"/>
            </p:cNvSpPr>
            <p:nvPr/>
          </p:nvSpPr>
          <p:spPr bwMode="auto">
            <a:xfrm>
              <a:off x="3772694" y="354965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7" name="Rectangle 60"/>
            <p:cNvSpPr>
              <a:spLocks noChangeArrowheads="1"/>
            </p:cNvSpPr>
            <p:nvPr/>
          </p:nvSpPr>
          <p:spPr bwMode="auto">
            <a:xfrm>
              <a:off x="5004594" y="354965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8" name="Rectangle 61"/>
            <p:cNvSpPr>
              <a:spLocks noChangeArrowheads="1"/>
            </p:cNvSpPr>
            <p:nvPr/>
          </p:nvSpPr>
          <p:spPr bwMode="auto">
            <a:xfrm>
              <a:off x="6313488" y="354965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69" name="Rectangle 62"/>
            <p:cNvSpPr>
              <a:spLocks noChangeArrowheads="1"/>
            </p:cNvSpPr>
            <p:nvPr/>
          </p:nvSpPr>
          <p:spPr bwMode="auto">
            <a:xfrm>
              <a:off x="7622382" y="354965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70" name="Rectangle 63"/>
            <p:cNvSpPr>
              <a:spLocks noChangeArrowheads="1"/>
            </p:cNvSpPr>
            <p:nvPr/>
          </p:nvSpPr>
          <p:spPr bwMode="auto">
            <a:xfrm>
              <a:off x="8777288" y="3549650"/>
              <a:ext cx="923925" cy="384969"/>
            </a:xfrm>
            <a:prstGeom prst="rect">
              <a:avLst/>
            </a:prstGeom>
            <a:solidFill>
              <a:srgbClr val="C8FEC8"/>
            </a:solidFill>
            <a:ln>
              <a:noFill/>
            </a:ln>
            <a:effectLst>
              <a:prstShdw prst="shdw17" dist="17961" dir="2700000">
                <a:srgbClr val="789878"/>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800" b="0">
                <a:solidFill>
                  <a:srgbClr val="5F5F5F"/>
                </a:solidFill>
                <a:latin typeface="Arial" panose="020B0604020202020204" pitchFamily="34" charset="0"/>
              </a:endParaRPr>
            </a:p>
          </p:txBody>
        </p:sp>
        <p:sp>
          <p:nvSpPr>
            <p:cNvPr id="10271" name="Text Box 14"/>
            <p:cNvSpPr txBox="1">
              <a:spLocks noChangeArrowheads="1"/>
            </p:cNvSpPr>
            <p:nvPr/>
          </p:nvSpPr>
          <p:spPr bwMode="auto">
            <a:xfrm>
              <a:off x="5697538" y="2933700"/>
              <a:ext cx="2339102" cy="385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US" altLang="en-US" sz="1800" b="0">
                  <a:solidFill>
                    <a:srgbClr val="5F5F5F"/>
                  </a:solidFill>
                  <a:latin typeface="Arial" panose="020B0604020202020204" pitchFamily="34" charset="0"/>
                </a:rPr>
                <a:t>Execution Processes</a:t>
              </a:r>
              <a:endParaRPr lang="en-GB" altLang="en-US" sz="1800" b="0">
                <a:solidFill>
                  <a:srgbClr val="5F5F5F"/>
                </a:solidFill>
                <a:latin typeface="Arial" panose="020B0604020202020204" pitchFamily="34" charset="0"/>
              </a:endParaRPr>
            </a:p>
          </p:txBody>
        </p:sp>
        <p:sp>
          <p:nvSpPr>
            <p:cNvPr id="10272" name="Rectangle 65"/>
            <p:cNvSpPr>
              <a:spLocks noChangeArrowheads="1"/>
            </p:cNvSpPr>
            <p:nvPr/>
          </p:nvSpPr>
          <p:spPr bwMode="auto">
            <a:xfrm>
              <a:off x="3772694"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3" name="Rectangle 66"/>
            <p:cNvSpPr>
              <a:spLocks noChangeArrowheads="1"/>
            </p:cNvSpPr>
            <p:nvPr/>
          </p:nvSpPr>
          <p:spPr bwMode="auto">
            <a:xfrm>
              <a:off x="4927600"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4" name="Rectangle 67"/>
            <p:cNvSpPr>
              <a:spLocks noChangeArrowheads="1"/>
            </p:cNvSpPr>
            <p:nvPr/>
          </p:nvSpPr>
          <p:spPr bwMode="auto">
            <a:xfrm>
              <a:off x="6082506"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5" name="Rectangle 68"/>
            <p:cNvSpPr>
              <a:spLocks noChangeArrowheads="1"/>
            </p:cNvSpPr>
            <p:nvPr/>
          </p:nvSpPr>
          <p:spPr bwMode="auto">
            <a:xfrm>
              <a:off x="7237413"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6" name="Rectangle 74"/>
            <p:cNvSpPr>
              <a:spLocks noChangeArrowheads="1"/>
            </p:cNvSpPr>
            <p:nvPr/>
          </p:nvSpPr>
          <p:spPr bwMode="auto">
            <a:xfrm>
              <a:off x="307975"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7" name="Rectangle 75"/>
            <p:cNvSpPr>
              <a:spLocks noChangeArrowheads="1"/>
            </p:cNvSpPr>
            <p:nvPr/>
          </p:nvSpPr>
          <p:spPr bwMode="auto">
            <a:xfrm>
              <a:off x="1462881"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8" name="Rectangle 76"/>
            <p:cNvSpPr>
              <a:spLocks noChangeArrowheads="1"/>
            </p:cNvSpPr>
            <p:nvPr/>
          </p:nvSpPr>
          <p:spPr bwMode="auto">
            <a:xfrm>
              <a:off x="2617788"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79" name="Rectangle 78"/>
            <p:cNvSpPr>
              <a:spLocks noChangeArrowheads="1"/>
            </p:cNvSpPr>
            <p:nvPr/>
          </p:nvSpPr>
          <p:spPr bwMode="auto">
            <a:xfrm>
              <a:off x="8392319" y="5936457"/>
              <a:ext cx="1000919" cy="445922"/>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endParaRPr lang="en-US" altLang="en-US" sz="1800" b="0">
                <a:solidFill>
                  <a:srgbClr val="5F5F5F"/>
                </a:solidFill>
                <a:latin typeface="Arial" panose="020B0604020202020204" pitchFamily="34" charset="0"/>
              </a:endParaRPr>
            </a:p>
          </p:txBody>
        </p:sp>
        <p:sp>
          <p:nvSpPr>
            <p:cNvPr id="10280" name="Text Box 79"/>
            <p:cNvSpPr txBox="1">
              <a:spLocks noChangeArrowheads="1"/>
            </p:cNvSpPr>
            <p:nvPr/>
          </p:nvSpPr>
          <p:spPr bwMode="auto">
            <a:xfrm>
              <a:off x="1445146" y="1685759"/>
              <a:ext cx="2069797" cy="385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US" altLang="en-US" sz="1800" dirty="0">
                  <a:solidFill>
                    <a:srgbClr val="FF0000"/>
                  </a:solidFill>
                  <a:latin typeface="Arial" panose="020B0604020202020204" pitchFamily="34" charset="0"/>
                </a:rPr>
                <a:t>Driver Processes</a:t>
              </a:r>
              <a:endParaRPr lang="en-GB" altLang="en-US" sz="1800" dirty="0">
                <a:solidFill>
                  <a:srgbClr val="FF0000"/>
                </a:solidFill>
                <a:latin typeface="Arial" panose="020B0604020202020204" pitchFamily="34" charset="0"/>
              </a:endParaRPr>
            </a:p>
          </p:txBody>
        </p:sp>
      </p:grpSp>
      <p:sp>
        <p:nvSpPr>
          <p:cNvPr id="41" name="Title 1">
            <a:extLst>
              <a:ext uri="{FF2B5EF4-FFF2-40B4-BE49-F238E27FC236}">
                <a16:creationId xmlns:a16="http://schemas.microsoft.com/office/drawing/2014/main" id="{52747211-2393-CBAC-5877-EA12BEF06980}"/>
              </a:ext>
            </a:extLst>
          </p:cNvPr>
          <p:cNvSpPr txBox="1">
            <a:spLocks/>
          </p:cNvSpPr>
          <p:nvPr/>
        </p:nvSpPr>
        <p:spPr>
          <a:xfrm>
            <a:off x="2556322" y="540271"/>
            <a:ext cx="7632848" cy="838199"/>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algn="l" fontAlgn="auto">
              <a:spcAft>
                <a:spcPts val="0"/>
              </a:spcAft>
            </a:pPr>
            <a:r>
              <a:rPr lang="en-US" sz="2800" b="1" dirty="0">
                <a:solidFill>
                  <a:schemeClr val="bg1"/>
                </a:solidFill>
                <a:latin typeface="Arial"/>
                <a:cs typeface="Arial" pitchFamily="34" charset="0"/>
              </a:rPr>
              <a:t>Overview of The Upstream Business Model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3F8A425-FBB8-4AAD-BF70-216F81C6742B}"/>
              </a:ext>
            </a:extLst>
          </p:cNvPr>
          <p:cNvGrpSpPr/>
          <p:nvPr/>
        </p:nvGrpSpPr>
        <p:grpSpPr>
          <a:xfrm>
            <a:off x="361931" y="2032353"/>
            <a:ext cx="9467199" cy="5276670"/>
            <a:chOff x="582318" y="965580"/>
            <a:chExt cx="8810471" cy="5931949"/>
          </a:xfrm>
        </p:grpSpPr>
        <p:sp>
          <p:nvSpPr>
            <p:cNvPr id="25604" name="Rectangle 2">
              <a:extLst>
                <a:ext uri="{FF2B5EF4-FFF2-40B4-BE49-F238E27FC236}">
                  <a16:creationId xmlns:a16="http://schemas.microsoft.com/office/drawing/2014/main" id="{DAF1F924-1A5B-4ACA-A7A4-1A67B524ABC9}"/>
                </a:ext>
              </a:extLst>
            </p:cNvPr>
            <p:cNvSpPr>
              <a:spLocks noChangeArrowheads="1"/>
            </p:cNvSpPr>
            <p:nvPr/>
          </p:nvSpPr>
          <p:spPr bwMode="auto">
            <a:xfrm flipV="1">
              <a:off x="1402976" y="2262705"/>
              <a:ext cx="1228855" cy="204809"/>
            </a:xfrm>
            <a:prstGeom prst="rect">
              <a:avLst/>
            </a:prstGeom>
            <a:solidFill>
              <a:srgbClr val="FFFF85"/>
            </a:solidFill>
            <a:ln w="9525">
              <a:solidFill>
                <a:schemeClr val="folHlink"/>
              </a:solidFill>
              <a:miter lim="800000"/>
              <a:headEnd/>
              <a:tailEnd/>
            </a:ln>
            <a:effectLst/>
            <a:extLst>
              <a:ext uri="{AF507438-7753-43E0-B8FC-AC1667EBCBE1}">
                <a14:hiddenEffects xmlns:a14="http://schemas.microsoft.com/office/drawing/2010/main">
                  <a:effectLst>
                    <a:outerShdw dist="17961" dir="2700000" algn="ctr" rotWithShape="0">
                      <a:srgbClr val="5C7A00"/>
                    </a:outerShdw>
                  </a:effectLst>
                </a14:hiddenEffects>
              </a:ext>
            </a:extLst>
          </p:spPr>
          <p:txBody>
            <a:bodyPr rot="10800000"/>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p:txBody>
        </p:sp>
        <p:sp>
          <p:nvSpPr>
            <p:cNvPr id="25605" name="Rectangle 3">
              <a:extLst>
                <a:ext uri="{FF2B5EF4-FFF2-40B4-BE49-F238E27FC236}">
                  <a16:creationId xmlns:a16="http://schemas.microsoft.com/office/drawing/2014/main" id="{06B932C4-0A2E-4408-93CD-A08A482F22F0}"/>
                </a:ext>
              </a:extLst>
            </p:cNvPr>
            <p:cNvSpPr>
              <a:spLocks noChangeArrowheads="1"/>
            </p:cNvSpPr>
            <p:nvPr/>
          </p:nvSpPr>
          <p:spPr bwMode="auto">
            <a:xfrm>
              <a:off x="3108298" y="2126165"/>
              <a:ext cx="6213963" cy="3140405"/>
            </a:xfrm>
            <a:prstGeom prst="rect">
              <a:avLst/>
            </a:prstGeom>
            <a:solidFill>
              <a:srgbClr val="FFFF66"/>
            </a:solidFill>
            <a:ln w="9525">
              <a:solidFill>
                <a:schemeClr val="folHlink"/>
              </a:solidFill>
              <a:miter lim="800000"/>
              <a:headEnd/>
              <a:tailEnd/>
            </a:ln>
            <a:effectLst/>
            <a:extLst>
              <a:ext uri="{AF507438-7753-43E0-B8FC-AC1667EBCBE1}">
                <a14:hiddenEffects xmlns:a14="http://schemas.microsoft.com/office/drawing/2010/main">
                  <a:effectLst>
                    <a:outerShdw dist="17961" dir="2700000" algn="ctr" rotWithShape="0">
                      <a:srgbClr val="5C7A00"/>
                    </a:outerShdw>
                  </a:effectLst>
                </a14:hiddenEffects>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nSpc>
                  <a:spcPct val="105000"/>
                </a:lnSpc>
                <a:spcBef>
                  <a:spcPct val="0"/>
                </a:spcBef>
                <a:buFontTx/>
                <a:buNone/>
              </a:pPr>
              <a:endParaRPr lang="en-US" altLang="en-US" sz="1010" b="0" i="1">
                <a:solidFill>
                  <a:srgbClr val="FF0000"/>
                </a:solidFill>
                <a:latin typeface="+mj-lt"/>
              </a:endParaRPr>
            </a:p>
          </p:txBody>
        </p:sp>
        <p:sp>
          <p:nvSpPr>
            <p:cNvPr id="25606" name="Rectangle 4">
              <a:extLst>
                <a:ext uri="{FF2B5EF4-FFF2-40B4-BE49-F238E27FC236}">
                  <a16:creationId xmlns:a16="http://schemas.microsoft.com/office/drawing/2014/main" id="{4218A090-5B85-4B85-90F8-22783DA70306}"/>
                </a:ext>
              </a:extLst>
            </p:cNvPr>
            <p:cNvSpPr>
              <a:spLocks noChangeArrowheads="1"/>
            </p:cNvSpPr>
            <p:nvPr/>
          </p:nvSpPr>
          <p:spPr bwMode="auto">
            <a:xfrm>
              <a:off x="787128" y="2126165"/>
              <a:ext cx="1230276" cy="1433663"/>
            </a:xfrm>
            <a:prstGeom prst="rect">
              <a:avLst/>
            </a:prstGeom>
            <a:solidFill>
              <a:srgbClr val="FFCCCC"/>
            </a:solidFill>
            <a:ln>
              <a:noFill/>
            </a:ln>
            <a:effectLst>
              <a:prstShdw prst="shdw17" dist="17961" dir="2700000">
                <a:srgbClr val="997A7A"/>
              </a:prstShdw>
            </a:effectLst>
            <a:extLst>
              <a:ext uri="{91240B29-F687-4F45-9708-019B960494DF}">
                <a14:hiddenLine xmlns:a14="http://schemas.microsoft.com/office/drawing/2010/main" w="9525">
                  <a:solidFill>
                    <a:srgbClr val="000000"/>
                  </a:solidFill>
                  <a:miter lim="800000"/>
                  <a:headEnd/>
                  <a:tailEnd/>
                </a14:hiddenLine>
              </a:ext>
            </a:extLst>
          </p:spPr>
          <p:txBody>
            <a:bodyPr bIns="0" anchor="b"/>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r" eaLnBrk="1" hangingPunct="1">
                <a:spcBef>
                  <a:spcPct val="0"/>
                </a:spcBef>
                <a:buFontTx/>
                <a:buNone/>
              </a:pPr>
              <a:r>
                <a:rPr lang="en-GB" altLang="en-US" sz="1010" i="1">
                  <a:solidFill>
                    <a:schemeClr val="tx1"/>
                  </a:solidFill>
                  <a:latin typeface="+mj-lt"/>
                </a:rPr>
                <a:t>OpCo</a:t>
              </a:r>
            </a:p>
          </p:txBody>
        </p:sp>
        <p:sp>
          <p:nvSpPr>
            <p:cNvPr id="25607" name="Rectangle 5">
              <a:extLst>
                <a:ext uri="{FF2B5EF4-FFF2-40B4-BE49-F238E27FC236}">
                  <a16:creationId xmlns:a16="http://schemas.microsoft.com/office/drawing/2014/main" id="{4FB23566-5535-4700-BCE8-4504A5DB4903}"/>
                </a:ext>
              </a:extLst>
            </p:cNvPr>
            <p:cNvSpPr>
              <a:spLocks noChangeArrowheads="1"/>
            </p:cNvSpPr>
            <p:nvPr/>
          </p:nvSpPr>
          <p:spPr bwMode="auto">
            <a:xfrm>
              <a:off x="3313107" y="965580"/>
              <a:ext cx="1093736" cy="4164451"/>
            </a:xfrm>
            <a:prstGeom prst="rect">
              <a:avLst/>
            </a:prstGeom>
            <a:solidFill>
              <a:srgbClr val="CCECFF"/>
            </a:solidFill>
            <a:ln>
              <a:noFill/>
            </a:ln>
            <a:effectLst>
              <a:prstShdw prst="shdw17" dist="17961" dir="2700000">
                <a:srgbClr val="7A8E99"/>
              </a:prstShdw>
            </a:effectLst>
            <a:extLs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Upgrade Portfolio</a:t>
              </a:r>
            </a:p>
          </p:txBody>
        </p:sp>
        <p:sp>
          <p:nvSpPr>
            <p:cNvPr id="25608" name="Rectangle 6">
              <a:extLst>
                <a:ext uri="{FF2B5EF4-FFF2-40B4-BE49-F238E27FC236}">
                  <a16:creationId xmlns:a16="http://schemas.microsoft.com/office/drawing/2014/main" id="{805024EA-79B7-4E7B-9F2C-01BB9D87FD01}"/>
                </a:ext>
              </a:extLst>
            </p:cNvPr>
            <p:cNvSpPr>
              <a:spLocks noChangeArrowheads="1"/>
            </p:cNvSpPr>
            <p:nvPr/>
          </p:nvSpPr>
          <p:spPr bwMode="auto">
            <a:xfrm>
              <a:off x="582318" y="1989626"/>
              <a:ext cx="1366816" cy="1433663"/>
            </a:xfrm>
            <a:prstGeom prst="rect">
              <a:avLst/>
            </a:prstGeom>
            <a:solidFill>
              <a:srgbClr val="FFCCCC"/>
            </a:solidFill>
            <a:ln>
              <a:noFill/>
            </a:ln>
            <a:effectLst>
              <a:prstShdw prst="shdw17" dist="17961" dir="2700000">
                <a:srgbClr val="997A7A"/>
              </a:prstShdw>
            </a:effectLst>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eaLnBrk="1" hangingPunct="1">
                <a:spcBef>
                  <a:spcPct val="0"/>
                </a:spcBef>
                <a:buFontTx/>
                <a:buNone/>
              </a:pPr>
              <a:r>
                <a:rPr lang="en-GB" altLang="en-US" sz="1010">
                  <a:solidFill>
                    <a:schemeClr val="tx1"/>
                  </a:solidFill>
                  <a:latin typeface="+mj-lt"/>
                </a:rPr>
                <a:t>Manage Business</a:t>
              </a:r>
            </a:p>
          </p:txBody>
        </p:sp>
        <p:sp>
          <p:nvSpPr>
            <p:cNvPr id="25609" name="Rectangle 7">
              <a:extLst>
                <a:ext uri="{FF2B5EF4-FFF2-40B4-BE49-F238E27FC236}">
                  <a16:creationId xmlns:a16="http://schemas.microsoft.com/office/drawing/2014/main" id="{3D851E3A-3810-417B-8E63-2B1C53A72966}"/>
                </a:ext>
              </a:extLst>
            </p:cNvPr>
            <p:cNvSpPr>
              <a:spLocks noChangeArrowheads="1"/>
            </p:cNvSpPr>
            <p:nvPr/>
          </p:nvSpPr>
          <p:spPr bwMode="auto">
            <a:xfrm flipV="1">
              <a:off x="2085673" y="1238660"/>
              <a:ext cx="1228855" cy="2252899"/>
            </a:xfrm>
            <a:prstGeom prst="rect">
              <a:avLst/>
            </a:prstGeom>
            <a:solidFill>
              <a:srgbClr val="FFFF85"/>
            </a:solidFill>
            <a:ln w="9525">
              <a:solidFill>
                <a:schemeClr val="folHlink"/>
              </a:solidFill>
              <a:miter lim="800000"/>
              <a:headEnd/>
              <a:tailEnd/>
            </a:ln>
            <a:effectLst/>
            <a:extLst>
              <a:ext uri="{AF507438-7753-43E0-B8FC-AC1667EBCBE1}">
                <a14:hiddenEffects xmlns:a14="http://schemas.microsoft.com/office/drawing/2010/main">
                  <a:effectLst>
                    <a:outerShdw dist="17961" dir="2700000" algn="ctr" rotWithShape="0">
                      <a:srgbClr val="5C7A00"/>
                    </a:outerShdw>
                  </a:effectLst>
                </a14:hiddenEffects>
              </a:ext>
            </a:extLst>
          </p:spPr>
          <p:txBody>
            <a:bodyPr rot="10800000"/>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r>
                <a:rPr lang="en-US" altLang="en-US" sz="1010" i="1">
                  <a:solidFill>
                    <a:srgbClr val="FF0000"/>
                  </a:solidFill>
                  <a:latin typeface="+mj-lt"/>
                </a:rPr>
                <a:t>HC resource maturation plans</a:t>
              </a: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endParaRPr lang="en-US" altLang="en-US" sz="1010" i="1">
                <a:solidFill>
                  <a:srgbClr val="FF0000"/>
                </a:solidFill>
                <a:latin typeface="+mj-lt"/>
              </a:endParaRPr>
            </a:p>
            <a:p>
              <a:pPr algn="ctr">
                <a:lnSpc>
                  <a:spcPct val="85000"/>
                </a:lnSpc>
                <a:spcBef>
                  <a:spcPct val="0"/>
                </a:spcBef>
                <a:buFontTx/>
                <a:buNone/>
              </a:pPr>
              <a:r>
                <a:rPr lang="en-US" altLang="en-US" sz="1010" i="1">
                  <a:solidFill>
                    <a:srgbClr val="FF0000"/>
                  </a:solidFill>
                  <a:latin typeface="+mj-lt"/>
                </a:rPr>
                <a:t>Integrated activity plans</a:t>
              </a:r>
            </a:p>
          </p:txBody>
        </p:sp>
        <p:sp>
          <p:nvSpPr>
            <p:cNvPr id="25610" name="Rectangle 8">
              <a:extLst>
                <a:ext uri="{FF2B5EF4-FFF2-40B4-BE49-F238E27FC236}">
                  <a16:creationId xmlns:a16="http://schemas.microsoft.com/office/drawing/2014/main" id="{C1A64E25-DEBC-4147-AB61-8BE2D124108E}"/>
                </a:ext>
              </a:extLst>
            </p:cNvPr>
            <p:cNvSpPr>
              <a:spLocks noChangeArrowheads="1"/>
            </p:cNvSpPr>
            <p:nvPr/>
          </p:nvSpPr>
          <p:spPr bwMode="auto">
            <a:xfrm>
              <a:off x="582318" y="3628098"/>
              <a:ext cx="1366816" cy="1297124"/>
            </a:xfrm>
            <a:prstGeom prst="rect">
              <a:avLst/>
            </a:prstGeom>
            <a:solidFill>
              <a:srgbClr val="FFCCCC"/>
            </a:solidFill>
            <a:ln>
              <a:noFill/>
            </a:ln>
            <a:effectLst>
              <a:prstShdw prst="shdw17" dist="17961" dir="2700000">
                <a:srgbClr val="997A7A"/>
              </a:prstShdw>
            </a:effectLst>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eaLnBrk="1" hangingPunct="1">
                <a:spcBef>
                  <a:spcPct val="0"/>
                </a:spcBef>
                <a:buFontTx/>
                <a:buNone/>
              </a:pPr>
              <a:r>
                <a:rPr lang="en-GB" altLang="en-US" sz="1010">
                  <a:solidFill>
                    <a:schemeClr val="tx1"/>
                  </a:solidFill>
                  <a:latin typeface="+mj-lt"/>
                </a:rPr>
                <a:t>Manage Company &amp; JVs</a:t>
              </a:r>
            </a:p>
          </p:txBody>
        </p:sp>
        <p:sp>
          <p:nvSpPr>
            <p:cNvPr id="25611" name="Rectangle 9">
              <a:extLst>
                <a:ext uri="{FF2B5EF4-FFF2-40B4-BE49-F238E27FC236}">
                  <a16:creationId xmlns:a16="http://schemas.microsoft.com/office/drawing/2014/main" id="{EE0BCF61-32B1-4CCE-B115-1BE123C1C175}"/>
                </a:ext>
              </a:extLst>
            </p:cNvPr>
            <p:cNvSpPr>
              <a:spLocks noChangeArrowheads="1"/>
            </p:cNvSpPr>
            <p:nvPr/>
          </p:nvSpPr>
          <p:spPr bwMode="auto">
            <a:xfrm>
              <a:off x="4475113" y="965580"/>
              <a:ext cx="1092315" cy="4164451"/>
            </a:xfrm>
            <a:prstGeom prst="rect">
              <a:avLst/>
            </a:prstGeom>
            <a:solidFill>
              <a:srgbClr val="99FFCC"/>
            </a:solidFill>
            <a:ln>
              <a:noFill/>
            </a:ln>
            <a:effectLst>
              <a:prstShdw prst="shdw17" dist="17961" dir="2700000">
                <a:srgbClr val="5C997A"/>
              </a:prstShdw>
            </a:effectLst>
            <a:extLs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Explore</a:t>
              </a:r>
            </a:p>
          </p:txBody>
        </p:sp>
        <p:sp>
          <p:nvSpPr>
            <p:cNvPr id="25612" name="Rectangle 10">
              <a:extLst>
                <a:ext uri="{FF2B5EF4-FFF2-40B4-BE49-F238E27FC236}">
                  <a16:creationId xmlns:a16="http://schemas.microsoft.com/office/drawing/2014/main" id="{9DAD3358-19BF-42DE-86B9-7141213F178F}"/>
                </a:ext>
              </a:extLst>
            </p:cNvPr>
            <p:cNvSpPr>
              <a:spLocks noChangeArrowheads="1"/>
            </p:cNvSpPr>
            <p:nvPr/>
          </p:nvSpPr>
          <p:spPr bwMode="auto">
            <a:xfrm>
              <a:off x="5635697" y="965580"/>
              <a:ext cx="1092315" cy="4164451"/>
            </a:xfrm>
            <a:prstGeom prst="rect">
              <a:avLst/>
            </a:prstGeom>
            <a:solidFill>
              <a:srgbClr val="FFCC99"/>
            </a:solidFill>
            <a:ln>
              <a:noFill/>
            </a:ln>
            <a:effectLst>
              <a:prstShdw prst="shdw17" dist="17961" dir="2700000">
                <a:srgbClr val="997A5C"/>
              </a:prstShdw>
            </a:effectLst>
            <a:extLs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Develop</a:t>
              </a:r>
              <a:endParaRPr lang="en-US" altLang="en-US" sz="1010" dirty="0">
                <a:solidFill>
                  <a:schemeClr val="tx1"/>
                </a:solidFill>
                <a:latin typeface="+mj-lt"/>
              </a:endParaRPr>
            </a:p>
          </p:txBody>
        </p:sp>
        <p:sp>
          <p:nvSpPr>
            <p:cNvPr id="25613" name="Rectangle 11">
              <a:extLst>
                <a:ext uri="{FF2B5EF4-FFF2-40B4-BE49-F238E27FC236}">
                  <a16:creationId xmlns:a16="http://schemas.microsoft.com/office/drawing/2014/main" id="{94CDA833-70FA-4C34-BC3A-328706E07381}"/>
                </a:ext>
              </a:extLst>
            </p:cNvPr>
            <p:cNvSpPr>
              <a:spLocks noChangeArrowheads="1"/>
            </p:cNvSpPr>
            <p:nvPr/>
          </p:nvSpPr>
          <p:spPr bwMode="auto">
            <a:xfrm>
              <a:off x="6794860" y="965580"/>
              <a:ext cx="1435085" cy="4164451"/>
            </a:xfrm>
            <a:prstGeom prst="rect">
              <a:avLst/>
            </a:prstGeom>
            <a:solidFill>
              <a:srgbClr val="7030A0"/>
            </a:solidFill>
            <a:ln>
              <a:noFill/>
            </a:ln>
            <a:effectLst>
              <a:prstShdw prst="shdw17" dist="17961" dir="2700000">
                <a:srgbClr val="997A99"/>
              </a:prstShdw>
            </a:effec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latin typeface="+mj-lt"/>
                </a:rPr>
                <a:t>Produce</a:t>
              </a:r>
              <a:endParaRPr lang="en-US" altLang="en-US" sz="1010" dirty="0">
                <a:latin typeface="+mj-lt"/>
              </a:endParaRPr>
            </a:p>
          </p:txBody>
        </p:sp>
        <p:sp>
          <p:nvSpPr>
            <p:cNvPr id="25614" name="Rectangle 12">
              <a:extLst>
                <a:ext uri="{FF2B5EF4-FFF2-40B4-BE49-F238E27FC236}">
                  <a16:creationId xmlns:a16="http://schemas.microsoft.com/office/drawing/2014/main" id="{2BF2D46B-045C-4934-8644-6696B4AB47C9}"/>
                </a:ext>
              </a:extLst>
            </p:cNvPr>
            <p:cNvSpPr>
              <a:spLocks noChangeArrowheads="1"/>
            </p:cNvSpPr>
            <p:nvPr/>
          </p:nvSpPr>
          <p:spPr bwMode="auto">
            <a:xfrm>
              <a:off x="8298215" y="965580"/>
              <a:ext cx="955775" cy="4164451"/>
            </a:xfrm>
            <a:prstGeom prst="rect">
              <a:avLst/>
            </a:prstGeom>
            <a:solidFill>
              <a:srgbClr val="FFCC66"/>
            </a:solidFill>
            <a:ln>
              <a:noFill/>
            </a:ln>
            <a:effectLst>
              <a:prstShdw prst="shdw17" dist="17961" dir="2700000">
                <a:srgbClr val="997A3D"/>
              </a:prstShdw>
            </a:effectLst>
            <a:extLs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Abandon</a:t>
              </a:r>
              <a:endParaRPr lang="en-US" altLang="en-US" sz="1010" dirty="0">
                <a:solidFill>
                  <a:schemeClr val="tx1"/>
                </a:solidFill>
                <a:latin typeface="+mj-lt"/>
              </a:endParaRPr>
            </a:p>
          </p:txBody>
        </p:sp>
        <p:sp>
          <p:nvSpPr>
            <p:cNvPr id="25615" name="Rectangle 13">
              <a:extLst>
                <a:ext uri="{FF2B5EF4-FFF2-40B4-BE49-F238E27FC236}">
                  <a16:creationId xmlns:a16="http://schemas.microsoft.com/office/drawing/2014/main" id="{3F9DC521-40B6-4713-9FA9-10CE86150374}"/>
                </a:ext>
              </a:extLst>
            </p:cNvPr>
            <p:cNvSpPr>
              <a:spLocks noChangeArrowheads="1"/>
            </p:cNvSpPr>
            <p:nvPr/>
          </p:nvSpPr>
          <p:spPr bwMode="auto">
            <a:xfrm>
              <a:off x="673345" y="3673612"/>
              <a:ext cx="1208943" cy="507756"/>
            </a:xfrm>
            <a:prstGeom prst="rect">
              <a:avLst/>
            </a:prstGeom>
            <a:solidFill>
              <a:srgbClr val="FF9999"/>
            </a:solidFill>
            <a:ln>
              <a:noFill/>
            </a:ln>
            <a:effectLst>
              <a:prstShdw prst="shdw17" dist="17961" dir="2700000">
                <a:srgbClr val="995C5C"/>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r>
                <a:rPr lang="en-GB" altLang="en-US" sz="1010" dirty="0">
                  <a:solidFill>
                    <a:srgbClr val="000000"/>
                  </a:solidFill>
                  <a:latin typeface="+mj-lt"/>
                </a:rPr>
                <a:t>Manage </a:t>
              </a:r>
            </a:p>
            <a:p>
              <a:pPr algn="ctr">
                <a:lnSpc>
                  <a:spcPct val="85000"/>
                </a:lnSpc>
                <a:spcBef>
                  <a:spcPct val="0"/>
                </a:spcBef>
                <a:buFontTx/>
                <a:buNone/>
              </a:pPr>
              <a:r>
                <a:rPr lang="en-GB" altLang="en-US" sz="1010" dirty="0">
                  <a:solidFill>
                    <a:srgbClr val="000000"/>
                  </a:solidFill>
                  <a:latin typeface="+mj-lt"/>
                </a:rPr>
                <a:t>Legal Entity</a:t>
              </a:r>
            </a:p>
            <a:p>
              <a:pPr algn="ctr">
                <a:lnSpc>
                  <a:spcPct val="85000"/>
                </a:lnSpc>
                <a:spcBef>
                  <a:spcPct val="0"/>
                </a:spcBef>
                <a:buFontTx/>
                <a:buNone/>
              </a:pPr>
              <a:r>
                <a:rPr lang="en-GB" altLang="en-US" sz="1010" dirty="0">
                  <a:solidFill>
                    <a:srgbClr val="000000"/>
                  </a:solidFill>
                  <a:latin typeface="+mj-lt"/>
                </a:rPr>
                <a:t>(Set-up-Operate-Wind up)</a:t>
              </a:r>
              <a:endParaRPr lang="en-US" altLang="en-US" sz="1010" dirty="0">
                <a:solidFill>
                  <a:schemeClr val="tx1"/>
                </a:solidFill>
                <a:latin typeface="+mj-lt"/>
              </a:endParaRPr>
            </a:p>
          </p:txBody>
        </p:sp>
        <p:sp>
          <p:nvSpPr>
            <p:cNvPr id="25616" name="Rectangle 14">
              <a:extLst>
                <a:ext uri="{FF2B5EF4-FFF2-40B4-BE49-F238E27FC236}">
                  <a16:creationId xmlns:a16="http://schemas.microsoft.com/office/drawing/2014/main" id="{FEC16EA5-BBF1-4C10-8AB9-95A343F80E89}"/>
                </a:ext>
              </a:extLst>
            </p:cNvPr>
            <p:cNvSpPr>
              <a:spLocks noChangeArrowheads="1"/>
            </p:cNvSpPr>
            <p:nvPr/>
          </p:nvSpPr>
          <p:spPr bwMode="auto">
            <a:xfrm>
              <a:off x="673345" y="4229726"/>
              <a:ext cx="1208943" cy="507755"/>
            </a:xfrm>
            <a:prstGeom prst="rect">
              <a:avLst/>
            </a:prstGeom>
            <a:solidFill>
              <a:srgbClr val="FF9999"/>
            </a:solidFill>
            <a:ln>
              <a:noFill/>
            </a:ln>
            <a:effectLst>
              <a:prstShdw prst="shdw17" dist="17961" dir="2700000">
                <a:srgbClr val="995C5C"/>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r>
                <a:rPr lang="en-GB" altLang="en-US" sz="1010" dirty="0">
                  <a:solidFill>
                    <a:srgbClr val="000000"/>
                  </a:solidFill>
                  <a:latin typeface="+mj-lt"/>
                </a:rPr>
                <a:t>Govern </a:t>
              </a:r>
            </a:p>
            <a:p>
              <a:pPr algn="ctr">
                <a:lnSpc>
                  <a:spcPct val="85000"/>
                </a:lnSpc>
                <a:spcBef>
                  <a:spcPct val="0"/>
                </a:spcBef>
                <a:buFontTx/>
                <a:buNone/>
              </a:pPr>
              <a:r>
                <a:rPr lang="en-GB" altLang="en-US" sz="1010" dirty="0">
                  <a:solidFill>
                    <a:srgbClr val="000000"/>
                  </a:solidFill>
                  <a:latin typeface="+mj-lt"/>
                </a:rPr>
                <a:t>Non Operated Ventures</a:t>
              </a:r>
              <a:endParaRPr lang="en-US" altLang="en-US" sz="1010" dirty="0">
                <a:solidFill>
                  <a:schemeClr val="tx1"/>
                </a:solidFill>
                <a:latin typeface="+mj-lt"/>
              </a:endParaRPr>
            </a:p>
          </p:txBody>
        </p:sp>
        <p:sp>
          <p:nvSpPr>
            <p:cNvPr id="25617" name="Rectangle 15">
              <a:extLst>
                <a:ext uri="{FF2B5EF4-FFF2-40B4-BE49-F238E27FC236}">
                  <a16:creationId xmlns:a16="http://schemas.microsoft.com/office/drawing/2014/main" id="{DE96B45E-3AC4-4ABC-A098-CAABF65D7ABE}"/>
                </a:ext>
              </a:extLst>
            </p:cNvPr>
            <p:cNvSpPr>
              <a:spLocks noChangeArrowheads="1"/>
            </p:cNvSpPr>
            <p:nvPr/>
          </p:nvSpPr>
          <p:spPr bwMode="auto">
            <a:xfrm>
              <a:off x="6932822" y="4310796"/>
              <a:ext cx="1911551"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chemeClr val="tx1"/>
                  </a:solidFill>
                  <a:latin typeface="+mj-lt"/>
                </a:rPr>
                <a:t>Maintain &amp; Assure Facilities Integrity</a:t>
              </a:r>
              <a:endParaRPr lang="en-US" altLang="en-US" sz="1010" dirty="0">
                <a:solidFill>
                  <a:schemeClr val="tx1"/>
                </a:solidFill>
                <a:latin typeface="+mj-lt"/>
              </a:endParaRPr>
            </a:p>
          </p:txBody>
        </p:sp>
        <p:sp>
          <p:nvSpPr>
            <p:cNvPr id="25618" name="Rectangle 16">
              <a:extLst>
                <a:ext uri="{FF2B5EF4-FFF2-40B4-BE49-F238E27FC236}">
                  <a16:creationId xmlns:a16="http://schemas.microsoft.com/office/drawing/2014/main" id="{C255F062-30CD-4F3F-8110-9270D3849994}"/>
                </a:ext>
              </a:extLst>
            </p:cNvPr>
            <p:cNvSpPr>
              <a:spLocks noChangeArrowheads="1"/>
            </p:cNvSpPr>
            <p:nvPr/>
          </p:nvSpPr>
          <p:spPr bwMode="auto">
            <a:xfrm>
              <a:off x="5635697" y="2262704"/>
              <a:ext cx="2594248"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rgbClr val="000000"/>
                  </a:solidFill>
                  <a:latin typeface="+mj-lt"/>
                </a:rPr>
                <a:t>Plan Hydrocarbon Development*</a:t>
              </a:r>
              <a:endParaRPr lang="en-US" altLang="en-US" sz="1010" dirty="0">
                <a:solidFill>
                  <a:srgbClr val="000000"/>
                </a:solidFill>
                <a:latin typeface="+mj-lt"/>
              </a:endParaRPr>
            </a:p>
          </p:txBody>
        </p:sp>
        <p:sp>
          <p:nvSpPr>
            <p:cNvPr id="25619" name="Rectangle 17">
              <a:extLst>
                <a:ext uri="{FF2B5EF4-FFF2-40B4-BE49-F238E27FC236}">
                  <a16:creationId xmlns:a16="http://schemas.microsoft.com/office/drawing/2014/main" id="{30C07853-BEEC-4146-8291-A710D249188A}"/>
                </a:ext>
              </a:extLst>
            </p:cNvPr>
            <p:cNvSpPr>
              <a:spLocks noChangeArrowheads="1"/>
            </p:cNvSpPr>
            <p:nvPr/>
          </p:nvSpPr>
          <p:spPr bwMode="auto">
            <a:xfrm>
              <a:off x="5635697" y="2604053"/>
              <a:ext cx="2594248"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r>
                <a:rPr lang="en-GB" altLang="en-US" sz="1010" dirty="0">
                  <a:solidFill>
                    <a:srgbClr val="000000"/>
                  </a:solidFill>
                  <a:latin typeface="+mj-lt"/>
                </a:rPr>
                <a:t>Develop/ Update Integrated Reservoir Model</a:t>
              </a:r>
              <a:endParaRPr lang="en-US" altLang="en-US" sz="1010" dirty="0">
                <a:solidFill>
                  <a:srgbClr val="000000"/>
                </a:solidFill>
                <a:latin typeface="+mj-lt"/>
              </a:endParaRPr>
            </a:p>
          </p:txBody>
        </p:sp>
        <p:sp>
          <p:nvSpPr>
            <p:cNvPr id="25620" name="Rectangle 18">
              <a:extLst>
                <a:ext uri="{FF2B5EF4-FFF2-40B4-BE49-F238E27FC236}">
                  <a16:creationId xmlns:a16="http://schemas.microsoft.com/office/drawing/2014/main" id="{15F918CE-5E11-422A-9FC8-0379942A7EFC}"/>
                </a:ext>
              </a:extLst>
            </p:cNvPr>
            <p:cNvSpPr>
              <a:spLocks noChangeArrowheads="1"/>
            </p:cNvSpPr>
            <p:nvPr/>
          </p:nvSpPr>
          <p:spPr bwMode="auto">
            <a:xfrm>
              <a:off x="2153943" y="1306929"/>
              <a:ext cx="1092315" cy="477888"/>
            </a:xfrm>
            <a:prstGeom prst="rect">
              <a:avLst/>
            </a:prstGeom>
            <a:solidFill>
              <a:srgbClr val="FFFFCC"/>
            </a:solidFill>
            <a:ln>
              <a:noFill/>
            </a:ln>
            <a:effectLst>
              <a:prstShdw prst="shdw17" dist="17961" dir="2700000">
                <a:srgbClr val="99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a:solidFill>
                    <a:schemeClr val="tx1"/>
                  </a:solidFill>
                  <a:latin typeface="+mj-lt"/>
                </a:rPr>
                <a:t>HRVM</a:t>
              </a:r>
              <a:r>
                <a:rPr lang="en-GB" altLang="en-US" sz="1010" u="sng">
                  <a:solidFill>
                    <a:schemeClr val="tx1"/>
                  </a:solidFill>
                  <a:latin typeface="+mj-lt"/>
                </a:rPr>
                <a:t> </a:t>
              </a:r>
            </a:p>
            <a:p>
              <a:pPr algn="ctr">
                <a:lnSpc>
                  <a:spcPct val="80000"/>
                </a:lnSpc>
                <a:spcBef>
                  <a:spcPct val="0"/>
                </a:spcBef>
                <a:buFontTx/>
                <a:buNone/>
              </a:pPr>
              <a:r>
                <a:rPr lang="en-GB" altLang="en-US" sz="1010">
                  <a:solidFill>
                    <a:schemeClr val="tx1"/>
                  </a:solidFill>
                  <a:latin typeface="+mj-lt"/>
                </a:rPr>
                <a:t>Manage Hydrocarbon Resource Volumes</a:t>
              </a:r>
              <a:endParaRPr lang="en-US" altLang="en-US" sz="1010">
                <a:solidFill>
                  <a:schemeClr val="tx1"/>
                </a:solidFill>
                <a:latin typeface="+mj-lt"/>
              </a:endParaRPr>
            </a:p>
          </p:txBody>
        </p:sp>
        <p:sp>
          <p:nvSpPr>
            <p:cNvPr id="25621" name="Rectangle 19">
              <a:extLst>
                <a:ext uri="{FF2B5EF4-FFF2-40B4-BE49-F238E27FC236}">
                  <a16:creationId xmlns:a16="http://schemas.microsoft.com/office/drawing/2014/main" id="{663D08A1-19BB-4FD0-B855-8A90C548A23A}"/>
                </a:ext>
              </a:extLst>
            </p:cNvPr>
            <p:cNvSpPr>
              <a:spLocks noChangeArrowheads="1"/>
            </p:cNvSpPr>
            <p:nvPr/>
          </p:nvSpPr>
          <p:spPr bwMode="auto">
            <a:xfrm>
              <a:off x="4815039" y="2945401"/>
              <a:ext cx="3414906"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rgbClr val="000000"/>
                  </a:solidFill>
                  <a:latin typeface="+mj-lt"/>
                </a:rPr>
                <a:t>Acquire and Process Geophysical Data</a:t>
              </a:r>
              <a:endParaRPr lang="en-US" altLang="en-US" sz="1010" dirty="0">
                <a:solidFill>
                  <a:srgbClr val="000000"/>
                </a:solidFill>
                <a:latin typeface="+mj-lt"/>
              </a:endParaRPr>
            </a:p>
          </p:txBody>
        </p:sp>
        <p:sp>
          <p:nvSpPr>
            <p:cNvPr id="25622" name="Rectangle 20">
              <a:extLst>
                <a:ext uri="{FF2B5EF4-FFF2-40B4-BE49-F238E27FC236}">
                  <a16:creationId xmlns:a16="http://schemas.microsoft.com/office/drawing/2014/main" id="{36906E04-9813-4FD2-B0DD-EC639C57D66B}"/>
                </a:ext>
              </a:extLst>
            </p:cNvPr>
            <p:cNvSpPr>
              <a:spLocks noChangeArrowheads="1"/>
            </p:cNvSpPr>
            <p:nvPr/>
          </p:nvSpPr>
          <p:spPr bwMode="auto">
            <a:xfrm>
              <a:off x="2153943" y="2877131"/>
              <a:ext cx="1092315" cy="477888"/>
            </a:xfrm>
            <a:prstGeom prst="rect">
              <a:avLst/>
            </a:prstGeom>
            <a:solidFill>
              <a:srgbClr val="FFFFCC"/>
            </a:solidFill>
            <a:ln>
              <a:noFill/>
            </a:ln>
            <a:effectLst>
              <a:prstShdw prst="shdw17" dist="17961" dir="2700000">
                <a:srgbClr val="99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a:solidFill>
                    <a:srgbClr val="000000"/>
                  </a:solidFill>
                  <a:latin typeface="+mj-lt"/>
                </a:rPr>
                <a:t>IAP</a:t>
              </a:r>
            </a:p>
            <a:p>
              <a:pPr algn="ctr">
                <a:lnSpc>
                  <a:spcPct val="80000"/>
                </a:lnSpc>
                <a:spcBef>
                  <a:spcPct val="0"/>
                </a:spcBef>
                <a:buFontTx/>
                <a:buNone/>
              </a:pPr>
              <a:r>
                <a:rPr lang="en-GB" altLang="en-US" sz="1010">
                  <a:solidFill>
                    <a:srgbClr val="000000"/>
                  </a:solidFill>
                  <a:latin typeface="+mj-lt"/>
                </a:rPr>
                <a:t>Integrated Activity Planning*</a:t>
              </a:r>
              <a:endParaRPr lang="en-US" altLang="en-US" sz="1010">
                <a:solidFill>
                  <a:srgbClr val="000000"/>
                </a:solidFill>
                <a:latin typeface="+mj-lt"/>
              </a:endParaRPr>
            </a:p>
          </p:txBody>
        </p:sp>
        <p:sp>
          <p:nvSpPr>
            <p:cNvPr id="25623" name="Rectangle 21">
              <a:extLst>
                <a:ext uri="{FF2B5EF4-FFF2-40B4-BE49-F238E27FC236}">
                  <a16:creationId xmlns:a16="http://schemas.microsoft.com/office/drawing/2014/main" id="{D9642B72-BE83-47A8-A302-D4ADEFAC79C7}"/>
                </a:ext>
              </a:extLst>
            </p:cNvPr>
            <p:cNvSpPr>
              <a:spLocks noChangeArrowheads="1"/>
            </p:cNvSpPr>
            <p:nvPr/>
          </p:nvSpPr>
          <p:spPr bwMode="auto">
            <a:xfrm>
              <a:off x="650589" y="2154610"/>
              <a:ext cx="1230276" cy="462244"/>
            </a:xfrm>
            <a:prstGeom prst="rect">
              <a:avLst/>
            </a:prstGeom>
            <a:solidFill>
              <a:srgbClr val="FF9999"/>
            </a:solidFill>
            <a:ln>
              <a:noFill/>
            </a:ln>
            <a:effectLst>
              <a:prstShdw prst="shdw17" dist="17961" dir="2700000">
                <a:srgbClr val="995C5C"/>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r>
                <a:rPr lang="en-GB" altLang="en-US" sz="1010" dirty="0">
                  <a:solidFill>
                    <a:srgbClr val="000000"/>
                  </a:solidFill>
                  <a:latin typeface="+mj-lt"/>
                </a:rPr>
                <a:t>Manage </a:t>
              </a:r>
            </a:p>
            <a:p>
              <a:pPr algn="ctr">
                <a:lnSpc>
                  <a:spcPct val="85000"/>
                </a:lnSpc>
                <a:spcBef>
                  <a:spcPct val="0"/>
                </a:spcBef>
                <a:buFontTx/>
                <a:buNone/>
              </a:pPr>
              <a:r>
                <a:rPr lang="en-GB" altLang="en-US" sz="1010" dirty="0">
                  <a:solidFill>
                    <a:srgbClr val="000000"/>
                  </a:solidFill>
                  <a:latin typeface="+mj-lt"/>
                </a:rPr>
                <a:t>Business Plan</a:t>
              </a:r>
              <a:endParaRPr lang="en-US" altLang="en-US" sz="1010" dirty="0">
                <a:solidFill>
                  <a:srgbClr val="000000"/>
                </a:solidFill>
                <a:latin typeface="+mj-lt"/>
              </a:endParaRPr>
            </a:p>
          </p:txBody>
        </p:sp>
        <p:sp>
          <p:nvSpPr>
            <p:cNvPr id="25624" name="Rectangle 22">
              <a:extLst>
                <a:ext uri="{FF2B5EF4-FFF2-40B4-BE49-F238E27FC236}">
                  <a16:creationId xmlns:a16="http://schemas.microsoft.com/office/drawing/2014/main" id="{ABA96937-834D-4521-A8DC-5D084A2E40D5}"/>
                </a:ext>
              </a:extLst>
            </p:cNvPr>
            <p:cNvSpPr>
              <a:spLocks noChangeArrowheads="1"/>
            </p:cNvSpPr>
            <p:nvPr/>
          </p:nvSpPr>
          <p:spPr bwMode="auto">
            <a:xfrm>
              <a:off x="650589" y="2740592"/>
              <a:ext cx="1230276" cy="507756"/>
            </a:xfrm>
            <a:prstGeom prst="rect">
              <a:avLst/>
            </a:prstGeom>
            <a:solidFill>
              <a:srgbClr val="FF9999"/>
            </a:solidFill>
            <a:ln>
              <a:noFill/>
            </a:ln>
            <a:effectLst>
              <a:prstShdw prst="shdw17" dist="17961" dir="2700000">
                <a:srgbClr val="995C5C"/>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r>
                <a:rPr lang="en-GB" altLang="en-US" sz="1010" dirty="0">
                  <a:solidFill>
                    <a:srgbClr val="000000"/>
                  </a:solidFill>
                  <a:latin typeface="+mj-lt"/>
                </a:rPr>
                <a:t>Manage </a:t>
              </a:r>
            </a:p>
            <a:p>
              <a:pPr algn="ctr">
                <a:lnSpc>
                  <a:spcPct val="85000"/>
                </a:lnSpc>
                <a:spcBef>
                  <a:spcPct val="0"/>
                </a:spcBef>
                <a:buFontTx/>
                <a:buNone/>
              </a:pPr>
              <a:r>
                <a:rPr lang="en-GB" altLang="en-US" sz="1010" dirty="0">
                  <a:solidFill>
                    <a:srgbClr val="000000"/>
                  </a:solidFill>
                  <a:latin typeface="+mj-lt"/>
                </a:rPr>
                <a:t>Business Management System</a:t>
              </a:r>
              <a:endParaRPr lang="en-US" altLang="en-US" sz="1010" dirty="0">
                <a:solidFill>
                  <a:schemeClr val="tx1"/>
                </a:solidFill>
                <a:latin typeface="+mj-lt"/>
              </a:endParaRPr>
            </a:p>
          </p:txBody>
        </p:sp>
        <p:sp>
          <p:nvSpPr>
            <p:cNvPr id="25625" name="Rectangle 23">
              <a:extLst>
                <a:ext uri="{FF2B5EF4-FFF2-40B4-BE49-F238E27FC236}">
                  <a16:creationId xmlns:a16="http://schemas.microsoft.com/office/drawing/2014/main" id="{8688A0C3-457B-4FFD-84A5-708D39F4B026}"/>
                </a:ext>
              </a:extLst>
            </p:cNvPr>
            <p:cNvSpPr>
              <a:spLocks noChangeArrowheads="1"/>
            </p:cNvSpPr>
            <p:nvPr/>
          </p:nvSpPr>
          <p:spPr bwMode="auto">
            <a:xfrm>
              <a:off x="5635698" y="3969447"/>
              <a:ext cx="1227432" cy="614427"/>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chemeClr val="tx1"/>
                  </a:solidFill>
                  <a:latin typeface="+mj-lt"/>
                </a:rPr>
                <a:t>Execute </a:t>
              </a:r>
            </a:p>
            <a:p>
              <a:pPr algn="ctr">
                <a:lnSpc>
                  <a:spcPct val="90000"/>
                </a:lnSpc>
                <a:spcBef>
                  <a:spcPct val="0"/>
                </a:spcBef>
                <a:buFontTx/>
                <a:buNone/>
              </a:pPr>
              <a:r>
                <a:rPr lang="en-GB" altLang="en-US" sz="1010" dirty="0">
                  <a:solidFill>
                    <a:schemeClr val="tx1"/>
                  </a:solidFill>
                  <a:latin typeface="+mj-lt"/>
                </a:rPr>
                <a:t>Operations Readiness </a:t>
              </a:r>
            </a:p>
            <a:p>
              <a:pPr algn="ctr">
                <a:lnSpc>
                  <a:spcPct val="90000"/>
                </a:lnSpc>
                <a:spcBef>
                  <a:spcPct val="0"/>
                </a:spcBef>
                <a:buFontTx/>
                <a:buNone/>
              </a:pPr>
              <a:r>
                <a:rPr lang="en-GB" altLang="en-US" sz="1010" dirty="0">
                  <a:solidFill>
                    <a:schemeClr val="tx1"/>
                  </a:solidFill>
                  <a:latin typeface="+mj-lt"/>
                </a:rPr>
                <a:t>and </a:t>
              </a:r>
            </a:p>
            <a:p>
              <a:pPr algn="ctr">
                <a:lnSpc>
                  <a:spcPct val="90000"/>
                </a:lnSpc>
                <a:spcBef>
                  <a:spcPct val="0"/>
                </a:spcBef>
                <a:buFontTx/>
                <a:buNone/>
              </a:pPr>
              <a:r>
                <a:rPr lang="en-GB" altLang="en-US" sz="1010" dirty="0">
                  <a:solidFill>
                    <a:schemeClr val="tx1"/>
                  </a:solidFill>
                  <a:latin typeface="+mj-lt"/>
                </a:rPr>
                <a:t>Assurance Activities*</a:t>
              </a:r>
              <a:endParaRPr lang="en-US" altLang="en-US" sz="1010" dirty="0">
                <a:solidFill>
                  <a:schemeClr val="tx1"/>
                </a:solidFill>
                <a:latin typeface="+mj-lt"/>
              </a:endParaRPr>
            </a:p>
          </p:txBody>
        </p:sp>
        <p:sp>
          <p:nvSpPr>
            <p:cNvPr id="25626" name="Rectangle 24">
              <a:extLst>
                <a:ext uri="{FF2B5EF4-FFF2-40B4-BE49-F238E27FC236}">
                  <a16:creationId xmlns:a16="http://schemas.microsoft.com/office/drawing/2014/main" id="{525211BD-111D-47F3-B482-A21DE506265C}"/>
                </a:ext>
              </a:extLst>
            </p:cNvPr>
            <p:cNvSpPr>
              <a:spLocks noChangeArrowheads="1"/>
            </p:cNvSpPr>
            <p:nvPr/>
          </p:nvSpPr>
          <p:spPr bwMode="auto">
            <a:xfrm>
              <a:off x="3381377" y="1238660"/>
              <a:ext cx="2186051"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chemeClr val="bg2"/>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Manage Growth Strategy and Plan*</a:t>
              </a:r>
              <a:endParaRPr lang="en-US" altLang="en-US" sz="1010" dirty="0">
                <a:solidFill>
                  <a:schemeClr val="tx1"/>
                </a:solidFill>
                <a:latin typeface="+mj-lt"/>
              </a:endParaRPr>
            </a:p>
          </p:txBody>
        </p:sp>
        <p:sp>
          <p:nvSpPr>
            <p:cNvPr id="25627" name="Rectangle 25">
              <a:extLst>
                <a:ext uri="{FF2B5EF4-FFF2-40B4-BE49-F238E27FC236}">
                  <a16:creationId xmlns:a16="http://schemas.microsoft.com/office/drawing/2014/main" id="{F1253CE5-9F1B-40A7-840E-DEF4A2B64BD8}"/>
                </a:ext>
              </a:extLst>
            </p:cNvPr>
            <p:cNvSpPr>
              <a:spLocks noChangeArrowheads="1"/>
            </p:cNvSpPr>
            <p:nvPr/>
          </p:nvSpPr>
          <p:spPr bwMode="auto">
            <a:xfrm>
              <a:off x="583741" y="5403110"/>
              <a:ext cx="8738519" cy="1092315"/>
            </a:xfrm>
            <a:prstGeom prst="rect">
              <a:avLst/>
            </a:prstGeom>
            <a:solidFill>
              <a:srgbClr val="EAEAEA"/>
            </a:solidFill>
            <a:ln>
              <a:noFill/>
            </a:ln>
            <a:effectLst>
              <a:prstShdw prst="shdw17" dist="17961" dir="2700000">
                <a:srgbClr val="8C8C8C"/>
              </a:prstShdw>
            </a:effectLst>
            <a:extLst>
              <a:ext uri="{91240B29-F687-4F45-9708-019B960494DF}">
                <a14:hiddenLine xmlns:a14="http://schemas.microsoft.com/office/drawing/2010/main" w="3175">
                  <a:solidFill>
                    <a:schemeClr val="bg2"/>
                  </a:solidFill>
                  <a:miter lim="800000"/>
                  <a:headEnd/>
                  <a:tailEnd/>
                </a14:hiddenLine>
              </a:ext>
            </a:extLst>
          </p:spPr>
          <p:txBody>
            <a:bodyPr anchor="b"/>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80000"/>
                </a:lnSpc>
                <a:spcBef>
                  <a:spcPct val="0"/>
                </a:spcBef>
                <a:buFontTx/>
                <a:buNone/>
              </a:pPr>
              <a:r>
                <a:rPr lang="en-US" altLang="en-US" sz="1010">
                  <a:solidFill>
                    <a:schemeClr val="tx1"/>
                  </a:solidFill>
                  <a:latin typeface="+mj-lt"/>
                </a:rPr>
                <a:t>Support</a:t>
              </a:r>
            </a:p>
            <a:p>
              <a:pPr eaLnBrk="1" hangingPunct="1">
                <a:lnSpc>
                  <a:spcPct val="80000"/>
                </a:lnSpc>
                <a:spcBef>
                  <a:spcPct val="0"/>
                </a:spcBef>
                <a:buFontTx/>
                <a:buNone/>
              </a:pPr>
              <a:r>
                <a:rPr lang="en-US" altLang="en-US" sz="1010">
                  <a:solidFill>
                    <a:schemeClr val="tx1"/>
                  </a:solidFill>
                  <a:latin typeface="+mj-lt"/>
                </a:rPr>
                <a:t>Processes</a:t>
              </a:r>
              <a:endParaRPr lang="en-GB" altLang="en-US" sz="1010">
                <a:solidFill>
                  <a:schemeClr val="tx1"/>
                </a:solidFill>
                <a:latin typeface="+mj-lt"/>
              </a:endParaRPr>
            </a:p>
          </p:txBody>
        </p:sp>
        <p:sp>
          <p:nvSpPr>
            <p:cNvPr id="25628" name="Rectangle 26">
              <a:extLst>
                <a:ext uri="{FF2B5EF4-FFF2-40B4-BE49-F238E27FC236}">
                  <a16:creationId xmlns:a16="http://schemas.microsoft.com/office/drawing/2014/main" id="{21440BCA-5C0E-4276-BAC8-A3000F1646D9}"/>
                </a:ext>
              </a:extLst>
            </p:cNvPr>
            <p:cNvSpPr>
              <a:spLocks noChangeArrowheads="1"/>
            </p:cNvSpPr>
            <p:nvPr/>
          </p:nvSpPr>
          <p:spPr bwMode="auto">
            <a:xfrm>
              <a:off x="6931400" y="3969447"/>
              <a:ext cx="1298546"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chemeClr val="tx1"/>
                  </a:solidFill>
                  <a:latin typeface="+mj-lt"/>
                </a:rPr>
                <a:t>Produce Hydrocarbons*</a:t>
              </a:r>
              <a:endParaRPr lang="en-US" altLang="en-US" sz="1010" dirty="0">
                <a:solidFill>
                  <a:schemeClr val="tx1"/>
                </a:solidFill>
                <a:latin typeface="+mj-lt"/>
              </a:endParaRPr>
            </a:p>
          </p:txBody>
        </p:sp>
        <p:sp>
          <p:nvSpPr>
            <p:cNvPr id="25629" name="Rectangle 27">
              <a:extLst>
                <a:ext uri="{FF2B5EF4-FFF2-40B4-BE49-F238E27FC236}">
                  <a16:creationId xmlns:a16="http://schemas.microsoft.com/office/drawing/2014/main" id="{CA716E09-9F2C-47CF-B926-27EC9985C8DE}"/>
                </a:ext>
              </a:extLst>
            </p:cNvPr>
            <p:cNvSpPr>
              <a:spLocks noChangeArrowheads="1"/>
            </p:cNvSpPr>
            <p:nvPr/>
          </p:nvSpPr>
          <p:spPr bwMode="auto">
            <a:xfrm>
              <a:off x="8298215" y="2262704"/>
              <a:ext cx="955775" cy="34134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Manage Abandonment*</a:t>
              </a:r>
              <a:endParaRPr lang="en-US" altLang="en-US" sz="1010" dirty="0">
                <a:solidFill>
                  <a:srgbClr val="000000"/>
                </a:solidFill>
                <a:latin typeface="+mj-lt"/>
              </a:endParaRPr>
            </a:p>
          </p:txBody>
        </p:sp>
        <p:sp>
          <p:nvSpPr>
            <p:cNvPr id="25630" name="Rectangle 28">
              <a:extLst>
                <a:ext uri="{FF2B5EF4-FFF2-40B4-BE49-F238E27FC236}">
                  <a16:creationId xmlns:a16="http://schemas.microsoft.com/office/drawing/2014/main" id="{263E01E3-AED9-4AD8-B13A-84279869DEC7}"/>
                </a:ext>
              </a:extLst>
            </p:cNvPr>
            <p:cNvSpPr>
              <a:spLocks noChangeArrowheads="1"/>
            </p:cNvSpPr>
            <p:nvPr/>
          </p:nvSpPr>
          <p:spPr bwMode="auto">
            <a:xfrm>
              <a:off x="7067938" y="3628098"/>
              <a:ext cx="1297124" cy="273079"/>
            </a:xfrm>
            <a:prstGeom prst="rect">
              <a:avLst/>
            </a:prstGeom>
            <a:solidFill>
              <a:srgbClr val="DDDDDD"/>
            </a:solidFill>
            <a:ln w="3175">
              <a:solidFill>
                <a:schemeClr val="tx2"/>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endParaRPr lang="en-US" altLang="en-US" sz="1010" b="0">
                <a:solidFill>
                  <a:schemeClr val="tx1"/>
                </a:solidFill>
                <a:latin typeface="+mj-lt"/>
              </a:endParaRPr>
            </a:p>
          </p:txBody>
        </p:sp>
        <p:sp>
          <p:nvSpPr>
            <p:cNvPr id="25631" name="Rectangle 29">
              <a:extLst>
                <a:ext uri="{FF2B5EF4-FFF2-40B4-BE49-F238E27FC236}">
                  <a16:creationId xmlns:a16="http://schemas.microsoft.com/office/drawing/2014/main" id="{E23DE3F4-89C4-4A71-8758-6A207AF256EB}"/>
                </a:ext>
              </a:extLst>
            </p:cNvPr>
            <p:cNvSpPr>
              <a:spLocks noChangeArrowheads="1"/>
            </p:cNvSpPr>
            <p:nvPr/>
          </p:nvSpPr>
          <p:spPr bwMode="auto">
            <a:xfrm>
              <a:off x="5019849" y="3286750"/>
              <a:ext cx="4234142"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rgbClr val="000000"/>
                  </a:solidFill>
                  <a:latin typeface="+mj-lt"/>
                </a:rPr>
                <a:t>Deliver Wells</a:t>
              </a:r>
              <a:endParaRPr lang="en-US" altLang="en-US" sz="1010" dirty="0">
                <a:solidFill>
                  <a:srgbClr val="000000"/>
                </a:solidFill>
                <a:latin typeface="+mj-lt"/>
              </a:endParaRPr>
            </a:p>
          </p:txBody>
        </p:sp>
        <p:sp>
          <p:nvSpPr>
            <p:cNvPr id="25632" name="Rectangle 30">
              <a:extLst>
                <a:ext uri="{FF2B5EF4-FFF2-40B4-BE49-F238E27FC236}">
                  <a16:creationId xmlns:a16="http://schemas.microsoft.com/office/drawing/2014/main" id="{060BE4F8-7AC9-485F-A57B-B1F6C00EA537}"/>
                </a:ext>
              </a:extLst>
            </p:cNvPr>
            <p:cNvSpPr>
              <a:spLocks noChangeArrowheads="1"/>
            </p:cNvSpPr>
            <p:nvPr/>
          </p:nvSpPr>
          <p:spPr bwMode="auto">
            <a:xfrm>
              <a:off x="5635697" y="3628098"/>
              <a:ext cx="2048090"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chemeClr val="tx1"/>
                  </a:solidFill>
                  <a:latin typeface="+mj-lt"/>
                </a:rPr>
                <a:t>Design, Construct, Modify Facilities*</a:t>
              </a:r>
              <a:endParaRPr lang="en-US" altLang="en-US" sz="1010" dirty="0">
                <a:solidFill>
                  <a:schemeClr val="tx1"/>
                </a:solidFill>
                <a:latin typeface="+mj-lt"/>
              </a:endParaRPr>
            </a:p>
          </p:txBody>
        </p:sp>
        <p:sp>
          <p:nvSpPr>
            <p:cNvPr id="25633" name="Rectangle 31">
              <a:extLst>
                <a:ext uri="{FF2B5EF4-FFF2-40B4-BE49-F238E27FC236}">
                  <a16:creationId xmlns:a16="http://schemas.microsoft.com/office/drawing/2014/main" id="{6DA3328D-EF2B-4317-958E-2A4E10236AEA}"/>
                </a:ext>
              </a:extLst>
            </p:cNvPr>
            <p:cNvSpPr>
              <a:spLocks noChangeArrowheads="1"/>
            </p:cNvSpPr>
            <p:nvPr/>
          </p:nvSpPr>
          <p:spPr bwMode="auto">
            <a:xfrm>
              <a:off x="7888596" y="3628098"/>
              <a:ext cx="1365394"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dirty="0">
                  <a:solidFill>
                    <a:schemeClr val="tx1"/>
                  </a:solidFill>
                  <a:latin typeface="+mj-lt"/>
                </a:rPr>
                <a:t>Decommission Facilities*</a:t>
              </a:r>
              <a:endParaRPr lang="en-US" altLang="en-US" sz="1010" dirty="0">
                <a:solidFill>
                  <a:schemeClr val="tx1"/>
                </a:solidFill>
                <a:latin typeface="+mj-lt"/>
              </a:endParaRPr>
            </a:p>
          </p:txBody>
        </p:sp>
        <p:sp>
          <p:nvSpPr>
            <p:cNvPr id="25634" name="Rectangle 32">
              <a:extLst>
                <a:ext uri="{FF2B5EF4-FFF2-40B4-BE49-F238E27FC236}">
                  <a16:creationId xmlns:a16="http://schemas.microsoft.com/office/drawing/2014/main" id="{F00A8A18-8A2F-4A2E-B94F-E3C947C139C4}"/>
                </a:ext>
              </a:extLst>
            </p:cNvPr>
            <p:cNvSpPr>
              <a:spLocks noChangeArrowheads="1"/>
            </p:cNvSpPr>
            <p:nvPr/>
          </p:nvSpPr>
          <p:spPr bwMode="auto">
            <a:xfrm>
              <a:off x="2017404" y="4583874"/>
              <a:ext cx="1228855" cy="409618"/>
            </a:xfrm>
            <a:prstGeom prst="rect">
              <a:avLst/>
            </a:prstGeom>
            <a:solidFill>
              <a:srgbClr val="FFCC99"/>
            </a:solidFill>
            <a:ln>
              <a:noFill/>
            </a:ln>
            <a:effectLst>
              <a:prstShdw prst="shdw17" dist="17961" dir="13500000">
                <a:srgbClr val="997A5C"/>
              </a:prstShdw>
            </a:effectLst>
            <a:extLst>
              <a:ext uri="{91240B29-F687-4F45-9708-019B960494DF}">
                <a14:hiddenLine xmlns:a14="http://schemas.microsoft.com/office/drawing/2010/main" w="9525">
                  <a:solidFill>
                    <a:schemeClr val="bg2"/>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90000"/>
                </a:lnSpc>
                <a:spcBef>
                  <a:spcPct val="0"/>
                </a:spcBef>
                <a:buFontTx/>
                <a:buNone/>
              </a:pPr>
              <a:r>
                <a:rPr lang="en-GB" altLang="en-US" sz="1010">
                  <a:solidFill>
                    <a:schemeClr val="tx1"/>
                  </a:solidFill>
                  <a:latin typeface="+mj-lt"/>
                </a:rPr>
                <a:t>ORP</a:t>
              </a:r>
            </a:p>
            <a:p>
              <a:pPr algn="ctr">
                <a:lnSpc>
                  <a:spcPct val="90000"/>
                </a:lnSpc>
                <a:spcBef>
                  <a:spcPct val="0"/>
                </a:spcBef>
                <a:buFontTx/>
                <a:buNone/>
              </a:pPr>
              <a:r>
                <a:rPr lang="en-GB" altLang="en-US" sz="1010">
                  <a:solidFill>
                    <a:schemeClr val="tx1"/>
                  </a:solidFill>
                  <a:latin typeface="+mj-lt"/>
                </a:rPr>
                <a:t>Opportunity Realisation Process*</a:t>
              </a:r>
              <a:endParaRPr lang="en-US" altLang="en-US" sz="1010">
                <a:solidFill>
                  <a:schemeClr val="tx1"/>
                </a:solidFill>
                <a:latin typeface="+mj-lt"/>
              </a:endParaRPr>
            </a:p>
          </p:txBody>
        </p:sp>
        <p:sp>
          <p:nvSpPr>
            <p:cNvPr id="25635" name="Rectangle 33">
              <a:extLst>
                <a:ext uri="{FF2B5EF4-FFF2-40B4-BE49-F238E27FC236}">
                  <a16:creationId xmlns:a16="http://schemas.microsoft.com/office/drawing/2014/main" id="{280C66F1-2C21-44C7-A67F-D4E1443059AB}"/>
                </a:ext>
              </a:extLst>
            </p:cNvPr>
            <p:cNvSpPr>
              <a:spLocks noChangeArrowheads="1"/>
            </p:cNvSpPr>
            <p:nvPr/>
          </p:nvSpPr>
          <p:spPr bwMode="auto">
            <a:xfrm>
              <a:off x="4473690" y="2605476"/>
              <a:ext cx="1092315"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60000"/>
                </a:lnSpc>
                <a:spcBef>
                  <a:spcPct val="0"/>
                </a:spcBef>
                <a:buFontTx/>
                <a:buNone/>
              </a:pPr>
              <a:r>
                <a:rPr lang="en-GB" altLang="en-US" sz="1010" dirty="0">
                  <a:solidFill>
                    <a:srgbClr val="000000"/>
                  </a:solidFill>
                  <a:latin typeface="+mj-lt"/>
                </a:rPr>
                <a:t>Execute Appraisal Activities</a:t>
              </a:r>
              <a:endParaRPr lang="en-US" altLang="en-US" sz="1010" dirty="0">
                <a:solidFill>
                  <a:srgbClr val="000000"/>
                </a:solidFill>
                <a:latin typeface="+mj-lt"/>
              </a:endParaRPr>
            </a:p>
          </p:txBody>
        </p:sp>
        <p:sp>
          <p:nvSpPr>
            <p:cNvPr id="25636" name="Rectangle 34">
              <a:extLst>
                <a:ext uri="{FF2B5EF4-FFF2-40B4-BE49-F238E27FC236}">
                  <a16:creationId xmlns:a16="http://schemas.microsoft.com/office/drawing/2014/main" id="{F7A641A2-94B0-4660-A777-77445143B4C9}"/>
                </a:ext>
              </a:extLst>
            </p:cNvPr>
            <p:cNvSpPr>
              <a:spLocks noChangeArrowheads="1"/>
            </p:cNvSpPr>
            <p:nvPr/>
          </p:nvSpPr>
          <p:spPr bwMode="auto">
            <a:xfrm>
              <a:off x="4473690" y="2262704"/>
              <a:ext cx="1092315" cy="274502"/>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60000"/>
                </a:lnSpc>
                <a:spcBef>
                  <a:spcPct val="0"/>
                </a:spcBef>
                <a:buFontTx/>
                <a:buNone/>
              </a:pPr>
              <a:r>
                <a:rPr lang="en-GB" altLang="en-US" sz="1010" dirty="0">
                  <a:solidFill>
                    <a:srgbClr val="000000"/>
                  </a:solidFill>
                  <a:latin typeface="+mj-lt"/>
                </a:rPr>
                <a:t>Execute Exploration Activities</a:t>
              </a:r>
              <a:endParaRPr lang="en-US" altLang="en-US" sz="1010" dirty="0">
                <a:solidFill>
                  <a:srgbClr val="000000"/>
                </a:solidFill>
                <a:latin typeface="+mj-lt"/>
              </a:endParaRPr>
            </a:p>
          </p:txBody>
        </p:sp>
        <p:sp>
          <p:nvSpPr>
            <p:cNvPr id="25637" name="Rectangle 35">
              <a:extLst>
                <a:ext uri="{FF2B5EF4-FFF2-40B4-BE49-F238E27FC236}">
                  <a16:creationId xmlns:a16="http://schemas.microsoft.com/office/drawing/2014/main" id="{A0618929-679C-4A0A-BC37-0AB61CA1F703}"/>
                </a:ext>
              </a:extLst>
            </p:cNvPr>
            <p:cNvSpPr>
              <a:spLocks noChangeArrowheads="1"/>
            </p:cNvSpPr>
            <p:nvPr/>
          </p:nvSpPr>
          <p:spPr bwMode="auto">
            <a:xfrm>
              <a:off x="3381377" y="1580008"/>
              <a:ext cx="2186051"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Develop New Business*</a:t>
              </a:r>
            </a:p>
          </p:txBody>
        </p:sp>
        <p:sp>
          <p:nvSpPr>
            <p:cNvPr id="25638" name="Rectangle 36">
              <a:extLst>
                <a:ext uri="{FF2B5EF4-FFF2-40B4-BE49-F238E27FC236}">
                  <a16:creationId xmlns:a16="http://schemas.microsoft.com/office/drawing/2014/main" id="{09AD63A6-C93B-4660-A69D-5C5CF21806FE}"/>
                </a:ext>
              </a:extLst>
            </p:cNvPr>
            <p:cNvSpPr>
              <a:spLocks noChangeArrowheads="1"/>
            </p:cNvSpPr>
            <p:nvPr/>
          </p:nvSpPr>
          <p:spPr bwMode="auto">
            <a:xfrm>
              <a:off x="3381377" y="1921356"/>
              <a:ext cx="2186051"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0000"/>
                </a:lnSpc>
                <a:spcBef>
                  <a:spcPct val="0"/>
                </a:spcBef>
                <a:buFontTx/>
                <a:buNone/>
              </a:pPr>
              <a:r>
                <a:rPr lang="en-GB" altLang="en-US" sz="1010" dirty="0">
                  <a:solidFill>
                    <a:schemeClr val="tx1"/>
                  </a:solidFill>
                  <a:latin typeface="+mj-lt"/>
                </a:rPr>
                <a:t>Develop Exploration Business </a:t>
              </a:r>
              <a:endParaRPr lang="en-US" altLang="en-US" sz="1010" dirty="0">
                <a:solidFill>
                  <a:schemeClr val="tx1"/>
                </a:solidFill>
                <a:latin typeface="+mj-lt"/>
              </a:endParaRPr>
            </a:p>
          </p:txBody>
        </p:sp>
        <p:sp>
          <p:nvSpPr>
            <p:cNvPr id="25639" name="Rectangle 37">
              <a:extLst>
                <a:ext uri="{FF2B5EF4-FFF2-40B4-BE49-F238E27FC236}">
                  <a16:creationId xmlns:a16="http://schemas.microsoft.com/office/drawing/2014/main" id="{209C4D58-9843-4968-9AE1-CE17DF41AEA5}"/>
                </a:ext>
              </a:extLst>
            </p:cNvPr>
            <p:cNvSpPr>
              <a:spLocks noChangeArrowheads="1"/>
            </p:cNvSpPr>
            <p:nvPr/>
          </p:nvSpPr>
          <p:spPr bwMode="auto">
            <a:xfrm>
              <a:off x="5703966" y="4652143"/>
              <a:ext cx="3140405" cy="273079"/>
            </a:xfrm>
            <a:prstGeom prst="rect">
              <a:avLst/>
            </a:prstGeom>
            <a:solidFill>
              <a:srgbClr val="CCFFCC"/>
            </a:solidFill>
            <a:ln>
              <a:noFill/>
            </a:ln>
            <a:effectLst>
              <a:prstShdw prst="shdw17" dist="17961" dir="2700000">
                <a:srgbClr val="7A997A"/>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85000"/>
                </a:lnSpc>
                <a:spcBef>
                  <a:spcPct val="0"/>
                </a:spcBef>
                <a:buFontTx/>
                <a:buNone/>
              </a:pPr>
              <a:r>
                <a:rPr lang="en-GB" altLang="en-US" sz="1010" dirty="0">
                  <a:solidFill>
                    <a:srgbClr val="000000"/>
                  </a:solidFill>
                  <a:latin typeface="+mj-lt"/>
                </a:rPr>
                <a:t>Execute Well &amp; Reservoir Surveillance</a:t>
              </a:r>
              <a:endParaRPr lang="en-US" altLang="en-US" sz="1010" dirty="0">
                <a:solidFill>
                  <a:srgbClr val="000000"/>
                </a:solidFill>
                <a:latin typeface="+mj-lt"/>
              </a:endParaRPr>
            </a:p>
          </p:txBody>
        </p:sp>
        <p:sp>
          <p:nvSpPr>
            <p:cNvPr id="25640" name="Rectangle 38">
              <a:extLst>
                <a:ext uri="{FF2B5EF4-FFF2-40B4-BE49-F238E27FC236}">
                  <a16:creationId xmlns:a16="http://schemas.microsoft.com/office/drawing/2014/main" id="{6579D20D-C457-4754-B9E6-0A349C3AEB38}"/>
                </a:ext>
              </a:extLst>
            </p:cNvPr>
            <p:cNvSpPr>
              <a:spLocks noChangeArrowheads="1"/>
            </p:cNvSpPr>
            <p:nvPr/>
          </p:nvSpPr>
          <p:spPr bwMode="auto">
            <a:xfrm>
              <a:off x="2153943" y="2126165"/>
              <a:ext cx="1092315" cy="477888"/>
            </a:xfrm>
            <a:prstGeom prst="rect">
              <a:avLst/>
            </a:prstGeom>
            <a:solidFill>
              <a:srgbClr val="FFFFCC"/>
            </a:solidFill>
            <a:ln>
              <a:noFill/>
            </a:ln>
            <a:effectLst>
              <a:prstShdw prst="shdw17" dist="17961" dir="2700000">
                <a:srgbClr val="99997A"/>
              </a:prstShdw>
            </a:effectLst>
            <a:extLst>
              <a:ext uri="{91240B29-F687-4F45-9708-019B960494DF}">
                <a14:hiddenLine xmlns:a14="http://schemas.microsoft.com/office/drawing/2010/main" w="9525">
                  <a:solidFill>
                    <a:schemeClr val="bg2"/>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105000"/>
                </a:lnSpc>
                <a:spcBef>
                  <a:spcPct val="0"/>
                </a:spcBef>
                <a:buFontTx/>
                <a:buNone/>
              </a:pPr>
              <a:r>
                <a:rPr lang="en-GB" altLang="en-US" sz="1010">
                  <a:solidFill>
                    <a:schemeClr val="tx1"/>
                  </a:solidFill>
                  <a:latin typeface="+mj-lt"/>
                </a:rPr>
                <a:t>ASS</a:t>
              </a:r>
            </a:p>
            <a:p>
              <a:pPr algn="ctr">
                <a:lnSpc>
                  <a:spcPct val="105000"/>
                </a:lnSpc>
                <a:spcBef>
                  <a:spcPct val="0"/>
                </a:spcBef>
                <a:buFontTx/>
                <a:buNone/>
              </a:pPr>
              <a:r>
                <a:rPr lang="en-GB" altLang="en-US" sz="1010">
                  <a:solidFill>
                    <a:schemeClr val="tx1"/>
                  </a:solidFill>
                  <a:latin typeface="+mj-lt"/>
                </a:rPr>
                <a:t>Manage Assets*</a:t>
              </a:r>
              <a:endParaRPr lang="en-US" altLang="en-US" sz="1010">
                <a:solidFill>
                  <a:schemeClr val="tx1"/>
                </a:solidFill>
                <a:latin typeface="+mj-lt"/>
              </a:endParaRPr>
            </a:p>
          </p:txBody>
        </p:sp>
        <p:sp>
          <p:nvSpPr>
            <p:cNvPr id="25641" name="Rectangle 39">
              <a:extLst>
                <a:ext uri="{FF2B5EF4-FFF2-40B4-BE49-F238E27FC236}">
                  <a16:creationId xmlns:a16="http://schemas.microsoft.com/office/drawing/2014/main" id="{F6D6CCB4-4A56-4245-B45D-D94655C99D20}"/>
                </a:ext>
              </a:extLst>
            </p:cNvPr>
            <p:cNvSpPr>
              <a:spLocks noChangeArrowheads="1"/>
            </p:cNvSpPr>
            <p:nvPr/>
          </p:nvSpPr>
          <p:spPr bwMode="auto">
            <a:xfrm>
              <a:off x="5709656" y="5469957"/>
              <a:ext cx="1080937"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Manage </a:t>
              </a:r>
            </a:p>
            <a:p>
              <a:pPr algn="ctr">
                <a:lnSpc>
                  <a:spcPct val="75000"/>
                </a:lnSpc>
                <a:spcBef>
                  <a:spcPct val="0"/>
                </a:spcBef>
                <a:buFontTx/>
                <a:buNone/>
              </a:pPr>
              <a:r>
                <a:rPr lang="en-GB" altLang="en-US" sz="1010" dirty="0">
                  <a:solidFill>
                    <a:srgbClr val="000000"/>
                  </a:solidFill>
                  <a:latin typeface="+mj-lt"/>
                </a:rPr>
                <a:t>Finance Processes</a:t>
              </a:r>
              <a:endParaRPr lang="en-US" altLang="en-US" sz="1010" dirty="0">
                <a:solidFill>
                  <a:srgbClr val="000000"/>
                </a:solidFill>
                <a:latin typeface="+mj-lt"/>
              </a:endParaRPr>
            </a:p>
          </p:txBody>
        </p:sp>
        <p:sp>
          <p:nvSpPr>
            <p:cNvPr id="25642" name="Rectangle 40">
              <a:extLst>
                <a:ext uri="{FF2B5EF4-FFF2-40B4-BE49-F238E27FC236}">
                  <a16:creationId xmlns:a16="http://schemas.microsoft.com/office/drawing/2014/main" id="{53F931A4-35BE-4289-97B4-82E53451D449}"/>
                </a:ext>
              </a:extLst>
            </p:cNvPr>
            <p:cNvSpPr>
              <a:spLocks noChangeArrowheads="1"/>
            </p:cNvSpPr>
            <p:nvPr/>
          </p:nvSpPr>
          <p:spPr bwMode="auto">
            <a:xfrm>
              <a:off x="4611652" y="5469957"/>
              <a:ext cx="1018356"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Manage </a:t>
              </a:r>
            </a:p>
            <a:p>
              <a:pPr algn="ctr">
                <a:lnSpc>
                  <a:spcPct val="75000"/>
                </a:lnSpc>
                <a:spcBef>
                  <a:spcPct val="0"/>
                </a:spcBef>
                <a:buFontTx/>
                <a:buNone/>
              </a:pPr>
              <a:r>
                <a:rPr lang="en-GB" altLang="en-US" sz="1010" dirty="0">
                  <a:solidFill>
                    <a:srgbClr val="000000"/>
                  </a:solidFill>
                  <a:latin typeface="+mj-lt"/>
                </a:rPr>
                <a:t>Logistics</a:t>
              </a:r>
              <a:endParaRPr lang="en-US" altLang="en-US" sz="1010" dirty="0">
                <a:solidFill>
                  <a:srgbClr val="000000"/>
                </a:solidFill>
                <a:latin typeface="+mj-lt"/>
              </a:endParaRPr>
            </a:p>
          </p:txBody>
        </p:sp>
        <p:sp>
          <p:nvSpPr>
            <p:cNvPr id="25643" name="Rectangle 41">
              <a:extLst>
                <a:ext uri="{FF2B5EF4-FFF2-40B4-BE49-F238E27FC236}">
                  <a16:creationId xmlns:a16="http://schemas.microsoft.com/office/drawing/2014/main" id="{F7539F21-1A8B-4C3C-AF6B-F31E0358889B}"/>
                </a:ext>
              </a:extLst>
            </p:cNvPr>
            <p:cNvSpPr>
              <a:spLocks noChangeArrowheads="1"/>
            </p:cNvSpPr>
            <p:nvPr/>
          </p:nvSpPr>
          <p:spPr bwMode="auto">
            <a:xfrm>
              <a:off x="3519338" y="6016115"/>
              <a:ext cx="1018356"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r>
                <a:rPr lang="en-GB" altLang="en-US" sz="1010" dirty="0">
                  <a:solidFill>
                    <a:srgbClr val="000000"/>
                  </a:solidFill>
                  <a:latin typeface="+mj-lt"/>
                </a:rPr>
                <a:t>Manage People Processes</a:t>
              </a:r>
              <a:endParaRPr lang="en-US" altLang="en-US" sz="1010" dirty="0">
                <a:solidFill>
                  <a:srgbClr val="000000"/>
                </a:solidFill>
                <a:latin typeface="+mj-lt"/>
              </a:endParaRPr>
            </a:p>
          </p:txBody>
        </p:sp>
        <p:sp>
          <p:nvSpPr>
            <p:cNvPr id="25644" name="Rectangle 42">
              <a:extLst>
                <a:ext uri="{FF2B5EF4-FFF2-40B4-BE49-F238E27FC236}">
                  <a16:creationId xmlns:a16="http://schemas.microsoft.com/office/drawing/2014/main" id="{D8DD24CB-B6D1-4AC7-BF0D-29AB4BEAF587}"/>
                </a:ext>
              </a:extLst>
            </p:cNvPr>
            <p:cNvSpPr>
              <a:spLocks noChangeArrowheads="1"/>
            </p:cNvSpPr>
            <p:nvPr/>
          </p:nvSpPr>
          <p:spPr bwMode="auto">
            <a:xfrm>
              <a:off x="8093406" y="5469957"/>
              <a:ext cx="1160584"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Provide HSSE &amp; SP Support</a:t>
              </a:r>
              <a:endParaRPr lang="en-US" altLang="en-US" sz="1010" dirty="0">
                <a:solidFill>
                  <a:srgbClr val="000000"/>
                </a:solidFill>
                <a:latin typeface="+mj-lt"/>
              </a:endParaRPr>
            </a:p>
          </p:txBody>
        </p:sp>
        <p:sp>
          <p:nvSpPr>
            <p:cNvPr id="25645" name="Rectangle 43">
              <a:extLst>
                <a:ext uri="{FF2B5EF4-FFF2-40B4-BE49-F238E27FC236}">
                  <a16:creationId xmlns:a16="http://schemas.microsoft.com/office/drawing/2014/main" id="{F2A3FF9C-2E9D-45F6-B1A2-24C06DD61DB0}"/>
                </a:ext>
              </a:extLst>
            </p:cNvPr>
            <p:cNvSpPr>
              <a:spLocks noChangeArrowheads="1"/>
            </p:cNvSpPr>
            <p:nvPr/>
          </p:nvSpPr>
          <p:spPr bwMode="auto">
            <a:xfrm>
              <a:off x="3525026" y="5469957"/>
              <a:ext cx="1018356" cy="41530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65000"/>
                </a:lnSpc>
                <a:spcBef>
                  <a:spcPct val="0"/>
                </a:spcBef>
                <a:buFontTx/>
                <a:buNone/>
              </a:pPr>
              <a:r>
                <a:rPr lang="en-GB" altLang="en-US" sz="1010" dirty="0">
                  <a:solidFill>
                    <a:srgbClr val="000000"/>
                  </a:solidFill>
                  <a:latin typeface="+mj-lt"/>
                </a:rPr>
                <a:t>Manage Contracting &amp; Procurement</a:t>
              </a:r>
              <a:endParaRPr lang="en-US" altLang="en-US" sz="1010" dirty="0">
                <a:solidFill>
                  <a:srgbClr val="000000"/>
                </a:solidFill>
                <a:latin typeface="+mj-lt"/>
              </a:endParaRPr>
            </a:p>
          </p:txBody>
        </p:sp>
        <p:sp>
          <p:nvSpPr>
            <p:cNvPr id="25646" name="Rectangle 44">
              <a:extLst>
                <a:ext uri="{FF2B5EF4-FFF2-40B4-BE49-F238E27FC236}">
                  <a16:creationId xmlns:a16="http://schemas.microsoft.com/office/drawing/2014/main" id="{298772BC-CD3D-4E68-ACFF-E11B492513C5}"/>
                </a:ext>
              </a:extLst>
            </p:cNvPr>
            <p:cNvSpPr>
              <a:spLocks noChangeArrowheads="1"/>
            </p:cNvSpPr>
            <p:nvPr/>
          </p:nvSpPr>
          <p:spPr bwMode="auto">
            <a:xfrm>
              <a:off x="2506670" y="6017537"/>
              <a:ext cx="950087"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65000"/>
                </a:lnSpc>
                <a:spcBef>
                  <a:spcPct val="0"/>
                </a:spcBef>
                <a:buFontTx/>
                <a:buNone/>
              </a:pPr>
              <a:r>
                <a:rPr lang="en-GB" altLang="en-US" sz="1010" dirty="0">
                  <a:solidFill>
                    <a:srgbClr val="000000"/>
                  </a:solidFill>
                  <a:latin typeface="+mj-lt"/>
                </a:rPr>
                <a:t>Provide </a:t>
              </a:r>
            </a:p>
            <a:p>
              <a:pPr algn="ctr">
                <a:lnSpc>
                  <a:spcPct val="65000"/>
                </a:lnSpc>
                <a:spcBef>
                  <a:spcPct val="0"/>
                </a:spcBef>
                <a:buFontTx/>
                <a:buNone/>
              </a:pPr>
              <a:r>
                <a:rPr lang="en-GB" altLang="en-US" sz="1010" dirty="0">
                  <a:solidFill>
                    <a:srgbClr val="000000"/>
                  </a:solidFill>
                  <a:latin typeface="+mj-lt"/>
                </a:rPr>
                <a:t>Real Estate Services</a:t>
              </a:r>
              <a:endParaRPr lang="en-US" altLang="en-US" sz="1010" dirty="0">
                <a:solidFill>
                  <a:srgbClr val="000000"/>
                </a:solidFill>
                <a:latin typeface="+mj-lt"/>
              </a:endParaRPr>
            </a:p>
          </p:txBody>
        </p:sp>
        <p:sp>
          <p:nvSpPr>
            <p:cNvPr id="25647" name="Rectangle 45">
              <a:extLst>
                <a:ext uri="{FF2B5EF4-FFF2-40B4-BE49-F238E27FC236}">
                  <a16:creationId xmlns:a16="http://schemas.microsoft.com/office/drawing/2014/main" id="{6D36A196-ECD1-493F-AEB3-CA85B28E458F}"/>
                </a:ext>
              </a:extLst>
            </p:cNvPr>
            <p:cNvSpPr>
              <a:spLocks noChangeArrowheads="1"/>
            </p:cNvSpPr>
            <p:nvPr/>
          </p:nvSpPr>
          <p:spPr bwMode="auto">
            <a:xfrm>
              <a:off x="1471246" y="6017537"/>
              <a:ext cx="950087"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r>
                <a:rPr lang="en-GB" altLang="en-US" sz="1010" dirty="0">
                  <a:solidFill>
                    <a:srgbClr val="000000"/>
                  </a:solidFill>
                  <a:latin typeface="+mj-lt"/>
                </a:rPr>
                <a:t>Manage </a:t>
              </a:r>
            </a:p>
            <a:p>
              <a:pPr algn="ctr">
                <a:lnSpc>
                  <a:spcPct val="70000"/>
                </a:lnSpc>
                <a:spcBef>
                  <a:spcPct val="0"/>
                </a:spcBef>
                <a:buFontTx/>
                <a:buNone/>
              </a:pPr>
              <a:r>
                <a:rPr lang="en-GB" altLang="en-US" sz="1010" dirty="0">
                  <a:solidFill>
                    <a:srgbClr val="000000"/>
                  </a:solidFill>
                  <a:latin typeface="+mj-lt"/>
                </a:rPr>
                <a:t>Geomatics</a:t>
              </a:r>
              <a:endParaRPr lang="en-US" altLang="en-US" sz="1010" dirty="0">
                <a:solidFill>
                  <a:srgbClr val="000000"/>
                </a:solidFill>
                <a:latin typeface="+mj-lt"/>
              </a:endParaRPr>
            </a:p>
          </p:txBody>
        </p:sp>
        <p:sp>
          <p:nvSpPr>
            <p:cNvPr id="25648" name="Rectangle 46">
              <a:extLst>
                <a:ext uri="{FF2B5EF4-FFF2-40B4-BE49-F238E27FC236}">
                  <a16:creationId xmlns:a16="http://schemas.microsoft.com/office/drawing/2014/main" id="{6C4DA1EE-ECAF-4874-99D3-499A5E296B09}"/>
                </a:ext>
              </a:extLst>
            </p:cNvPr>
            <p:cNvSpPr>
              <a:spLocks noChangeArrowheads="1"/>
            </p:cNvSpPr>
            <p:nvPr/>
          </p:nvSpPr>
          <p:spPr bwMode="auto">
            <a:xfrm>
              <a:off x="6864551" y="5469957"/>
              <a:ext cx="1154896"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Manage </a:t>
              </a:r>
            </a:p>
            <a:p>
              <a:pPr algn="ctr">
                <a:lnSpc>
                  <a:spcPct val="75000"/>
                </a:lnSpc>
                <a:spcBef>
                  <a:spcPct val="0"/>
                </a:spcBef>
                <a:buFontTx/>
                <a:buNone/>
              </a:pPr>
              <a:r>
                <a:rPr lang="en-GB" altLang="en-US" sz="1010" dirty="0">
                  <a:solidFill>
                    <a:srgbClr val="000000"/>
                  </a:solidFill>
                  <a:latin typeface="+mj-lt"/>
                </a:rPr>
                <a:t>Information</a:t>
              </a:r>
              <a:endParaRPr lang="en-US" altLang="en-US" sz="1010" dirty="0">
                <a:solidFill>
                  <a:srgbClr val="000000"/>
                </a:solidFill>
                <a:latin typeface="+mj-lt"/>
              </a:endParaRPr>
            </a:p>
          </p:txBody>
        </p:sp>
        <p:sp>
          <p:nvSpPr>
            <p:cNvPr id="25649" name="Rectangle 47">
              <a:extLst>
                <a:ext uri="{FF2B5EF4-FFF2-40B4-BE49-F238E27FC236}">
                  <a16:creationId xmlns:a16="http://schemas.microsoft.com/office/drawing/2014/main" id="{8C4E15F1-73D7-49F5-96E0-043FFF481D88}"/>
                </a:ext>
              </a:extLst>
            </p:cNvPr>
            <p:cNvSpPr>
              <a:spLocks noChangeArrowheads="1"/>
            </p:cNvSpPr>
            <p:nvPr/>
          </p:nvSpPr>
          <p:spPr bwMode="auto">
            <a:xfrm>
              <a:off x="4605963" y="6016116"/>
              <a:ext cx="1018356" cy="411040"/>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r>
                <a:rPr lang="en-GB" altLang="en-US" sz="1010" dirty="0">
                  <a:solidFill>
                    <a:srgbClr val="000000"/>
                  </a:solidFill>
                  <a:latin typeface="+mj-lt"/>
                </a:rPr>
                <a:t>Manage </a:t>
              </a:r>
            </a:p>
            <a:p>
              <a:pPr algn="ctr">
                <a:lnSpc>
                  <a:spcPct val="70000"/>
                </a:lnSpc>
                <a:spcBef>
                  <a:spcPct val="0"/>
                </a:spcBef>
                <a:buFontTx/>
                <a:buNone/>
              </a:pPr>
              <a:r>
                <a:rPr lang="en-GB" altLang="en-US" sz="1010" dirty="0">
                  <a:solidFill>
                    <a:srgbClr val="000000"/>
                  </a:solidFill>
                  <a:latin typeface="+mj-lt"/>
                </a:rPr>
                <a:t>Technology</a:t>
              </a:r>
              <a:endParaRPr lang="en-US" altLang="en-US" sz="1010" dirty="0">
                <a:solidFill>
                  <a:srgbClr val="000000"/>
                </a:solidFill>
                <a:latin typeface="+mj-lt"/>
              </a:endParaRPr>
            </a:p>
          </p:txBody>
        </p:sp>
        <p:sp>
          <p:nvSpPr>
            <p:cNvPr id="25650" name="Rectangle 48">
              <a:extLst>
                <a:ext uri="{FF2B5EF4-FFF2-40B4-BE49-F238E27FC236}">
                  <a16:creationId xmlns:a16="http://schemas.microsoft.com/office/drawing/2014/main" id="{4CF8A67E-55ED-492F-A1AB-12B43FADD0CE}"/>
                </a:ext>
              </a:extLst>
            </p:cNvPr>
            <p:cNvSpPr>
              <a:spLocks noChangeArrowheads="1"/>
            </p:cNvSpPr>
            <p:nvPr/>
          </p:nvSpPr>
          <p:spPr bwMode="auto">
            <a:xfrm>
              <a:off x="8094829" y="6016115"/>
              <a:ext cx="1153473" cy="403929"/>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Provide IT Solutions &amp; Services</a:t>
              </a:r>
            </a:p>
            <a:p>
              <a:pPr algn="ctr">
                <a:lnSpc>
                  <a:spcPct val="75000"/>
                </a:lnSpc>
                <a:spcBef>
                  <a:spcPct val="0"/>
                </a:spcBef>
                <a:buFontTx/>
                <a:buNone/>
              </a:pPr>
              <a:r>
                <a:rPr lang="en-GB" altLang="en-US" sz="1010" u="sng" dirty="0">
                  <a:solidFill>
                    <a:srgbClr val="0066FF"/>
                  </a:solidFill>
                  <a:latin typeface="+mj-lt"/>
                </a:rPr>
                <a:t>[IT Delivery Model]</a:t>
              </a:r>
              <a:endParaRPr lang="en-US" altLang="en-US" sz="1010" u="sng" dirty="0">
                <a:solidFill>
                  <a:srgbClr val="0066FF"/>
                </a:solidFill>
                <a:latin typeface="+mj-lt"/>
              </a:endParaRPr>
            </a:p>
          </p:txBody>
        </p:sp>
        <p:sp>
          <p:nvSpPr>
            <p:cNvPr id="25651" name="Rectangle 49">
              <a:extLst>
                <a:ext uri="{FF2B5EF4-FFF2-40B4-BE49-F238E27FC236}">
                  <a16:creationId xmlns:a16="http://schemas.microsoft.com/office/drawing/2014/main" id="{C253F0C8-BDAE-4924-B2F8-48817620F2EF}"/>
                </a:ext>
              </a:extLst>
            </p:cNvPr>
            <p:cNvSpPr>
              <a:spLocks noChangeArrowheads="1"/>
            </p:cNvSpPr>
            <p:nvPr/>
          </p:nvSpPr>
          <p:spPr bwMode="auto">
            <a:xfrm>
              <a:off x="5703966" y="6016115"/>
              <a:ext cx="1080937" cy="403929"/>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0000"/>
                </a:lnSpc>
                <a:spcBef>
                  <a:spcPct val="0"/>
                </a:spcBef>
                <a:buFontTx/>
                <a:buNone/>
              </a:pPr>
              <a:r>
                <a:rPr lang="en-GB" altLang="en-US" sz="1010" dirty="0">
                  <a:solidFill>
                    <a:srgbClr val="000000"/>
                  </a:solidFill>
                  <a:latin typeface="+mj-lt"/>
                </a:rPr>
                <a:t>Manage</a:t>
              </a:r>
            </a:p>
            <a:p>
              <a:pPr algn="ctr">
                <a:lnSpc>
                  <a:spcPct val="70000"/>
                </a:lnSpc>
                <a:spcBef>
                  <a:spcPct val="0"/>
                </a:spcBef>
                <a:buFontTx/>
                <a:buNone/>
              </a:pPr>
              <a:r>
                <a:rPr lang="en-GB" altLang="en-US" sz="1010" dirty="0">
                  <a:solidFill>
                    <a:srgbClr val="000000"/>
                  </a:solidFill>
                  <a:latin typeface="+mj-lt"/>
                </a:rPr>
                <a:t>Legal &amp; Compliance Processes</a:t>
              </a:r>
              <a:endParaRPr lang="en-US" altLang="en-US" sz="1010" dirty="0">
                <a:solidFill>
                  <a:srgbClr val="000000"/>
                </a:solidFill>
                <a:latin typeface="+mj-lt"/>
              </a:endParaRPr>
            </a:p>
          </p:txBody>
        </p:sp>
        <p:sp>
          <p:nvSpPr>
            <p:cNvPr id="25652" name="Rectangle 50">
              <a:extLst>
                <a:ext uri="{FF2B5EF4-FFF2-40B4-BE49-F238E27FC236}">
                  <a16:creationId xmlns:a16="http://schemas.microsoft.com/office/drawing/2014/main" id="{E89AADA5-940E-44B9-8D5E-1A58540B8343}"/>
                </a:ext>
              </a:extLst>
            </p:cNvPr>
            <p:cNvSpPr>
              <a:spLocks noChangeArrowheads="1"/>
            </p:cNvSpPr>
            <p:nvPr/>
          </p:nvSpPr>
          <p:spPr bwMode="auto">
            <a:xfrm>
              <a:off x="6858863" y="6016115"/>
              <a:ext cx="1160584" cy="403929"/>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65000"/>
                </a:lnSpc>
                <a:spcBef>
                  <a:spcPct val="0"/>
                </a:spcBef>
                <a:buFontTx/>
                <a:buNone/>
              </a:pPr>
              <a:r>
                <a:rPr lang="en-GB" altLang="en-US" sz="1010" dirty="0">
                  <a:solidFill>
                    <a:srgbClr val="000000"/>
                  </a:solidFill>
                  <a:latin typeface="+mj-lt"/>
                </a:rPr>
                <a:t>Manage Commercial Agreements &amp; Relationships</a:t>
              </a:r>
              <a:endParaRPr lang="en-US" altLang="en-US" sz="1010" dirty="0">
                <a:solidFill>
                  <a:srgbClr val="000000"/>
                </a:solidFill>
                <a:latin typeface="+mj-lt"/>
              </a:endParaRPr>
            </a:p>
          </p:txBody>
        </p:sp>
        <p:sp>
          <p:nvSpPr>
            <p:cNvPr id="25653" name="Text Box 51">
              <a:extLst>
                <a:ext uri="{FF2B5EF4-FFF2-40B4-BE49-F238E27FC236}">
                  <a16:creationId xmlns:a16="http://schemas.microsoft.com/office/drawing/2014/main" id="{19EE745C-8637-4E65-B110-1EE2AF02B962}"/>
                </a:ext>
              </a:extLst>
            </p:cNvPr>
            <p:cNvSpPr txBox="1">
              <a:spLocks noChangeArrowheads="1"/>
            </p:cNvSpPr>
            <p:nvPr/>
          </p:nvSpPr>
          <p:spPr bwMode="auto">
            <a:xfrm>
              <a:off x="4231901" y="5445778"/>
              <a:ext cx="488681" cy="21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75000"/>
                </a:lnSpc>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54" name="Text Box 52">
              <a:extLst>
                <a:ext uri="{FF2B5EF4-FFF2-40B4-BE49-F238E27FC236}">
                  <a16:creationId xmlns:a16="http://schemas.microsoft.com/office/drawing/2014/main" id="{788CE33E-A4F1-4E92-BF88-97CA873F6FB7}"/>
                </a:ext>
              </a:extLst>
            </p:cNvPr>
            <p:cNvSpPr txBox="1">
              <a:spLocks noChangeArrowheads="1"/>
            </p:cNvSpPr>
            <p:nvPr/>
          </p:nvSpPr>
          <p:spPr bwMode="auto">
            <a:xfrm>
              <a:off x="6462045" y="5432978"/>
              <a:ext cx="488681" cy="21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75000"/>
                </a:lnSpc>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55" name="Text Box 53">
              <a:extLst>
                <a:ext uri="{FF2B5EF4-FFF2-40B4-BE49-F238E27FC236}">
                  <a16:creationId xmlns:a16="http://schemas.microsoft.com/office/drawing/2014/main" id="{E41A6AE2-22EA-4625-906A-A03E14144155}"/>
                </a:ext>
              </a:extLst>
            </p:cNvPr>
            <p:cNvSpPr txBox="1">
              <a:spLocks noChangeArrowheads="1"/>
            </p:cNvSpPr>
            <p:nvPr/>
          </p:nvSpPr>
          <p:spPr bwMode="auto">
            <a:xfrm>
              <a:off x="7683787" y="5432978"/>
              <a:ext cx="488681" cy="21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75000"/>
                </a:lnSpc>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56" name="Text Box 54">
              <a:extLst>
                <a:ext uri="{FF2B5EF4-FFF2-40B4-BE49-F238E27FC236}">
                  <a16:creationId xmlns:a16="http://schemas.microsoft.com/office/drawing/2014/main" id="{E564FF8E-F1A6-4E65-B965-162FBB8DFB2D}"/>
                </a:ext>
              </a:extLst>
            </p:cNvPr>
            <p:cNvSpPr txBox="1">
              <a:spLocks noChangeArrowheads="1"/>
            </p:cNvSpPr>
            <p:nvPr/>
          </p:nvSpPr>
          <p:spPr bwMode="auto">
            <a:xfrm>
              <a:off x="8904108" y="5432978"/>
              <a:ext cx="488681" cy="21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75000"/>
                </a:lnSpc>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57" name="Text Box 55">
              <a:extLst>
                <a:ext uri="{FF2B5EF4-FFF2-40B4-BE49-F238E27FC236}">
                  <a16:creationId xmlns:a16="http://schemas.microsoft.com/office/drawing/2014/main" id="{F61C03AE-1B4F-4229-B616-28C10E8A8236}"/>
                </a:ext>
              </a:extLst>
            </p:cNvPr>
            <p:cNvSpPr txBox="1">
              <a:spLocks noChangeArrowheads="1"/>
            </p:cNvSpPr>
            <p:nvPr/>
          </p:nvSpPr>
          <p:spPr bwMode="auto">
            <a:xfrm>
              <a:off x="3121097" y="5960645"/>
              <a:ext cx="488681"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58" name="Text Box 56">
              <a:extLst>
                <a:ext uri="{FF2B5EF4-FFF2-40B4-BE49-F238E27FC236}">
                  <a16:creationId xmlns:a16="http://schemas.microsoft.com/office/drawing/2014/main" id="{F14F0D14-D37D-4667-B0DC-579A6C08A91C}"/>
                </a:ext>
              </a:extLst>
            </p:cNvPr>
            <p:cNvSpPr txBox="1">
              <a:spLocks noChangeArrowheads="1"/>
            </p:cNvSpPr>
            <p:nvPr/>
          </p:nvSpPr>
          <p:spPr bwMode="auto">
            <a:xfrm>
              <a:off x="4213412" y="5960645"/>
              <a:ext cx="488681"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59" name="Text Box 57">
              <a:extLst>
                <a:ext uri="{FF2B5EF4-FFF2-40B4-BE49-F238E27FC236}">
                  <a16:creationId xmlns:a16="http://schemas.microsoft.com/office/drawing/2014/main" id="{FC350EFD-D0A4-4F3D-BE24-2C8F51906E5B}"/>
                </a:ext>
              </a:extLst>
            </p:cNvPr>
            <p:cNvSpPr txBox="1">
              <a:spLocks noChangeArrowheads="1"/>
            </p:cNvSpPr>
            <p:nvPr/>
          </p:nvSpPr>
          <p:spPr bwMode="auto">
            <a:xfrm>
              <a:off x="6437865" y="5960645"/>
              <a:ext cx="488681"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60" name="Text Box 58">
              <a:extLst>
                <a:ext uri="{FF2B5EF4-FFF2-40B4-BE49-F238E27FC236}">
                  <a16:creationId xmlns:a16="http://schemas.microsoft.com/office/drawing/2014/main" id="{A3797DA9-D319-4AA9-A641-6B742B1EFED1}"/>
                </a:ext>
              </a:extLst>
            </p:cNvPr>
            <p:cNvSpPr txBox="1">
              <a:spLocks noChangeArrowheads="1"/>
            </p:cNvSpPr>
            <p:nvPr/>
          </p:nvSpPr>
          <p:spPr bwMode="auto">
            <a:xfrm>
              <a:off x="8874240" y="5960645"/>
              <a:ext cx="488681"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61" name="Text Box 59">
              <a:extLst>
                <a:ext uri="{FF2B5EF4-FFF2-40B4-BE49-F238E27FC236}">
                  <a16:creationId xmlns:a16="http://schemas.microsoft.com/office/drawing/2014/main" id="{848E657A-731E-479D-9AE4-1ECE5704B4BF}"/>
                </a:ext>
              </a:extLst>
            </p:cNvPr>
            <p:cNvSpPr txBox="1">
              <a:spLocks noChangeArrowheads="1"/>
            </p:cNvSpPr>
            <p:nvPr/>
          </p:nvSpPr>
          <p:spPr bwMode="auto">
            <a:xfrm>
              <a:off x="2008870" y="5973447"/>
              <a:ext cx="674084"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Upstream</a:t>
              </a:r>
            </a:p>
          </p:txBody>
        </p:sp>
        <p:sp>
          <p:nvSpPr>
            <p:cNvPr id="25662" name="Text Box 60">
              <a:extLst>
                <a:ext uri="{FF2B5EF4-FFF2-40B4-BE49-F238E27FC236}">
                  <a16:creationId xmlns:a16="http://schemas.microsoft.com/office/drawing/2014/main" id="{8427952F-A903-419C-ABC5-DFCAB5724C27}"/>
                </a:ext>
              </a:extLst>
            </p:cNvPr>
            <p:cNvSpPr txBox="1">
              <a:spLocks noChangeArrowheads="1"/>
            </p:cNvSpPr>
            <p:nvPr/>
          </p:nvSpPr>
          <p:spPr bwMode="auto">
            <a:xfrm>
              <a:off x="7557205" y="5960645"/>
              <a:ext cx="674084"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Upstream</a:t>
              </a:r>
            </a:p>
          </p:txBody>
        </p:sp>
        <p:sp>
          <p:nvSpPr>
            <p:cNvPr id="25663" name="Text Box 61">
              <a:extLst>
                <a:ext uri="{FF2B5EF4-FFF2-40B4-BE49-F238E27FC236}">
                  <a16:creationId xmlns:a16="http://schemas.microsoft.com/office/drawing/2014/main" id="{E7321103-232C-48FB-A2DB-8523A9CFCDAB}"/>
                </a:ext>
              </a:extLst>
            </p:cNvPr>
            <p:cNvSpPr txBox="1">
              <a:spLocks noChangeArrowheads="1"/>
            </p:cNvSpPr>
            <p:nvPr/>
          </p:nvSpPr>
          <p:spPr bwMode="auto">
            <a:xfrm>
              <a:off x="5187678" y="5432978"/>
              <a:ext cx="674084" cy="21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75000"/>
                </a:lnSpc>
                <a:spcBef>
                  <a:spcPct val="0"/>
                </a:spcBef>
                <a:buFontTx/>
                <a:buNone/>
              </a:pPr>
              <a:r>
                <a:rPr lang="en-GB" altLang="en-US" sz="1010">
                  <a:solidFill>
                    <a:schemeClr val="bg2"/>
                  </a:solidFill>
                  <a:latin typeface="+mj-lt"/>
                  <a:cs typeface="Times New Roman" panose="02020603050405020304" pitchFamily="18" charset="0"/>
                </a:rPr>
                <a:t>Upstream</a:t>
              </a:r>
            </a:p>
          </p:txBody>
        </p:sp>
        <p:sp>
          <p:nvSpPr>
            <p:cNvPr id="25664" name="Rectangle 62">
              <a:extLst>
                <a:ext uri="{FF2B5EF4-FFF2-40B4-BE49-F238E27FC236}">
                  <a16:creationId xmlns:a16="http://schemas.microsoft.com/office/drawing/2014/main" id="{EDC40468-B2EF-4A2D-9690-1FF0E06C617C}"/>
                </a:ext>
              </a:extLst>
            </p:cNvPr>
            <p:cNvSpPr>
              <a:spLocks noChangeArrowheads="1"/>
            </p:cNvSpPr>
            <p:nvPr/>
          </p:nvSpPr>
          <p:spPr bwMode="auto">
            <a:xfrm>
              <a:off x="2495292" y="5471380"/>
              <a:ext cx="950087" cy="409618"/>
            </a:xfrm>
            <a:prstGeom prst="rect">
              <a:avLst/>
            </a:prstGeom>
            <a:solidFill>
              <a:srgbClr val="DDDDDD"/>
            </a:solidFill>
            <a:ln>
              <a:noFill/>
            </a:ln>
            <a:effectLst>
              <a:prstShdw prst="shdw17" dist="17961" dir="13500000">
                <a:srgbClr val="858585"/>
              </a:prstShdw>
            </a:effectLst>
            <a:extLst>
              <a:ext uri="{91240B29-F687-4F45-9708-019B960494DF}">
                <a14:hiddenLine xmlns:a14="http://schemas.microsoft.com/office/drawing/2010/main" w="9525">
                  <a:solidFill>
                    <a:schemeClr val="bg1"/>
                  </a:solidFill>
                  <a:miter lim="800000"/>
                  <a:headEnd/>
                  <a:tailEnd/>
                </a14:hiddenLine>
              </a:ext>
            </a:extLst>
          </p:spPr>
          <p:txBody>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algn="ctr">
                <a:lnSpc>
                  <a:spcPct val="75000"/>
                </a:lnSpc>
                <a:spcBef>
                  <a:spcPct val="0"/>
                </a:spcBef>
                <a:buFontTx/>
                <a:buNone/>
              </a:pPr>
              <a:r>
                <a:rPr lang="en-GB" altLang="en-US" sz="1010" dirty="0">
                  <a:solidFill>
                    <a:srgbClr val="000000"/>
                  </a:solidFill>
                  <a:latin typeface="+mj-lt"/>
                </a:rPr>
                <a:t>Manage </a:t>
              </a:r>
            </a:p>
            <a:p>
              <a:pPr algn="ctr">
                <a:lnSpc>
                  <a:spcPct val="75000"/>
                </a:lnSpc>
                <a:spcBef>
                  <a:spcPct val="0"/>
                </a:spcBef>
                <a:buFontTx/>
                <a:buNone/>
              </a:pPr>
              <a:r>
                <a:rPr lang="en-GB" altLang="en-US" sz="1010" dirty="0">
                  <a:solidFill>
                    <a:srgbClr val="000000"/>
                  </a:solidFill>
                  <a:latin typeface="+mj-lt"/>
                </a:rPr>
                <a:t>Reputation</a:t>
              </a:r>
              <a:endParaRPr lang="en-US" altLang="en-US" sz="1010" dirty="0">
                <a:solidFill>
                  <a:srgbClr val="000000"/>
                </a:solidFill>
                <a:latin typeface="+mj-lt"/>
              </a:endParaRPr>
            </a:p>
          </p:txBody>
        </p:sp>
        <p:sp>
          <p:nvSpPr>
            <p:cNvPr id="25665" name="Text Box 63">
              <a:extLst>
                <a:ext uri="{FF2B5EF4-FFF2-40B4-BE49-F238E27FC236}">
                  <a16:creationId xmlns:a16="http://schemas.microsoft.com/office/drawing/2014/main" id="{58C4D6DA-7EC7-4B33-91E6-02BBBD6D17FD}"/>
                </a:ext>
              </a:extLst>
            </p:cNvPr>
            <p:cNvSpPr txBox="1">
              <a:spLocks noChangeArrowheads="1"/>
            </p:cNvSpPr>
            <p:nvPr/>
          </p:nvSpPr>
          <p:spPr bwMode="auto">
            <a:xfrm>
              <a:off x="3145276" y="5432978"/>
              <a:ext cx="488681" cy="21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lnSpc>
                  <a:spcPct val="75000"/>
                </a:lnSpc>
                <a:spcBef>
                  <a:spcPct val="0"/>
                </a:spcBef>
                <a:buFontTx/>
                <a:buNone/>
              </a:pPr>
              <a:r>
                <a:rPr lang="en-GB" altLang="en-US" sz="1010">
                  <a:solidFill>
                    <a:schemeClr val="bg2"/>
                  </a:solidFill>
                  <a:latin typeface="+mj-lt"/>
                  <a:cs typeface="Times New Roman" panose="02020603050405020304" pitchFamily="18" charset="0"/>
                </a:rPr>
                <a:t>Group</a:t>
              </a:r>
            </a:p>
          </p:txBody>
        </p:sp>
        <p:sp>
          <p:nvSpPr>
            <p:cNvPr id="25666" name="Text Box 64">
              <a:extLst>
                <a:ext uri="{FF2B5EF4-FFF2-40B4-BE49-F238E27FC236}">
                  <a16:creationId xmlns:a16="http://schemas.microsoft.com/office/drawing/2014/main" id="{24F01DE7-4791-4668-9EFB-8A7FEC8C2759}"/>
                </a:ext>
              </a:extLst>
            </p:cNvPr>
            <p:cNvSpPr txBox="1">
              <a:spLocks noChangeArrowheads="1"/>
            </p:cNvSpPr>
            <p:nvPr/>
          </p:nvSpPr>
          <p:spPr bwMode="auto">
            <a:xfrm>
              <a:off x="5285815" y="5973447"/>
              <a:ext cx="674084" cy="24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GB" altLang="en-US" sz="1010">
                  <a:solidFill>
                    <a:schemeClr val="bg2"/>
                  </a:solidFill>
                  <a:latin typeface="+mj-lt"/>
                  <a:cs typeface="Times New Roman" panose="02020603050405020304" pitchFamily="18" charset="0"/>
                </a:rPr>
                <a:t>Upstream</a:t>
              </a:r>
            </a:p>
          </p:txBody>
        </p:sp>
        <p:sp>
          <p:nvSpPr>
            <p:cNvPr id="68" name="Slide Number Placeholder 7">
              <a:extLst>
                <a:ext uri="{FF2B5EF4-FFF2-40B4-BE49-F238E27FC236}">
                  <a16:creationId xmlns:a16="http://schemas.microsoft.com/office/drawing/2014/main" id="{99D76ECB-8CE9-43A1-BAC3-74E685FD9FCC}"/>
                </a:ext>
              </a:extLst>
            </p:cNvPr>
            <p:cNvSpPr txBox="1">
              <a:spLocks/>
            </p:cNvSpPr>
            <p:nvPr/>
          </p:nvSpPr>
          <p:spPr>
            <a:xfrm>
              <a:off x="8776103" y="6532404"/>
              <a:ext cx="536369" cy="365125"/>
            </a:xfrm>
            <a:prstGeom prst="rect">
              <a:avLst/>
            </a:prstGeom>
            <a:noFill/>
          </p:spPr>
          <p:txBody>
            <a:bodyPr/>
            <a:lstStyle>
              <a:defPPr>
                <a:defRPr lang="en-US"/>
              </a:defPPr>
              <a:lvl1pPr marL="0" algn="l" defTabSz="1018824" rtl="0" eaLnBrk="1" latinLnBrk="0" hangingPunct="1">
                <a:spcBef>
                  <a:spcPct val="20000"/>
                </a:spcBef>
                <a:buBlip>
                  <a:blip r:embed="rId2"/>
                </a:buBlip>
                <a:defRPr sz="3249" b="1" kern="1200">
                  <a:solidFill>
                    <a:schemeClr val="bg1"/>
                  </a:solidFill>
                  <a:latin typeface="Trebuchet MS" panose="020B0603020202020204" pitchFamily="34" charset="0"/>
                  <a:ea typeface="+mn-ea"/>
                  <a:cs typeface="+mn-cs"/>
                </a:defRPr>
              </a:lvl1pPr>
              <a:lvl2pPr marL="754391" indent="-290151" algn="l" defTabSz="1018824" rtl="0" eaLnBrk="1" latinLnBrk="0" hangingPunct="1">
                <a:spcBef>
                  <a:spcPct val="20000"/>
                </a:spcBef>
                <a:buBlip>
                  <a:blip r:embed="rId3"/>
                </a:buBlip>
                <a:defRPr sz="2031" kern="1200">
                  <a:solidFill>
                    <a:schemeClr val="bg1"/>
                  </a:solidFill>
                  <a:latin typeface="Trebuchet MS" panose="020B0603020202020204" pitchFamily="34" charset="0"/>
                  <a:ea typeface="+mn-ea"/>
                  <a:cs typeface="+mn-cs"/>
                </a:defRPr>
              </a:lvl2pPr>
              <a:lvl3pPr marL="1160602" indent="-232120" algn="l" defTabSz="1018824" rtl="0" eaLnBrk="1" latinLnBrk="0" hangingPunct="1">
                <a:spcBef>
                  <a:spcPct val="20000"/>
                </a:spcBef>
                <a:buChar char="•"/>
                <a:defRPr sz="2437" kern="1200">
                  <a:solidFill>
                    <a:schemeClr val="bg1"/>
                  </a:solidFill>
                  <a:latin typeface="Trebuchet MS" panose="020B0603020202020204" pitchFamily="34" charset="0"/>
                  <a:ea typeface="+mn-ea"/>
                  <a:cs typeface="+mn-cs"/>
                </a:defRPr>
              </a:lvl3pPr>
              <a:lvl4pPr marL="1624843" indent="-232120" algn="l" defTabSz="1018824" rtl="0" eaLnBrk="1" latinLnBrk="0" hangingPunct="1">
                <a:spcBef>
                  <a:spcPct val="20000"/>
                </a:spcBef>
                <a:buChar char="–"/>
                <a:defRPr sz="2031" kern="1200">
                  <a:solidFill>
                    <a:schemeClr val="bg1"/>
                  </a:solidFill>
                  <a:latin typeface="Trebuchet MS" panose="020B0603020202020204" pitchFamily="34" charset="0"/>
                  <a:ea typeface="+mn-ea"/>
                  <a:cs typeface="+mn-cs"/>
                </a:defRPr>
              </a:lvl4pPr>
              <a:lvl5pPr marL="2089084" indent="-232120" algn="l" defTabSz="1018824" rtl="0" eaLnBrk="1" latinLnBrk="0" hangingPunct="1">
                <a:spcBef>
                  <a:spcPct val="20000"/>
                </a:spcBef>
                <a:buChar char="»"/>
                <a:defRPr sz="2031" kern="1200">
                  <a:solidFill>
                    <a:schemeClr val="bg1"/>
                  </a:solidFill>
                  <a:latin typeface="Trebuchet MS" panose="020B0603020202020204" pitchFamily="34" charset="0"/>
                  <a:ea typeface="+mn-ea"/>
                  <a:cs typeface="+mn-cs"/>
                </a:defRPr>
              </a:lvl5pPr>
              <a:lvl6pPr marL="2553325" indent="-232120" algn="l" defTabSz="1018824" rtl="0" eaLnBrk="0" fontAlgn="base" latinLnBrk="0" hangingPunct="0">
                <a:spcBef>
                  <a:spcPct val="20000"/>
                </a:spcBef>
                <a:spcAft>
                  <a:spcPct val="0"/>
                </a:spcAft>
                <a:buChar char="»"/>
                <a:defRPr sz="2031" kern="1200">
                  <a:solidFill>
                    <a:schemeClr val="bg1"/>
                  </a:solidFill>
                  <a:latin typeface="Trebuchet MS" panose="020B0603020202020204" pitchFamily="34" charset="0"/>
                  <a:ea typeface="+mn-ea"/>
                  <a:cs typeface="+mn-cs"/>
                </a:defRPr>
              </a:lvl6pPr>
              <a:lvl7pPr marL="3017566" indent="-232120" algn="l" defTabSz="1018824" rtl="0" eaLnBrk="0" fontAlgn="base" latinLnBrk="0" hangingPunct="0">
                <a:spcBef>
                  <a:spcPct val="20000"/>
                </a:spcBef>
                <a:spcAft>
                  <a:spcPct val="0"/>
                </a:spcAft>
                <a:buChar char="»"/>
                <a:defRPr sz="2031" kern="1200">
                  <a:solidFill>
                    <a:schemeClr val="bg1"/>
                  </a:solidFill>
                  <a:latin typeface="Trebuchet MS" panose="020B0603020202020204" pitchFamily="34" charset="0"/>
                  <a:ea typeface="+mn-ea"/>
                  <a:cs typeface="+mn-cs"/>
                </a:defRPr>
              </a:lvl7pPr>
              <a:lvl8pPr marL="3481807" indent="-232120" algn="l" defTabSz="1018824" rtl="0" eaLnBrk="0" fontAlgn="base" latinLnBrk="0" hangingPunct="0">
                <a:spcBef>
                  <a:spcPct val="20000"/>
                </a:spcBef>
                <a:spcAft>
                  <a:spcPct val="0"/>
                </a:spcAft>
                <a:buChar char="»"/>
                <a:defRPr sz="2031" kern="1200">
                  <a:solidFill>
                    <a:schemeClr val="bg1"/>
                  </a:solidFill>
                  <a:latin typeface="Trebuchet MS" panose="020B0603020202020204" pitchFamily="34" charset="0"/>
                  <a:ea typeface="+mn-ea"/>
                  <a:cs typeface="+mn-cs"/>
                </a:defRPr>
              </a:lvl8pPr>
              <a:lvl9pPr marL="3946047" indent="-232120" algn="l" defTabSz="1018824" rtl="0" eaLnBrk="0" fontAlgn="base" latinLnBrk="0" hangingPunct="0">
                <a:spcBef>
                  <a:spcPct val="20000"/>
                </a:spcBef>
                <a:spcAft>
                  <a:spcPct val="0"/>
                </a:spcAft>
                <a:buChar char="»"/>
                <a:defRPr sz="2031" kern="1200">
                  <a:solidFill>
                    <a:schemeClr val="bg1"/>
                  </a:solidFill>
                  <a:latin typeface="Trebuchet MS" panose="020B0603020202020204" pitchFamily="34" charset="0"/>
                  <a:ea typeface="+mn-ea"/>
                  <a:cs typeface="+mn-cs"/>
                </a:defRPr>
              </a:lvl9pPr>
            </a:lstStyle>
            <a:p>
              <a:pPr>
                <a:spcBef>
                  <a:spcPct val="0"/>
                </a:spcBef>
                <a:buFontTx/>
                <a:buNone/>
              </a:pPr>
              <a:fld id="{BC2CD96A-6151-48D2-8F9A-75ADA6F494B2}" type="slidenum">
                <a:rPr lang="en-GB" altLang="en-US" sz="1010" b="0">
                  <a:solidFill>
                    <a:srgbClr val="E20022"/>
                  </a:solidFill>
                  <a:latin typeface="+mj-lt"/>
                </a:rPr>
                <a:pPr>
                  <a:spcBef>
                    <a:spcPct val="0"/>
                  </a:spcBef>
                  <a:buFontTx/>
                  <a:buNone/>
                </a:pPr>
                <a:t>6</a:t>
              </a:fld>
              <a:endParaRPr lang="en-GB" altLang="en-US" sz="1010" b="0">
                <a:solidFill>
                  <a:srgbClr val="E20022"/>
                </a:solidFill>
                <a:latin typeface="+mj-lt"/>
              </a:endParaRPr>
            </a:p>
          </p:txBody>
        </p:sp>
      </p:grpSp>
      <p:sp>
        <p:nvSpPr>
          <p:cNvPr id="70" name="Title 1">
            <a:extLst>
              <a:ext uri="{FF2B5EF4-FFF2-40B4-BE49-F238E27FC236}">
                <a16:creationId xmlns:a16="http://schemas.microsoft.com/office/drawing/2014/main" id="{5BA582A7-C16A-A91C-A0BB-9F10F52CFD34}"/>
              </a:ext>
            </a:extLst>
          </p:cNvPr>
          <p:cNvSpPr txBox="1">
            <a:spLocks/>
          </p:cNvSpPr>
          <p:nvPr/>
        </p:nvSpPr>
        <p:spPr>
          <a:xfrm>
            <a:off x="2556322" y="540271"/>
            <a:ext cx="7632848" cy="838199"/>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algn="l" fontAlgn="auto">
              <a:spcAft>
                <a:spcPts val="0"/>
              </a:spcAft>
            </a:pPr>
            <a:r>
              <a:rPr lang="en-US" sz="2800" b="1" dirty="0">
                <a:solidFill>
                  <a:schemeClr val="bg1"/>
                </a:solidFill>
                <a:latin typeface="Arial"/>
                <a:cs typeface="Arial" pitchFamily="34" charset="0"/>
              </a:rPr>
              <a:t>Overview of The Upstream Business Model</a:t>
            </a:r>
          </a:p>
        </p:txBody>
      </p:sp>
      <p:sp>
        <p:nvSpPr>
          <p:cNvPr id="69" name="Text Box 79">
            <a:extLst>
              <a:ext uri="{FF2B5EF4-FFF2-40B4-BE49-F238E27FC236}">
                <a16:creationId xmlns:a16="http://schemas.microsoft.com/office/drawing/2014/main" id="{4E90F97A-F54E-BC81-3B81-228F3F39EF4B}"/>
              </a:ext>
            </a:extLst>
          </p:cNvPr>
          <p:cNvSpPr txBox="1">
            <a:spLocks noChangeArrowheads="1"/>
          </p:cNvSpPr>
          <p:nvPr/>
        </p:nvSpPr>
        <p:spPr bwMode="auto">
          <a:xfrm>
            <a:off x="1908250" y="1559810"/>
            <a:ext cx="1338828" cy="646331"/>
          </a:xfrm>
          <a:prstGeom prst="rect">
            <a:avLst/>
          </a:prstGeom>
          <a:solidFill>
            <a:srgbClr val="00B050"/>
          </a:solidFill>
          <a:ln>
            <a:noFill/>
          </a:ln>
          <a:effec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US" altLang="en-US" sz="1800" dirty="0">
                <a:latin typeface="Arial" panose="020B0604020202020204" pitchFamily="34" charset="0"/>
              </a:rPr>
              <a:t>Driver </a:t>
            </a:r>
          </a:p>
          <a:p>
            <a:pPr eaLnBrk="1" hangingPunct="1">
              <a:spcBef>
                <a:spcPct val="0"/>
              </a:spcBef>
              <a:buFontTx/>
              <a:buNone/>
            </a:pPr>
            <a:r>
              <a:rPr lang="en-US" altLang="en-US" sz="1800" dirty="0">
                <a:latin typeface="Arial" panose="020B0604020202020204" pitchFamily="34" charset="0"/>
              </a:rPr>
              <a:t>Processes</a:t>
            </a:r>
            <a:endParaRPr lang="en-GB" altLang="en-US" sz="1800" dirty="0">
              <a:latin typeface="Arial" panose="020B0604020202020204" pitchFamily="34" charset="0"/>
            </a:endParaRPr>
          </a:p>
        </p:txBody>
      </p:sp>
      <p:sp>
        <p:nvSpPr>
          <p:cNvPr id="71" name="Text Box 79">
            <a:extLst>
              <a:ext uri="{FF2B5EF4-FFF2-40B4-BE49-F238E27FC236}">
                <a16:creationId xmlns:a16="http://schemas.microsoft.com/office/drawing/2014/main" id="{3F72EA98-81F9-C652-8C7D-761EFACB8E8A}"/>
              </a:ext>
            </a:extLst>
          </p:cNvPr>
          <p:cNvSpPr txBox="1">
            <a:spLocks noChangeArrowheads="1"/>
          </p:cNvSpPr>
          <p:nvPr/>
        </p:nvSpPr>
        <p:spPr bwMode="auto">
          <a:xfrm>
            <a:off x="252066" y="1589147"/>
            <a:ext cx="1595309" cy="646331"/>
          </a:xfrm>
          <a:prstGeom prst="rect">
            <a:avLst/>
          </a:prstGeom>
          <a:solidFill>
            <a:srgbClr val="00B050"/>
          </a:solidFill>
          <a:ln>
            <a:noFill/>
          </a:ln>
          <a:effectLst/>
        </p:spPr>
        <p:txBody>
          <a:bodyPr wrap="none">
            <a:spAutoFit/>
          </a:bodyPr>
          <a:lstStyle>
            <a:lvl1pPr>
              <a:spcBef>
                <a:spcPct val="20000"/>
              </a:spcBef>
              <a:buBlip>
                <a:blip r:embed="rId2"/>
              </a:buBlip>
              <a:defRPr sz="3200" b="1">
                <a:solidFill>
                  <a:schemeClr val="bg1"/>
                </a:solidFill>
                <a:latin typeface="Trebuchet MS" panose="020B0603020202020204" pitchFamily="34" charset="0"/>
              </a:defRPr>
            </a:lvl1pPr>
            <a:lvl2pPr marL="742950" indent="-285750">
              <a:spcBef>
                <a:spcPct val="20000"/>
              </a:spcBef>
              <a:buBlip>
                <a:blip r:embed="rId3"/>
              </a:buBlip>
              <a:defRPr sz="2000">
                <a:solidFill>
                  <a:schemeClr val="bg1"/>
                </a:solidFill>
                <a:latin typeface="Trebuchet MS" panose="020B0603020202020204" pitchFamily="34" charset="0"/>
              </a:defRPr>
            </a:lvl2pPr>
            <a:lvl3pPr marL="1143000" indent="-228600">
              <a:spcBef>
                <a:spcPct val="20000"/>
              </a:spcBef>
              <a:buChar char="•"/>
              <a:defRPr sz="2400">
                <a:solidFill>
                  <a:schemeClr val="bg1"/>
                </a:solidFill>
                <a:latin typeface="Trebuchet MS" panose="020B0603020202020204" pitchFamily="34" charset="0"/>
              </a:defRPr>
            </a:lvl3pPr>
            <a:lvl4pPr marL="1600200" indent="-228600">
              <a:spcBef>
                <a:spcPct val="20000"/>
              </a:spcBef>
              <a:buChar char="–"/>
              <a:defRPr sz="2000">
                <a:solidFill>
                  <a:schemeClr val="bg1"/>
                </a:solidFill>
                <a:latin typeface="Trebuchet MS" panose="020B0603020202020204" pitchFamily="34" charset="0"/>
              </a:defRPr>
            </a:lvl4pPr>
            <a:lvl5pPr marL="2057400" indent="-228600">
              <a:spcBef>
                <a:spcPct val="20000"/>
              </a:spcBef>
              <a:buChar char="»"/>
              <a:defRPr sz="2000">
                <a:solidFill>
                  <a:schemeClr val="bg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bg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bg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bg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bg1"/>
                </a:solidFill>
                <a:latin typeface="Trebuchet MS" panose="020B0603020202020204" pitchFamily="34" charset="0"/>
              </a:defRPr>
            </a:lvl9pPr>
          </a:lstStyle>
          <a:p>
            <a:pPr eaLnBrk="1" hangingPunct="1">
              <a:spcBef>
                <a:spcPct val="0"/>
              </a:spcBef>
              <a:buFontTx/>
              <a:buNone/>
            </a:pPr>
            <a:r>
              <a:rPr lang="en-US" altLang="en-US" sz="1800" dirty="0">
                <a:latin typeface="Arial" panose="020B0604020202020204" pitchFamily="34" charset="0"/>
              </a:rPr>
              <a:t>Management</a:t>
            </a:r>
          </a:p>
          <a:p>
            <a:pPr eaLnBrk="1" hangingPunct="1">
              <a:spcBef>
                <a:spcPct val="0"/>
              </a:spcBef>
              <a:buFontTx/>
              <a:buNone/>
            </a:pPr>
            <a:r>
              <a:rPr lang="en-US" altLang="en-US" sz="1800" dirty="0">
                <a:latin typeface="Arial" panose="020B0604020202020204" pitchFamily="34" charset="0"/>
              </a:rPr>
              <a:t> Processes</a:t>
            </a:r>
            <a:endParaRPr lang="en-GB" altLang="en-US" sz="1800" dirty="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753914" y="2622454"/>
            <a:ext cx="8859192" cy="638849"/>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800" b="1" dirty="0">
                <a:solidFill>
                  <a:srgbClr val="FF0000"/>
                </a:solidFill>
                <a:latin typeface="Book Antiqua" panose="02040602050305030304" pitchFamily="18" charset="0"/>
              </a:rPr>
              <a:t>Strategic Options in  the Upstream Business</a:t>
            </a: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rPr>
              <a:t>15 minutes</a:t>
            </a:r>
            <a:endParaRPr lang="en-GB" sz="1427" dirty="0">
              <a:solidFill>
                <a:srgbClr val="0000CC"/>
              </a:solidFill>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rPr>
              <a:t>Terkimbi</a:t>
            </a:r>
          </a:p>
        </p:txBody>
      </p:sp>
      <p:sp>
        <p:nvSpPr>
          <p:cNvPr id="57" name="Title 1">
            <a:extLst>
              <a:ext uri="{FF2B5EF4-FFF2-40B4-BE49-F238E27FC236}">
                <a16:creationId xmlns:a16="http://schemas.microsoft.com/office/drawing/2014/main" id="{549F29FF-70F3-ADE4-0437-3C2558F0D877}"/>
              </a:ext>
            </a:extLst>
          </p:cNvPr>
          <p:cNvSpPr txBox="1">
            <a:spLocks/>
          </p:cNvSpPr>
          <p:nvPr/>
        </p:nvSpPr>
        <p:spPr>
          <a:xfrm>
            <a:off x="2556322" y="540271"/>
            <a:ext cx="7632848" cy="838199"/>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algn="l" fontAlgn="auto">
              <a:spcAft>
                <a:spcPts val="0"/>
              </a:spcAft>
            </a:pPr>
            <a:r>
              <a:rPr lang="en-US" sz="2800" b="1" dirty="0">
                <a:solidFill>
                  <a:schemeClr val="bg1"/>
                </a:solidFill>
                <a:latin typeface="Arial"/>
                <a:cs typeface="Arial" pitchFamily="34" charset="0"/>
              </a:rPr>
              <a:t>Overview of The Upstream Business Model</a:t>
            </a:r>
          </a:p>
        </p:txBody>
      </p:sp>
    </p:spTree>
    <p:extLst>
      <p:ext uri="{BB962C8B-B14F-4D97-AF65-F5344CB8AC3E}">
        <p14:creationId xmlns:p14="http://schemas.microsoft.com/office/powerpoint/2010/main" val="3598059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627958" y="667170"/>
            <a:ext cx="8753273" cy="6529373"/>
            <a:chOff x="530352" y="685800"/>
            <a:chExt cx="8997696" cy="6711696"/>
          </a:xfrm>
        </p:grpSpPr>
        <p:sp>
          <p:nvSpPr>
            <p:cNvPr id="5" name="Footer block" hidden="1"/>
            <p:cNvSpPr>
              <a:spLocks noChangeArrowheads="1"/>
            </p:cNvSpPr>
            <p:nvPr/>
          </p:nvSpPr>
          <p:spPr bwMode="gray">
            <a:xfrm>
              <a:off x="530352" y="6784848"/>
              <a:ext cx="8988552"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1754" tIns="0" rIns="63017" bIns="0" anchor="ctr"/>
            <a:lstStyle/>
            <a:p>
              <a:pPr algn="ctr" defTabSz="887984">
                <a:defRPr/>
              </a:pPr>
              <a:endParaRPr lang="en-GB" dirty="0"/>
            </a:p>
          </p:txBody>
        </p:sp>
        <p:sp>
          <p:nvSpPr>
            <p:cNvPr id="6" name="Title block" hidden="1"/>
            <p:cNvSpPr>
              <a:spLocks noChangeArrowheads="1"/>
            </p:cNvSpPr>
            <p:nvPr/>
          </p:nvSpPr>
          <p:spPr bwMode="gray">
            <a:xfrm>
              <a:off x="530352" y="1143000"/>
              <a:ext cx="8988552"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1754" tIns="0" rIns="63017" bIns="0" anchor="ctr"/>
            <a:lstStyle/>
            <a:p>
              <a:pPr algn="ctr" defTabSz="887984">
                <a:defRPr/>
              </a:pPr>
              <a:endParaRPr lang="en-GB" dirty="0"/>
            </a:p>
          </p:txBody>
        </p:sp>
        <p:sp>
          <p:nvSpPr>
            <p:cNvPr id="7" name="Header block" hidden="1"/>
            <p:cNvSpPr>
              <a:spLocks noChangeArrowheads="1"/>
            </p:cNvSpPr>
            <p:nvPr/>
          </p:nvSpPr>
          <p:spPr bwMode="gray">
            <a:xfrm>
              <a:off x="530352" y="685800"/>
              <a:ext cx="8988552"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1586" tIns="0" rIns="62845" bIns="0" anchor="ctr"/>
            <a:lstStyle/>
            <a:p>
              <a:pPr algn="ctr" defTabSz="779882">
                <a:buSzPct val="90000"/>
                <a:defRPr/>
              </a:pPr>
              <a:endParaRPr lang="en-GB" sz="1362" dirty="0">
                <a:solidFill>
                  <a:schemeClr val="folHlink"/>
                </a:solidFill>
                <a:cs typeface="Arial" charset="0"/>
              </a:endParaRPr>
            </a:p>
          </p:txBody>
        </p:sp>
        <p:grpSp>
          <p:nvGrpSpPr>
            <p:cNvPr id="8" name="Group 600" hidden="1"/>
            <p:cNvGrpSpPr/>
            <p:nvPr userDrawn="1"/>
          </p:nvGrpSpPr>
          <p:grpSpPr>
            <a:xfrm>
              <a:off x="530352" y="6016752"/>
              <a:ext cx="8997696" cy="609600"/>
              <a:chOff x="530352" y="6016752"/>
              <a:chExt cx="8997696" cy="609600"/>
            </a:xfrm>
          </p:grpSpPr>
          <p:sp>
            <p:nvSpPr>
              <p:cNvPr id="44" name="Content block 606" hidden="1"/>
              <p:cNvSpPr>
                <a:spLocks noChangeArrowheads="1"/>
              </p:cNvSpPr>
              <p:nvPr/>
            </p:nvSpPr>
            <p:spPr bwMode="gray">
              <a:xfrm>
                <a:off x="8156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7" name="Content block 603" hidden="1"/>
              <p:cNvSpPr>
                <a:spLocks noChangeArrowheads="1"/>
              </p:cNvSpPr>
              <p:nvPr/>
            </p:nvSpPr>
            <p:spPr bwMode="gray">
              <a:xfrm>
                <a:off x="358474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8" name="Content block 602" hidden="1"/>
              <p:cNvSpPr>
                <a:spLocks noChangeArrowheads="1"/>
              </p:cNvSpPr>
              <p:nvPr/>
            </p:nvSpPr>
            <p:spPr bwMode="gray">
              <a:xfrm>
                <a:off x="2057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9" name="Content block 601" hidden="1"/>
              <p:cNvSpPr>
                <a:spLocks noChangeArrowheads="1"/>
              </p:cNvSpPr>
              <p:nvPr/>
            </p:nvSpPr>
            <p:spPr bwMode="gray">
              <a:xfrm>
                <a:off x="530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grpSp>
        <p:grpSp>
          <p:nvGrpSpPr>
            <p:cNvPr id="9" name="Group 500" hidden="1"/>
            <p:cNvGrpSpPr/>
            <p:nvPr userDrawn="1"/>
          </p:nvGrpSpPr>
          <p:grpSpPr>
            <a:xfrm>
              <a:off x="530352" y="5257800"/>
              <a:ext cx="8997696" cy="609600"/>
              <a:chOff x="530352" y="5257800"/>
              <a:chExt cx="8997696" cy="609600"/>
            </a:xfrm>
          </p:grpSpPr>
          <p:sp>
            <p:nvSpPr>
              <p:cNvPr id="38" name="Content block 506" hidden="1"/>
              <p:cNvSpPr>
                <a:spLocks noChangeArrowheads="1"/>
              </p:cNvSpPr>
              <p:nvPr/>
            </p:nvSpPr>
            <p:spPr bwMode="gray">
              <a:xfrm>
                <a:off x="8156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1" name="Content block 503" hidden="1"/>
              <p:cNvSpPr>
                <a:spLocks noChangeArrowheads="1"/>
              </p:cNvSpPr>
              <p:nvPr/>
            </p:nvSpPr>
            <p:spPr bwMode="gray">
              <a:xfrm>
                <a:off x="358474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2" name="Content block 502" hidden="1"/>
              <p:cNvSpPr>
                <a:spLocks noChangeArrowheads="1"/>
              </p:cNvSpPr>
              <p:nvPr/>
            </p:nvSpPr>
            <p:spPr bwMode="gray">
              <a:xfrm>
                <a:off x="2057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43" name="Content block 501" hidden="1"/>
              <p:cNvSpPr>
                <a:spLocks noChangeArrowheads="1"/>
              </p:cNvSpPr>
              <p:nvPr/>
            </p:nvSpPr>
            <p:spPr bwMode="gray">
              <a:xfrm>
                <a:off x="530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grpSp>
        <p:grpSp>
          <p:nvGrpSpPr>
            <p:cNvPr id="10" name="Group 400" hidden="1"/>
            <p:cNvGrpSpPr/>
            <p:nvPr userDrawn="1"/>
          </p:nvGrpSpPr>
          <p:grpSpPr>
            <a:xfrm>
              <a:off x="530352" y="4498848"/>
              <a:ext cx="8997696" cy="609600"/>
              <a:chOff x="530352" y="4498848"/>
              <a:chExt cx="8997696" cy="609600"/>
            </a:xfrm>
          </p:grpSpPr>
          <p:sp>
            <p:nvSpPr>
              <p:cNvPr id="32" name="Content block 406" hidden="1"/>
              <p:cNvSpPr>
                <a:spLocks noChangeArrowheads="1"/>
              </p:cNvSpPr>
              <p:nvPr/>
            </p:nvSpPr>
            <p:spPr bwMode="gray">
              <a:xfrm>
                <a:off x="8156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5" name="Content block 403" hidden="1"/>
              <p:cNvSpPr>
                <a:spLocks noChangeArrowheads="1"/>
              </p:cNvSpPr>
              <p:nvPr/>
            </p:nvSpPr>
            <p:spPr bwMode="gray">
              <a:xfrm>
                <a:off x="358474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6" name="Content block 402" hidden="1"/>
              <p:cNvSpPr>
                <a:spLocks noChangeArrowheads="1"/>
              </p:cNvSpPr>
              <p:nvPr/>
            </p:nvSpPr>
            <p:spPr bwMode="gray">
              <a:xfrm>
                <a:off x="2057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7" name="Content block 401" hidden="1"/>
              <p:cNvSpPr>
                <a:spLocks noChangeArrowheads="1"/>
              </p:cNvSpPr>
              <p:nvPr/>
            </p:nvSpPr>
            <p:spPr bwMode="gray">
              <a:xfrm>
                <a:off x="530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grpSp>
        <p:grpSp>
          <p:nvGrpSpPr>
            <p:cNvPr id="11" name="Group 300" hidden="1"/>
            <p:cNvGrpSpPr/>
            <p:nvPr userDrawn="1"/>
          </p:nvGrpSpPr>
          <p:grpSpPr>
            <a:xfrm>
              <a:off x="530352" y="3730752"/>
              <a:ext cx="8997696" cy="609600"/>
              <a:chOff x="530352" y="3730752"/>
              <a:chExt cx="8997696" cy="609600"/>
            </a:xfrm>
          </p:grpSpPr>
          <p:sp>
            <p:nvSpPr>
              <p:cNvPr id="26" name="Content block 306" hidden="1"/>
              <p:cNvSpPr>
                <a:spLocks noChangeArrowheads="1"/>
              </p:cNvSpPr>
              <p:nvPr/>
            </p:nvSpPr>
            <p:spPr bwMode="gray">
              <a:xfrm>
                <a:off x="8156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9" name="Content block 303" hidden="1"/>
              <p:cNvSpPr>
                <a:spLocks noChangeArrowheads="1"/>
              </p:cNvSpPr>
              <p:nvPr/>
            </p:nvSpPr>
            <p:spPr bwMode="gray">
              <a:xfrm>
                <a:off x="358474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0" name="Content block 302" hidden="1"/>
              <p:cNvSpPr>
                <a:spLocks noChangeArrowheads="1"/>
              </p:cNvSpPr>
              <p:nvPr/>
            </p:nvSpPr>
            <p:spPr bwMode="gray">
              <a:xfrm>
                <a:off x="2057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31" name="Content block 301" hidden="1"/>
              <p:cNvSpPr>
                <a:spLocks noChangeArrowheads="1"/>
              </p:cNvSpPr>
              <p:nvPr/>
            </p:nvSpPr>
            <p:spPr bwMode="gray">
              <a:xfrm>
                <a:off x="530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grpSp>
        <p:grpSp>
          <p:nvGrpSpPr>
            <p:cNvPr id="12" name="Group 200" hidden="1"/>
            <p:cNvGrpSpPr/>
            <p:nvPr userDrawn="1"/>
          </p:nvGrpSpPr>
          <p:grpSpPr>
            <a:xfrm>
              <a:off x="530352" y="2971800"/>
              <a:ext cx="8997696" cy="609600"/>
              <a:chOff x="530352" y="2971800"/>
              <a:chExt cx="8997696" cy="609600"/>
            </a:xfrm>
          </p:grpSpPr>
          <p:sp>
            <p:nvSpPr>
              <p:cNvPr id="20" name="Content block 206" hidden="1"/>
              <p:cNvSpPr>
                <a:spLocks noChangeArrowheads="1"/>
              </p:cNvSpPr>
              <p:nvPr/>
            </p:nvSpPr>
            <p:spPr bwMode="gray">
              <a:xfrm>
                <a:off x="8156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3" name="Content block 203" hidden="1"/>
              <p:cNvSpPr>
                <a:spLocks noChangeArrowheads="1"/>
              </p:cNvSpPr>
              <p:nvPr/>
            </p:nvSpPr>
            <p:spPr bwMode="gray">
              <a:xfrm>
                <a:off x="358474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4" name="Content block 202" hidden="1"/>
              <p:cNvSpPr>
                <a:spLocks noChangeArrowheads="1"/>
              </p:cNvSpPr>
              <p:nvPr/>
            </p:nvSpPr>
            <p:spPr bwMode="gray">
              <a:xfrm>
                <a:off x="2057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25" name="Content block 201" hidden="1"/>
              <p:cNvSpPr>
                <a:spLocks noChangeArrowheads="1"/>
              </p:cNvSpPr>
              <p:nvPr/>
            </p:nvSpPr>
            <p:spPr bwMode="gray">
              <a:xfrm>
                <a:off x="530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grpSp>
        <p:grpSp>
          <p:nvGrpSpPr>
            <p:cNvPr id="13" name="Group 100" hidden="1"/>
            <p:cNvGrpSpPr/>
            <p:nvPr userDrawn="1"/>
          </p:nvGrpSpPr>
          <p:grpSpPr>
            <a:xfrm>
              <a:off x="530352" y="2212848"/>
              <a:ext cx="8997696" cy="609600"/>
              <a:chOff x="530352" y="2212848"/>
              <a:chExt cx="8997696" cy="609600"/>
            </a:xfrm>
          </p:grpSpPr>
          <p:sp>
            <p:nvSpPr>
              <p:cNvPr id="14" name="Content block 106" hidden="1"/>
              <p:cNvSpPr>
                <a:spLocks noChangeArrowheads="1"/>
              </p:cNvSpPr>
              <p:nvPr/>
            </p:nvSpPr>
            <p:spPr bwMode="gray">
              <a:xfrm>
                <a:off x="8156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18" name="Content block 102" hidden="1"/>
              <p:cNvSpPr>
                <a:spLocks noChangeArrowheads="1"/>
              </p:cNvSpPr>
              <p:nvPr/>
            </p:nvSpPr>
            <p:spPr bwMode="gray">
              <a:xfrm>
                <a:off x="2057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sp>
            <p:nvSpPr>
              <p:cNvPr id="19" name="Content block 101" hidden="1"/>
              <p:cNvSpPr>
                <a:spLocks noChangeArrowheads="1"/>
              </p:cNvSpPr>
              <p:nvPr/>
            </p:nvSpPr>
            <p:spPr bwMode="gray">
              <a:xfrm>
                <a:off x="530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1754" tIns="0" rIns="63017" bIns="0" anchor="ctr"/>
              <a:lstStyle/>
              <a:p>
                <a:pPr algn="ctr" defTabSz="887984">
                  <a:defRPr/>
                </a:pPr>
                <a:endParaRPr lang="en-GB" dirty="0"/>
              </a:p>
            </p:txBody>
          </p:sp>
        </p:grpSp>
      </p:grpSp>
      <p:sp>
        <p:nvSpPr>
          <p:cNvPr id="52" name="Executive Summary" hidden="1"/>
          <p:cNvSpPr txBox="1"/>
          <p:nvPr>
            <p:custDataLst>
              <p:tags r:id="rId2"/>
            </p:custDataLst>
          </p:nvPr>
        </p:nvSpPr>
        <p:spPr>
          <a:xfrm>
            <a:off x="627955" y="6742867"/>
            <a:ext cx="65" cy="205184"/>
          </a:xfrm>
          <a:prstGeom prst="rect">
            <a:avLst/>
          </a:prstGeom>
          <a:noFill/>
        </p:spPr>
        <p:txBody>
          <a:bodyPr wrap="none" lIns="0" tIns="0" rIns="0" bIns="0" rtlCol="0">
            <a:spAutoFit/>
          </a:bodyPr>
          <a:lstStyle/>
          <a:p>
            <a:pPr>
              <a:lnSpc>
                <a:spcPts val="1556"/>
              </a:lnSpc>
            </a:pPr>
            <a:endParaRPr lang="en-GB" sz="1556" noProof="1"/>
          </a:p>
        </p:txBody>
      </p:sp>
      <p:sp>
        <p:nvSpPr>
          <p:cNvPr id="2" name="Title 1"/>
          <p:cNvSpPr>
            <a:spLocks noGrp="1"/>
          </p:cNvSpPr>
          <p:nvPr>
            <p:ph type="title"/>
          </p:nvPr>
        </p:nvSpPr>
        <p:spPr>
          <a:xfrm>
            <a:off x="36042" y="1215714"/>
            <a:ext cx="9973145" cy="1282046"/>
          </a:xfrm>
        </p:spPr>
        <p:txBody>
          <a:bodyPr/>
          <a:lstStyle/>
          <a:p>
            <a:pPr marL="12832" defTabSz="923910">
              <a:lnSpc>
                <a:spcPts val="2582"/>
              </a:lnSpc>
              <a:spcBef>
                <a:spcPts val="128"/>
              </a:spcBef>
            </a:pPr>
            <a:r>
              <a:rPr lang="en-US" sz="2400" b="1" dirty="0">
                <a:solidFill>
                  <a:srgbClr val="FF0000"/>
                </a:solidFill>
                <a:latin typeface="Arial" panose="020B0604020202020204" pitchFamily="34" charset="0"/>
                <a:cs typeface="Arial" panose="020B0604020202020204" pitchFamily="34" charset="0"/>
              </a:rPr>
              <a:t>Play Choices in Exploration &amp; Production (E&amp;P)  Industry</a:t>
            </a:r>
            <a:endParaRPr lang="en-GB" sz="2400" b="1" dirty="0">
              <a:solidFill>
                <a:srgbClr val="FF0000"/>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6E708559-68EB-558E-F5F2-E797D621EAE6}"/>
              </a:ext>
            </a:extLst>
          </p:cNvPr>
          <p:cNvGrpSpPr/>
          <p:nvPr/>
        </p:nvGrpSpPr>
        <p:grpSpPr>
          <a:xfrm>
            <a:off x="540098" y="2268463"/>
            <a:ext cx="9108892" cy="4958082"/>
            <a:chOff x="581132" y="1630861"/>
            <a:chExt cx="9108892" cy="5856272"/>
          </a:xfrm>
        </p:grpSpPr>
        <p:sp>
          <p:nvSpPr>
            <p:cNvPr id="101" name="TextBox 100"/>
            <p:cNvSpPr txBox="1"/>
            <p:nvPr/>
          </p:nvSpPr>
          <p:spPr>
            <a:xfrm>
              <a:off x="582213" y="1630862"/>
              <a:ext cx="1157713" cy="2692036"/>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200" b="1" i="1" dirty="0">
                  <a:solidFill>
                    <a:srgbClr val="0000CC"/>
                  </a:solidFill>
                </a:rPr>
                <a:t>Business Model Options / Features</a:t>
              </a:r>
            </a:p>
          </p:txBody>
        </p:sp>
        <p:sp>
          <p:nvSpPr>
            <p:cNvPr id="102" name="TextBox 101"/>
            <p:cNvSpPr txBox="1"/>
            <p:nvPr/>
          </p:nvSpPr>
          <p:spPr>
            <a:xfrm>
              <a:off x="2260328" y="1630861"/>
              <a:ext cx="1944243" cy="718186"/>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400" b="1" i="1" dirty="0">
                  <a:solidFill>
                    <a:srgbClr val="0000CC"/>
                  </a:solidFill>
                </a:rPr>
                <a:t>Explorer</a:t>
              </a:r>
            </a:p>
          </p:txBody>
        </p:sp>
        <p:sp>
          <p:nvSpPr>
            <p:cNvPr id="103" name="TextBox 102"/>
            <p:cNvSpPr txBox="1"/>
            <p:nvPr/>
          </p:nvSpPr>
          <p:spPr>
            <a:xfrm>
              <a:off x="4263947" y="1630861"/>
              <a:ext cx="1702755" cy="729017"/>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400" b="1" i="1" dirty="0">
                  <a:solidFill>
                    <a:srgbClr val="0000CC"/>
                  </a:solidFill>
                </a:rPr>
                <a:t>Operator</a:t>
              </a:r>
            </a:p>
          </p:txBody>
        </p:sp>
        <p:sp>
          <p:nvSpPr>
            <p:cNvPr id="104" name="TextBox 103"/>
            <p:cNvSpPr txBox="1"/>
            <p:nvPr/>
          </p:nvSpPr>
          <p:spPr>
            <a:xfrm>
              <a:off x="6026079" y="2001444"/>
              <a:ext cx="1764512" cy="358435"/>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400" b="1" i="1" dirty="0">
                  <a:solidFill>
                    <a:srgbClr val="0000CC"/>
                  </a:solidFill>
                </a:rPr>
                <a:t>Non Operator</a:t>
              </a:r>
            </a:p>
          </p:txBody>
        </p:sp>
        <p:sp>
          <p:nvSpPr>
            <p:cNvPr id="105" name="TextBox 104"/>
            <p:cNvSpPr txBox="1"/>
            <p:nvPr/>
          </p:nvSpPr>
          <p:spPr>
            <a:xfrm>
              <a:off x="2260328" y="2402391"/>
              <a:ext cx="1944243" cy="1920804"/>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Exploratory Success</a:t>
              </a:r>
            </a:p>
            <a:p>
              <a:pPr marL="177597" indent="-177597">
                <a:spcAft>
                  <a:spcPts val="292"/>
                </a:spcAft>
                <a:buFont typeface="Arial" pitchFamily="34" charset="0"/>
                <a:buChar char="•"/>
              </a:pPr>
              <a:r>
                <a:rPr lang="en-GB" sz="1100" b="1" i="1" dirty="0">
                  <a:solidFill>
                    <a:srgbClr val="0000CC"/>
                  </a:solidFill>
                </a:rPr>
                <a:t>Lacks financial resource to operate/produce</a:t>
              </a:r>
            </a:p>
            <a:p>
              <a:pPr marL="177597" indent="-177597">
                <a:spcAft>
                  <a:spcPts val="292"/>
                </a:spcAft>
                <a:buFont typeface="Arial" pitchFamily="34" charset="0"/>
                <a:buChar char="•"/>
              </a:pPr>
              <a:r>
                <a:rPr lang="en-GB" sz="1100" b="1" i="1" dirty="0">
                  <a:solidFill>
                    <a:srgbClr val="0000CC"/>
                  </a:solidFill>
                </a:rPr>
                <a:t>Appetite for frontier/emerging  areas/plays/basins</a:t>
              </a:r>
            </a:p>
          </p:txBody>
        </p:sp>
        <p:sp>
          <p:nvSpPr>
            <p:cNvPr id="116" name="TextBox 115"/>
            <p:cNvSpPr txBox="1"/>
            <p:nvPr/>
          </p:nvSpPr>
          <p:spPr>
            <a:xfrm>
              <a:off x="4263947" y="2413222"/>
              <a:ext cx="1702756" cy="1920804"/>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Operational excellence</a:t>
              </a:r>
            </a:p>
            <a:p>
              <a:pPr marL="177597" indent="-177597">
                <a:spcAft>
                  <a:spcPts val="292"/>
                </a:spcAft>
                <a:buFont typeface="Arial" pitchFamily="34" charset="0"/>
                <a:buChar char="•"/>
              </a:pPr>
              <a:r>
                <a:rPr lang="en-GB" sz="1100" b="1" i="1" dirty="0">
                  <a:solidFill>
                    <a:srgbClr val="0000CC"/>
                  </a:solidFill>
                </a:rPr>
                <a:t>Excellent project management skills</a:t>
              </a:r>
            </a:p>
            <a:p>
              <a:pPr marL="177597" indent="-177597">
                <a:spcAft>
                  <a:spcPts val="292"/>
                </a:spcAft>
                <a:buFont typeface="Arial" pitchFamily="34" charset="0"/>
                <a:buChar char="•"/>
              </a:pPr>
              <a:r>
                <a:rPr lang="en-GB" sz="1100" b="1" i="1" dirty="0">
                  <a:solidFill>
                    <a:srgbClr val="0000CC"/>
                  </a:solidFill>
                </a:rPr>
                <a:t>Appetite for control </a:t>
              </a:r>
            </a:p>
            <a:p>
              <a:pPr marL="177597" indent="-177597">
                <a:spcAft>
                  <a:spcPts val="292"/>
                </a:spcAft>
                <a:buFont typeface="Arial" pitchFamily="34" charset="0"/>
                <a:buChar char="•"/>
              </a:pPr>
              <a:r>
                <a:rPr lang="en-GB" sz="1100" b="1" i="1" dirty="0">
                  <a:solidFill>
                    <a:srgbClr val="0000CC"/>
                  </a:solidFill>
                </a:rPr>
                <a:t>Full O&amp;G value chain player</a:t>
              </a:r>
            </a:p>
          </p:txBody>
        </p:sp>
        <p:sp>
          <p:nvSpPr>
            <p:cNvPr id="117" name="TextBox 116"/>
            <p:cNvSpPr txBox="1"/>
            <p:nvPr/>
          </p:nvSpPr>
          <p:spPr>
            <a:xfrm>
              <a:off x="6026080" y="2411134"/>
              <a:ext cx="1764512" cy="1920804"/>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Shareholder value focused</a:t>
              </a:r>
            </a:p>
            <a:p>
              <a:pPr marL="177597" indent="-177597">
                <a:spcAft>
                  <a:spcPts val="292"/>
                </a:spcAft>
                <a:buFont typeface="Arial" pitchFamily="34" charset="0"/>
                <a:buChar char="•"/>
              </a:pPr>
              <a:r>
                <a:rPr lang="en-GB" sz="1100" b="1" i="1" dirty="0">
                  <a:solidFill>
                    <a:srgbClr val="0000CC"/>
                  </a:solidFill>
                </a:rPr>
                <a:t>More risk averse</a:t>
              </a:r>
            </a:p>
            <a:p>
              <a:pPr marL="177597" indent="-177597">
                <a:spcAft>
                  <a:spcPts val="292"/>
                </a:spcAft>
                <a:buFont typeface="Arial" pitchFamily="34" charset="0"/>
                <a:buChar char="•"/>
              </a:pPr>
              <a:r>
                <a:rPr lang="en-GB" sz="1100" b="1" i="1" dirty="0">
                  <a:solidFill>
                    <a:srgbClr val="0000CC"/>
                  </a:solidFill>
                </a:rPr>
                <a:t>Disciplined, focused investments</a:t>
              </a:r>
            </a:p>
          </p:txBody>
        </p:sp>
        <p:sp>
          <p:nvSpPr>
            <p:cNvPr id="118" name="TextBox 117"/>
            <p:cNvSpPr txBox="1"/>
            <p:nvPr/>
          </p:nvSpPr>
          <p:spPr>
            <a:xfrm>
              <a:off x="2275567" y="7028691"/>
              <a:ext cx="1929003" cy="355824"/>
            </a:xfrm>
            <a:prstGeom prst="rect">
              <a:avLst/>
            </a:prstGeom>
            <a:noFill/>
            <a:ln>
              <a:solidFill>
                <a:srgbClr val="0070C0"/>
              </a:solidFill>
            </a:ln>
          </p:spPr>
          <p:txBody>
            <a:bodyPr vert="horz" wrap="square" lIns="177912" tIns="0" rIns="177912" bIns="0" rtlCol="0" anchor="ctr">
              <a:noAutofit/>
            </a:bodyPr>
            <a:lstStyle/>
            <a:p>
              <a:pPr indent="-266858">
                <a:spcAft>
                  <a:spcPts val="876"/>
                </a:spcAft>
              </a:pPr>
              <a:r>
                <a:rPr lang="en-GB" sz="1100" b="1" i="1" dirty="0" err="1">
                  <a:solidFill>
                    <a:srgbClr val="0000CC"/>
                  </a:solidFill>
                </a:rPr>
                <a:t>Anardako</a:t>
              </a:r>
              <a:r>
                <a:rPr lang="en-GB" sz="1100" b="1" i="1" dirty="0">
                  <a:solidFill>
                    <a:srgbClr val="0000CC"/>
                  </a:solidFill>
                </a:rPr>
                <a:t>/</a:t>
              </a:r>
              <a:r>
                <a:rPr lang="en-GB" sz="1100" b="1" i="1" dirty="0" err="1">
                  <a:solidFill>
                    <a:srgbClr val="0000CC"/>
                  </a:solidFill>
                </a:rPr>
                <a:t>Tullow</a:t>
              </a:r>
              <a:endParaRPr lang="en-GB" sz="1100" b="1" i="1" dirty="0">
                <a:solidFill>
                  <a:srgbClr val="0000CC"/>
                </a:solidFill>
              </a:endParaRPr>
            </a:p>
          </p:txBody>
        </p:sp>
        <p:sp>
          <p:nvSpPr>
            <p:cNvPr id="119" name="TextBox 118"/>
            <p:cNvSpPr txBox="1"/>
            <p:nvPr/>
          </p:nvSpPr>
          <p:spPr>
            <a:xfrm>
              <a:off x="4263948" y="7030491"/>
              <a:ext cx="1702756" cy="355824"/>
            </a:xfrm>
            <a:prstGeom prst="rect">
              <a:avLst/>
            </a:prstGeom>
            <a:noFill/>
            <a:ln>
              <a:solidFill>
                <a:srgbClr val="0070C0"/>
              </a:solidFill>
            </a:ln>
          </p:spPr>
          <p:txBody>
            <a:bodyPr vert="horz" wrap="square" lIns="177912" tIns="0" rIns="177912" bIns="0" rtlCol="0" anchor="ctr">
              <a:noAutofit/>
            </a:bodyPr>
            <a:lstStyle/>
            <a:p>
              <a:pPr indent="-266858">
                <a:spcAft>
                  <a:spcPts val="876"/>
                </a:spcAft>
              </a:pPr>
              <a:r>
                <a:rPr lang="en-GB" sz="1100" b="1" i="1" dirty="0">
                  <a:solidFill>
                    <a:srgbClr val="0000CC"/>
                  </a:solidFill>
                </a:rPr>
                <a:t>‘Old’ Shell</a:t>
              </a:r>
            </a:p>
          </p:txBody>
        </p:sp>
        <p:sp>
          <p:nvSpPr>
            <p:cNvPr id="120" name="TextBox 119"/>
            <p:cNvSpPr txBox="1"/>
            <p:nvPr/>
          </p:nvSpPr>
          <p:spPr>
            <a:xfrm>
              <a:off x="6026079" y="7030491"/>
              <a:ext cx="1764512" cy="355824"/>
            </a:xfrm>
            <a:prstGeom prst="rect">
              <a:avLst/>
            </a:prstGeom>
            <a:noFill/>
            <a:ln>
              <a:solidFill>
                <a:srgbClr val="0070C0"/>
              </a:solidFill>
            </a:ln>
          </p:spPr>
          <p:txBody>
            <a:bodyPr vert="horz" wrap="square" lIns="177912" tIns="0" rIns="177912" bIns="0" rtlCol="0" anchor="ctr">
              <a:noAutofit/>
            </a:bodyPr>
            <a:lstStyle/>
            <a:p>
              <a:pPr indent="-266858">
                <a:spcAft>
                  <a:spcPts val="876"/>
                </a:spcAft>
              </a:pPr>
              <a:r>
                <a:rPr lang="en-GB" sz="1100" b="1" i="1" dirty="0">
                  <a:solidFill>
                    <a:srgbClr val="0000CC"/>
                  </a:solidFill>
                </a:rPr>
                <a:t>Esso</a:t>
              </a:r>
            </a:p>
          </p:txBody>
        </p:sp>
        <p:sp>
          <p:nvSpPr>
            <p:cNvPr id="121" name="TextBox 120"/>
            <p:cNvSpPr txBox="1"/>
            <p:nvPr/>
          </p:nvSpPr>
          <p:spPr>
            <a:xfrm>
              <a:off x="2260328" y="4387370"/>
              <a:ext cx="1944243" cy="1407676"/>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Geoscience expertise</a:t>
              </a:r>
            </a:p>
            <a:p>
              <a:pPr marL="177597" indent="-177597">
                <a:spcAft>
                  <a:spcPts val="292"/>
                </a:spcAft>
                <a:buFont typeface="Arial" pitchFamily="34" charset="0"/>
                <a:buChar char="•"/>
              </a:pPr>
              <a:r>
                <a:rPr lang="en-GB" sz="1100" b="1" i="1" dirty="0">
                  <a:solidFill>
                    <a:srgbClr val="0000CC"/>
                  </a:solidFill>
                </a:rPr>
                <a:t>Technology advance</a:t>
              </a:r>
            </a:p>
            <a:p>
              <a:pPr marL="177597" indent="-177597">
                <a:spcAft>
                  <a:spcPts val="292"/>
                </a:spcAft>
                <a:buFont typeface="Arial" pitchFamily="34" charset="0"/>
                <a:buChar char="•"/>
              </a:pPr>
              <a:r>
                <a:rPr lang="en-GB" sz="1100" b="1" i="1" dirty="0">
                  <a:solidFill>
                    <a:srgbClr val="0000CC"/>
                  </a:solidFill>
                </a:rPr>
                <a:t>Access to acreage with decent terms </a:t>
              </a:r>
            </a:p>
          </p:txBody>
        </p:sp>
        <p:sp>
          <p:nvSpPr>
            <p:cNvPr id="122" name="TextBox 121"/>
            <p:cNvSpPr txBox="1"/>
            <p:nvPr/>
          </p:nvSpPr>
          <p:spPr>
            <a:xfrm>
              <a:off x="4263948" y="4387370"/>
              <a:ext cx="1702755" cy="1407676"/>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Technical Expertise</a:t>
              </a:r>
            </a:p>
            <a:p>
              <a:pPr marL="177597" indent="-177597">
                <a:spcAft>
                  <a:spcPts val="292"/>
                </a:spcAft>
                <a:buFont typeface="Arial" pitchFamily="34" charset="0"/>
                <a:buChar char="•"/>
              </a:pPr>
              <a:r>
                <a:rPr lang="en-GB" sz="1100" b="1" i="1" dirty="0">
                  <a:solidFill>
                    <a:srgbClr val="0000CC"/>
                  </a:solidFill>
                </a:rPr>
                <a:t>Cash flow</a:t>
              </a:r>
            </a:p>
            <a:p>
              <a:pPr marL="177597" indent="-177597">
                <a:spcAft>
                  <a:spcPts val="292"/>
                </a:spcAft>
                <a:buFont typeface="Arial" pitchFamily="34" charset="0"/>
                <a:buChar char="•"/>
              </a:pPr>
              <a:r>
                <a:rPr lang="en-GB" sz="1100" b="1" i="1" dirty="0">
                  <a:solidFill>
                    <a:srgbClr val="0000CC"/>
                  </a:solidFill>
                </a:rPr>
                <a:t>Operations Excellence </a:t>
              </a:r>
            </a:p>
            <a:p>
              <a:pPr marL="177597" indent="-177597">
                <a:spcAft>
                  <a:spcPts val="292"/>
                </a:spcAft>
                <a:buFont typeface="Arial" pitchFamily="34" charset="0"/>
                <a:buChar char="•"/>
              </a:pPr>
              <a:r>
                <a:rPr lang="en-US" sz="1100" b="1" i="1" dirty="0">
                  <a:solidFill>
                    <a:srgbClr val="0000CC"/>
                  </a:solidFill>
                </a:rPr>
                <a:t>Stakeholder  mgmt.</a:t>
              </a:r>
              <a:endParaRPr lang="en-GB" sz="1100" b="1" i="1" dirty="0">
                <a:solidFill>
                  <a:srgbClr val="0000CC"/>
                </a:solidFill>
              </a:endParaRPr>
            </a:p>
          </p:txBody>
        </p:sp>
        <p:sp>
          <p:nvSpPr>
            <p:cNvPr id="123" name="TextBox 122"/>
            <p:cNvSpPr txBox="1"/>
            <p:nvPr/>
          </p:nvSpPr>
          <p:spPr>
            <a:xfrm>
              <a:off x="6026080" y="4387370"/>
              <a:ext cx="1766093" cy="1407676"/>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Strict SLAs</a:t>
              </a:r>
            </a:p>
            <a:p>
              <a:pPr marL="177597" indent="-177597">
                <a:spcAft>
                  <a:spcPts val="292"/>
                </a:spcAft>
                <a:buFont typeface="Arial" pitchFamily="34" charset="0"/>
                <a:buChar char="•"/>
              </a:pPr>
              <a:r>
                <a:rPr lang="en-GB" sz="1100" b="1" i="1" dirty="0">
                  <a:solidFill>
                    <a:srgbClr val="0000CC"/>
                  </a:solidFill>
                </a:rPr>
                <a:t>Legal/financial expertise</a:t>
              </a:r>
            </a:p>
            <a:p>
              <a:pPr marL="177597" indent="-177597">
                <a:spcAft>
                  <a:spcPts val="292"/>
                </a:spcAft>
                <a:buFont typeface="Arial" pitchFamily="34" charset="0"/>
                <a:buChar char="•"/>
              </a:pPr>
              <a:r>
                <a:rPr lang="en-GB" sz="1100" b="1" i="1" dirty="0">
                  <a:solidFill>
                    <a:srgbClr val="0000CC"/>
                  </a:solidFill>
                </a:rPr>
                <a:t>Relationship capital</a:t>
              </a:r>
            </a:p>
          </p:txBody>
        </p:sp>
        <p:sp>
          <p:nvSpPr>
            <p:cNvPr id="124" name="TextBox 123"/>
            <p:cNvSpPr txBox="1"/>
            <p:nvPr/>
          </p:nvSpPr>
          <p:spPr>
            <a:xfrm>
              <a:off x="581132" y="4373671"/>
              <a:ext cx="1157713" cy="1407676"/>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200" b="1" i="1" dirty="0">
                  <a:solidFill>
                    <a:srgbClr val="0000CC"/>
                  </a:solidFill>
                </a:rPr>
                <a:t>Critical Success Factors</a:t>
              </a:r>
            </a:p>
          </p:txBody>
        </p:sp>
        <p:sp>
          <p:nvSpPr>
            <p:cNvPr id="125" name="TextBox 124"/>
            <p:cNvSpPr txBox="1"/>
            <p:nvPr/>
          </p:nvSpPr>
          <p:spPr>
            <a:xfrm>
              <a:off x="596371" y="7012869"/>
              <a:ext cx="1157713" cy="474264"/>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200" b="1" i="1" dirty="0">
                  <a:solidFill>
                    <a:srgbClr val="0000CC"/>
                  </a:solidFill>
                </a:rPr>
                <a:t>Existing </a:t>
              </a:r>
              <a:r>
                <a:rPr lang="en-GB" sz="1200" b="1" i="1" dirty="0" err="1">
                  <a:solidFill>
                    <a:srgbClr val="0000CC"/>
                  </a:solidFill>
                </a:rPr>
                <a:t>Coys</a:t>
              </a:r>
              <a:endParaRPr lang="en-GB" sz="1200" b="1" i="1" dirty="0">
                <a:solidFill>
                  <a:srgbClr val="0000CC"/>
                </a:solidFill>
              </a:endParaRPr>
            </a:p>
          </p:txBody>
        </p:sp>
        <p:sp>
          <p:nvSpPr>
            <p:cNvPr id="126" name="Chevron 125"/>
            <p:cNvSpPr/>
            <p:nvPr/>
          </p:nvSpPr>
          <p:spPr>
            <a:xfrm>
              <a:off x="1754085" y="1630861"/>
              <a:ext cx="446866" cy="5299547"/>
            </a:xfrm>
            <a:prstGeom prst="chevron">
              <a:avLst/>
            </a:prstGeom>
            <a:solidFill>
              <a:srgbClr val="002060"/>
            </a:solidFill>
            <a:ln w="25400">
              <a:solidFill>
                <a:srgbClr val="002060"/>
              </a:solidFill>
            </a:ln>
          </p:spPr>
          <p:txBody>
            <a:bodyPr vert="horz" wrap="square" lIns="88956" tIns="44478" rIns="88956" bIns="44478" rtlCol="0" anchor="ctr">
              <a:noAutofit/>
            </a:bodyPr>
            <a:lstStyle/>
            <a:p>
              <a:pPr algn="ctr"/>
              <a:endParaRPr lang="en-GB" sz="1600" noProof="0" dirty="0">
                <a:solidFill>
                  <a:srgbClr val="0000CC"/>
                </a:solidFill>
              </a:endParaRPr>
            </a:p>
          </p:txBody>
        </p:sp>
        <p:sp>
          <p:nvSpPr>
            <p:cNvPr id="127" name="TextBox 126"/>
            <p:cNvSpPr txBox="1"/>
            <p:nvPr/>
          </p:nvSpPr>
          <p:spPr>
            <a:xfrm>
              <a:off x="2260328" y="5884003"/>
              <a:ext cx="1944243" cy="1057533"/>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High entry costs</a:t>
              </a:r>
            </a:p>
            <a:p>
              <a:pPr marL="177597" indent="-177597">
                <a:spcAft>
                  <a:spcPts val="292"/>
                </a:spcAft>
                <a:buFont typeface="Arial" pitchFamily="34" charset="0"/>
                <a:buChar char="•"/>
              </a:pPr>
              <a:r>
                <a:rPr lang="en-GB" sz="1100" b="1" i="1" dirty="0">
                  <a:solidFill>
                    <a:srgbClr val="0000CC"/>
                  </a:solidFill>
                </a:rPr>
                <a:t>Potentially limited near-term success</a:t>
              </a:r>
            </a:p>
            <a:p>
              <a:pPr marL="177597" indent="-177597">
                <a:spcAft>
                  <a:spcPts val="292"/>
                </a:spcAft>
                <a:buFont typeface="Arial" pitchFamily="34" charset="0"/>
                <a:buChar char="•"/>
              </a:pPr>
              <a:r>
                <a:rPr lang="en-US" sz="1100" b="1" i="1" dirty="0">
                  <a:solidFill>
                    <a:srgbClr val="0000CC"/>
                  </a:solidFill>
                </a:rPr>
                <a:t>Exploration failure costly</a:t>
              </a:r>
              <a:endParaRPr lang="en-GB" sz="1100" b="1" i="1" dirty="0">
                <a:solidFill>
                  <a:srgbClr val="0000CC"/>
                </a:solidFill>
              </a:endParaRPr>
            </a:p>
          </p:txBody>
        </p:sp>
        <p:sp>
          <p:nvSpPr>
            <p:cNvPr id="128" name="TextBox 127"/>
            <p:cNvSpPr txBox="1"/>
            <p:nvPr/>
          </p:nvSpPr>
          <p:spPr>
            <a:xfrm>
              <a:off x="4263948" y="5884003"/>
              <a:ext cx="1702756" cy="1057533"/>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Operational risks</a:t>
              </a:r>
            </a:p>
            <a:p>
              <a:pPr marL="177597" indent="-177597">
                <a:spcAft>
                  <a:spcPts val="292"/>
                </a:spcAft>
                <a:buFont typeface="Arial" pitchFamily="34" charset="0"/>
                <a:buChar char="•"/>
              </a:pPr>
              <a:r>
                <a:rPr lang="en-GB" sz="1100" b="1" i="1" dirty="0">
                  <a:solidFill>
                    <a:srgbClr val="0000CC"/>
                  </a:solidFill>
                </a:rPr>
                <a:t>Regulatory changes</a:t>
              </a:r>
            </a:p>
            <a:p>
              <a:pPr marL="177597" indent="-177597">
                <a:spcAft>
                  <a:spcPts val="292"/>
                </a:spcAft>
                <a:buFont typeface="Arial" pitchFamily="34" charset="0"/>
                <a:buChar char="•"/>
              </a:pPr>
              <a:r>
                <a:rPr lang="en-US" sz="1100" b="1" i="1" dirty="0">
                  <a:solidFill>
                    <a:srgbClr val="0000CC"/>
                  </a:solidFill>
                </a:rPr>
                <a:t>Reputation risks</a:t>
              </a:r>
              <a:endParaRPr lang="en-GB" sz="1100" b="1" i="1" dirty="0">
                <a:solidFill>
                  <a:srgbClr val="0000CC"/>
                </a:solidFill>
              </a:endParaRPr>
            </a:p>
          </p:txBody>
        </p:sp>
        <p:sp>
          <p:nvSpPr>
            <p:cNvPr id="129" name="TextBox 128"/>
            <p:cNvSpPr txBox="1"/>
            <p:nvPr/>
          </p:nvSpPr>
          <p:spPr>
            <a:xfrm>
              <a:off x="6026079" y="5884003"/>
              <a:ext cx="1764512" cy="1057533"/>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Economic factors</a:t>
              </a:r>
            </a:p>
            <a:p>
              <a:pPr marL="177597" indent="-177597">
                <a:spcAft>
                  <a:spcPts val="292"/>
                </a:spcAft>
                <a:buFont typeface="Arial" pitchFamily="34" charset="0"/>
                <a:buChar char="•"/>
              </a:pPr>
              <a:r>
                <a:rPr lang="en-GB" sz="1100" b="1" i="1" dirty="0">
                  <a:solidFill>
                    <a:srgbClr val="0000CC"/>
                  </a:solidFill>
                </a:rPr>
                <a:t>Arbitration risk</a:t>
              </a:r>
            </a:p>
            <a:p>
              <a:pPr marL="177597" indent="-177597">
                <a:spcAft>
                  <a:spcPts val="292"/>
                </a:spcAft>
                <a:buFont typeface="Arial" pitchFamily="34" charset="0"/>
                <a:buChar char="•"/>
              </a:pPr>
              <a:r>
                <a:rPr lang="en-GB" sz="1100" b="1" i="1" dirty="0">
                  <a:solidFill>
                    <a:srgbClr val="0000CC"/>
                  </a:solidFill>
                </a:rPr>
                <a:t>Operational efficiency</a:t>
              </a:r>
            </a:p>
          </p:txBody>
        </p:sp>
        <p:sp>
          <p:nvSpPr>
            <p:cNvPr id="130" name="TextBox 129"/>
            <p:cNvSpPr txBox="1"/>
            <p:nvPr/>
          </p:nvSpPr>
          <p:spPr>
            <a:xfrm>
              <a:off x="581132" y="5872875"/>
              <a:ext cx="1157713" cy="1057533"/>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200" b="1" i="1" dirty="0">
                  <a:solidFill>
                    <a:srgbClr val="0000CC"/>
                  </a:solidFill>
                </a:rPr>
                <a:t>Key Risks</a:t>
              </a:r>
            </a:p>
          </p:txBody>
        </p:sp>
        <p:sp>
          <p:nvSpPr>
            <p:cNvPr id="71" name="TextBox 70"/>
            <p:cNvSpPr txBox="1"/>
            <p:nvPr/>
          </p:nvSpPr>
          <p:spPr>
            <a:xfrm>
              <a:off x="7849966" y="2001511"/>
              <a:ext cx="1824820" cy="347537"/>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GB" sz="1400" b="1" i="1" dirty="0">
                  <a:solidFill>
                    <a:srgbClr val="0000CC"/>
                  </a:solidFill>
                </a:rPr>
                <a:t>Farm-out</a:t>
              </a:r>
            </a:p>
          </p:txBody>
        </p:sp>
        <p:sp>
          <p:nvSpPr>
            <p:cNvPr id="72" name="TextBox 71"/>
            <p:cNvSpPr txBox="1"/>
            <p:nvPr/>
          </p:nvSpPr>
          <p:spPr>
            <a:xfrm>
              <a:off x="7849967" y="2402390"/>
              <a:ext cx="1824819" cy="1929548"/>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Farmor lacks financial and/or technical expertise</a:t>
              </a:r>
            </a:p>
            <a:p>
              <a:pPr marL="177597" indent="-177597">
                <a:spcAft>
                  <a:spcPts val="292"/>
                </a:spcAft>
                <a:buFont typeface="Arial" pitchFamily="34" charset="0"/>
                <a:buChar char="•"/>
              </a:pPr>
              <a:r>
                <a:rPr lang="en-GB" sz="1100" b="1" i="1" dirty="0">
                  <a:solidFill>
                    <a:srgbClr val="0000CC"/>
                  </a:solidFill>
                </a:rPr>
                <a:t>Appetite for ‘set it &amp; forget it’ investment</a:t>
              </a:r>
            </a:p>
            <a:p>
              <a:pPr marL="177597" indent="-177597">
                <a:spcAft>
                  <a:spcPts val="292"/>
                </a:spcAft>
                <a:buFont typeface="Arial" pitchFamily="34" charset="0"/>
                <a:buChar char="•"/>
              </a:pPr>
              <a:r>
                <a:rPr lang="en-GB" sz="1100" b="1" i="1" dirty="0">
                  <a:solidFill>
                    <a:srgbClr val="0000CC"/>
                  </a:solidFill>
                </a:rPr>
                <a:t>Minimal involvement in management</a:t>
              </a:r>
            </a:p>
            <a:p>
              <a:pPr marL="177597" indent="-177597">
                <a:spcAft>
                  <a:spcPts val="292"/>
                </a:spcAft>
                <a:buFont typeface="Arial" pitchFamily="34" charset="0"/>
                <a:buChar char="•"/>
              </a:pPr>
              <a:r>
                <a:rPr lang="en-US" sz="1100" b="1" i="1" dirty="0">
                  <a:solidFill>
                    <a:srgbClr val="0000CC"/>
                  </a:solidFill>
                </a:rPr>
                <a:t>Risk aversion</a:t>
              </a:r>
              <a:endParaRPr lang="en-GB" sz="1100" b="1" i="1" dirty="0">
                <a:solidFill>
                  <a:srgbClr val="0000CC"/>
                </a:solidFill>
              </a:endParaRPr>
            </a:p>
          </p:txBody>
        </p:sp>
        <p:sp>
          <p:nvSpPr>
            <p:cNvPr id="73" name="TextBox 72"/>
            <p:cNvSpPr txBox="1"/>
            <p:nvPr/>
          </p:nvSpPr>
          <p:spPr>
            <a:xfrm>
              <a:off x="7849967" y="7012869"/>
              <a:ext cx="1840057" cy="371647"/>
            </a:xfrm>
            <a:prstGeom prst="rect">
              <a:avLst/>
            </a:prstGeom>
            <a:noFill/>
            <a:ln>
              <a:solidFill>
                <a:srgbClr val="0070C0"/>
              </a:solidFill>
            </a:ln>
          </p:spPr>
          <p:txBody>
            <a:bodyPr vert="horz" wrap="square" lIns="177912" tIns="0" rIns="177912" bIns="0" rtlCol="0" anchor="ctr">
              <a:noAutofit/>
            </a:bodyPr>
            <a:lstStyle/>
            <a:p>
              <a:pPr indent="-266858">
                <a:spcAft>
                  <a:spcPts val="876"/>
                </a:spcAft>
              </a:pPr>
              <a:r>
                <a:rPr lang="en-US" sz="1100" b="1" i="1" dirty="0" err="1">
                  <a:solidFill>
                    <a:srgbClr val="0000CC"/>
                  </a:solidFill>
                </a:rPr>
                <a:t>SunLink</a:t>
              </a:r>
              <a:r>
                <a:rPr lang="en-US" sz="1100" b="1" i="1" dirty="0">
                  <a:solidFill>
                    <a:srgbClr val="0000CC"/>
                  </a:solidFill>
                </a:rPr>
                <a:t>/</a:t>
              </a:r>
              <a:r>
                <a:rPr lang="en-US" sz="1100" b="1" i="1" dirty="0" err="1">
                  <a:solidFill>
                    <a:srgbClr val="0000CC"/>
                  </a:solidFill>
                </a:rPr>
                <a:t>Dajo</a:t>
              </a:r>
              <a:r>
                <a:rPr lang="en-US" sz="1100" b="1" i="1" dirty="0">
                  <a:solidFill>
                    <a:srgbClr val="0000CC"/>
                  </a:solidFill>
                </a:rPr>
                <a:t> Oil</a:t>
              </a:r>
              <a:endParaRPr lang="en-GB" sz="1100" b="1" i="1" dirty="0">
                <a:solidFill>
                  <a:srgbClr val="0000CC"/>
                </a:solidFill>
              </a:endParaRPr>
            </a:p>
          </p:txBody>
        </p:sp>
        <p:sp>
          <p:nvSpPr>
            <p:cNvPr id="74" name="TextBox 73"/>
            <p:cNvSpPr txBox="1"/>
            <p:nvPr/>
          </p:nvSpPr>
          <p:spPr>
            <a:xfrm>
              <a:off x="7849967" y="4392410"/>
              <a:ext cx="1824819" cy="1402636"/>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Strict adherence to SLA between Farmor/</a:t>
              </a:r>
              <a:r>
                <a:rPr lang="en-GB" sz="1100" b="1" i="1" dirty="0" err="1">
                  <a:solidFill>
                    <a:srgbClr val="0000CC"/>
                  </a:solidFill>
                </a:rPr>
                <a:t>farmee</a:t>
              </a:r>
              <a:endParaRPr lang="en-GB" sz="1100" b="1" i="1" dirty="0">
                <a:solidFill>
                  <a:srgbClr val="0000CC"/>
                </a:solidFill>
              </a:endParaRPr>
            </a:p>
            <a:p>
              <a:pPr marL="177597" indent="-177597">
                <a:spcAft>
                  <a:spcPts val="292"/>
                </a:spcAft>
                <a:buFont typeface="Arial" pitchFamily="34" charset="0"/>
                <a:buChar char="•"/>
              </a:pPr>
              <a:r>
                <a:rPr lang="en-GB" sz="1100" b="1" i="1" dirty="0">
                  <a:solidFill>
                    <a:srgbClr val="0000CC"/>
                  </a:solidFill>
                </a:rPr>
                <a:t>Legal/financial/commercial expertise</a:t>
              </a:r>
            </a:p>
            <a:p>
              <a:pPr marL="177597" indent="-177597">
                <a:spcAft>
                  <a:spcPts val="292"/>
                </a:spcAft>
                <a:buFont typeface="Arial" pitchFamily="34" charset="0"/>
                <a:buChar char="•"/>
              </a:pPr>
              <a:r>
                <a:rPr lang="en-US" sz="1100" b="1" i="1" dirty="0">
                  <a:solidFill>
                    <a:srgbClr val="0000CC"/>
                  </a:solidFill>
                </a:rPr>
                <a:t>Relationship mgmt.</a:t>
              </a:r>
              <a:endParaRPr lang="en-GB" sz="1100" b="1" i="1" dirty="0">
                <a:solidFill>
                  <a:srgbClr val="0000CC"/>
                </a:solidFill>
              </a:endParaRPr>
            </a:p>
            <a:p>
              <a:pPr marL="177597" indent="-177597">
                <a:spcAft>
                  <a:spcPts val="292"/>
                </a:spcAft>
                <a:buFont typeface="Arial" pitchFamily="34" charset="0"/>
                <a:buChar char="•"/>
              </a:pPr>
              <a:endParaRPr lang="en-GB" sz="1100" b="1" i="1" dirty="0">
                <a:solidFill>
                  <a:srgbClr val="0000CC"/>
                </a:solidFill>
              </a:endParaRPr>
            </a:p>
          </p:txBody>
        </p:sp>
        <p:sp>
          <p:nvSpPr>
            <p:cNvPr id="75" name="TextBox 74"/>
            <p:cNvSpPr txBox="1"/>
            <p:nvPr/>
          </p:nvSpPr>
          <p:spPr>
            <a:xfrm>
              <a:off x="7849965" y="5884003"/>
              <a:ext cx="1824820" cy="1058475"/>
            </a:xfrm>
            <a:prstGeom prst="rect">
              <a:avLst/>
            </a:prstGeom>
            <a:solidFill>
              <a:srgbClr val="CCECFF">
                <a:alpha val="20000"/>
              </a:srgbClr>
            </a:solidFill>
            <a:ln>
              <a:solidFill>
                <a:srgbClr val="0070C0"/>
              </a:solidFill>
            </a:ln>
          </p:spPr>
          <p:txBody>
            <a:bodyPr vert="horz" wrap="square" lIns="44478" tIns="44478" rIns="44478" bIns="44478" rtlCol="0" anchor="ctr">
              <a:noAutofit/>
            </a:bodyPr>
            <a:lstStyle/>
            <a:p>
              <a:pPr marL="177597" indent="-177597">
                <a:spcAft>
                  <a:spcPts val="292"/>
                </a:spcAft>
                <a:buFont typeface="Arial" pitchFamily="34" charset="0"/>
                <a:buChar char="•"/>
              </a:pPr>
              <a:r>
                <a:rPr lang="en-GB" sz="1100" b="1" i="1" dirty="0">
                  <a:solidFill>
                    <a:srgbClr val="0000CC"/>
                  </a:solidFill>
                </a:rPr>
                <a:t>Complex set of agreements</a:t>
              </a:r>
            </a:p>
            <a:p>
              <a:pPr marL="177597" indent="-177597">
                <a:spcAft>
                  <a:spcPts val="292"/>
                </a:spcAft>
                <a:buFont typeface="Arial" pitchFamily="34" charset="0"/>
                <a:buChar char="•"/>
              </a:pPr>
              <a:r>
                <a:rPr lang="en-GB" sz="1100" b="1" i="1" dirty="0">
                  <a:solidFill>
                    <a:srgbClr val="0000CC"/>
                  </a:solidFill>
                </a:rPr>
                <a:t>Arbitration risk</a:t>
              </a:r>
            </a:p>
            <a:p>
              <a:pPr marL="177597" indent="-177597">
                <a:spcAft>
                  <a:spcPts val="292"/>
                </a:spcAft>
                <a:buFont typeface="Arial" pitchFamily="34" charset="0"/>
                <a:buChar char="•"/>
              </a:pPr>
              <a:r>
                <a:rPr lang="en-GB" sz="1100" b="1" i="1" dirty="0">
                  <a:solidFill>
                    <a:srgbClr val="0000CC"/>
                  </a:solidFill>
                </a:rPr>
                <a:t>Potential value erosion</a:t>
              </a:r>
            </a:p>
          </p:txBody>
        </p:sp>
        <p:sp>
          <p:nvSpPr>
            <p:cNvPr id="76" name="TextBox 75"/>
            <p:cNvSpPr txBox="1"/>
            <p:nvPr/>
          </p:nvSpPr>
          <p:spPr>
            <a:xfrm>
              <a:off x="6026080" y="1630861"/>
              <a:ext cx="3648705" cy="305967"/>
            </a:xfrm>
            <a:prstGeom prst="rect">
              <a:avLst/>
            </a:prstGeom>
            <a:noFill/>
            <a:ln>
              <a:solidFill>
                <a:srgbClr val="0070C0"/>
              </a:solidFill>
            </a:ln>
          </p:spPr>
          <p:txBody>
            <a:bodyPr vert="horz" wrap="square" lIns="0" tIns="0" rIns="0" bIns="0" rtlCol="0" anchor="ctr">
              <a:noAutofit/>
            </a:bodyPr>
            <a:lstStyle/>
            <a:p>
              <a:pPr indent="-266858" algn="ctr">
                <a:spcAft>
                  <a:spcPts val="876"/>
                </a:spcAft>
              </a:pPr>
              <a:r>
                <a:rPr lang="en-US" sz="1400" b="1" i="1" dirty="0">
                  <a:solidFill>
                    <a:srgbClr val="0000CC"/>
                  </a:solidFill>
                </a:rPr>
                <a:t>Portfolio Player</a:t>
              </a:r>
              <a:endParaRPr lang="en-GB" sz="1400" b="1" i="1" dirty="0">
                <a:solidFill>
                  <a:srgbClr val="0000CC"/>
                </a:solidFill>
              </a:endParaRPr>
            </a:p>
          </p:txBody>
        </p:sp>
      </p:grpSp>
      <p:sp>
        <p:nvSpPr>
          <p:cNvPr id="79" name="Title 1">
            <a:extLst>
              <a:ext uri="{FF2B5EF4-FFF2-40B4-BE49-F238E27FC236}">
                <a16:creationId xmlns:a16="http://schemas.microsoft.com/office/drawing/2014/main" id="{96B5AA96-820B-4672-AD38-E067067982CF}"/>
              </a:ext>
            </a:extLst>
          </p:cNvPr>
          <p:cNvSpPr txBox="1">
            <a:spLocks/>
          </p:cNvSpPr>
          <p:nvPr/>
        </p:nvSpPr>
        <p:spPr>
          <a:xfrm>
            <a:off x="2556322" y="540271"/>
            <a:ext cx="7632848" cy="838199"/>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algn="l" fontAlgn="auto">
              <a:spcAft>
                <a:spcPts val="0"/>
              </a:spcAft>
            </a:pPr>
            <a:r>
              <a:rPr lang="en-US" sz="2800" b="1" dirty="0">
                <a:solidFill>
                  <a:schemeClr val="bg1"/>
                </a:solidFill>
                <a:latin typeface="Arial"/>
                <a:cs typeface="Arial" pitchFamily="34" charset="0"/>
              </a:rPr>
              <a:t>Overview of The Upstream Business Model</a:t>
            </a:r>
          </a:p>
        </p:txBody>
      </p:sp>
    </p:spTree>
    <p:extLst>
      <p:ext uri="{BB962C8B-B14F-4D97-AF65-F5344CB8AC3E}">
        <p14:creationId xmlns:p14="http://schemas.microsoft.com/office/powerpoint/2010/main" val="276164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54A77ED0-4492-4ECB-BEA0-97D24BB9D223}"/>
              </a:ext>
            </a:extLst>
          </p:cNvPr>
          <p:cNvSpPr txBox="1">
            <a:spLocks/>
          </p:cNvSpPr>
          <p:nvPr/>
        </p:nvSpPr>
        <p:spPr>
          <a:xfrm>
            <a:off x="872129" y="3348583"/>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Section 2</a:t>
            </a:r>
            <a:endParaRPr lang="en-NG" sz="2800" i="1" dirty="0"/>
          </a:p>
        </p:txBody>
      </p:sp>
      <p:sp>
        <p:nvSpPr>
          <p:cNvPr id="6" name="Title 3">
            <a:extLst>
              <a:ext uri="{FF2B5EF4-FFF2-40B4-BE49-F238E27FC236}">
                <a16:creationId xmlns:a16="http://schemas.microsoft.com/office/drawing/2014/main" id="{71393E3C-AB03-B525-AE84-D162626D72C4}"/>
              </a:ext>
            </a:extLst>
          </p:cNvPr>
          <p:cNvSpPr txBox="1">
            <a:spLocks/>
          </p:cNvSpPr>
          <p:nvPr/>
        </p:nvSpPr>
        <p:spPr>
          <a:xfrm>
            <a:off x="916129" y="4058209"/>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latin typeface="Arial" panose="020B0604020202020204" pitchFamily="34" charset="0"/>
                <a:cs typeface="Arial" panose="020B0604020202020204" pitchFamily="34" charset="0"/>
              </a:rPr>
              <a:t>IFRS Issues in E&amp;P Industry   </a:t>
            </a:r>
            <a:endParaRPr lang="en-NG" sz="2800" i="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E0A222F-BA37-0827-94DF-9070E7A04E3E}"/>
              </a:ext>
            </a:extLst>
          </p:cNvPr>
          <p:cNvSpPr txBox="1"/>
          <p:nvPr/>
        </p:nvSpPr>
        <p:spPr>
          <a:xfrm>
            <a:off x="852203" y="4634854"/>
            <a:ext cx="8481425" cy="2031325"/>
          </a:xfrm>
          <a:prstGeom prst="rect">
            <a:avLst/>
          </a:prstGeom>
          <a:noFill/>
        </p:spPr>
        <p:txBody>
          <a:bodyPr wrap="square">
            <a:spAutoFit/>
          </a:bodyPr>
          <a:lstStyle/>
          <a:p>
            <a:pPr marL="551779" lvl="2" indent="-461955">
              <a:buFont typeface="Arial" panose="020B0604020202020204" pitchFamily="34" charset="0"/>
              <a:buChar char="•"/>
            </a:pPr>
            <a:r>
              <a:rPr lang="en-US" sz="1800" dirty="0">
                <a:solidFill>
                  <a:srgbClr val="0000CC"/>
                </a:solidFill>
                <a:latin typeface="Arial" panose="020B0604020202020204" pitchFamily="34" charset="0"/>
                <a:cs typeface="Arial" panose="020B0604020202020204" pitchFamily="34" charset="0"/>
              </a:rPr>
              <a:t>Accounting Approaches</a:t>
            </a:r>
          </a:p>
          <a:p>
            <a:pPr marL="551779" lvl="2" indent="-461955">
              <a:buFont typeface="Arial" panose="020B0604020202020204" pitchFamily="34" charset="0"/>
              <a:buChar char="•"/>
            </a:pPr>
            <a:r>
              <a:rPr lang="en-US" sz="1800" dirty="0">
                <a:solidFill>
                  <a:srgbClr val="0000CC"/>
                </a:solidFill>
                <a:latin typeface="Arial" panose="020B0604020202020204" pitchFamily="34" charset="0"/>
                <a:cs typeface="Arial" panose="020B0604020202020204" pitchFamily="34" charset="0"/>
              </a:rPr>
              <a:t>Reserves and resources </a:t>
            </a:r>
          </a:p>
          <a:p>
            <a:pPr marL="551779" lvl="2" indent="-461955">
              <a:buFont typeface="Arial" panose="020B0604020202020204" pitchFamily="34" charset="0"/>
              <a:buChar char="•"/>
            </a:pPr>
            <a:r>
              <a:rPr lang="en-US" sz="1800" dirty="0">
                <a:solidFill>
                  <a:srgbClr val="0000CC"/>
                </a:solidFill>
                <a:latin typeface="Arial" panose="020B0604020202020204" pitchFamily="34" charset="0"/>
                <a:cs typeface="Arial" panose="020B0604020202020204" pitchFamily="34" charset="0"/>
              </a:rPr>
              <a:t>Acquisition, Exploration, Development &amp; Production Costs</a:t>
            </a:r>
          </a:p>
          <a:p>
            <a:pPr marL="551779" lvl="2" indent="-461955">
              <a:buFont typeface="Arial" panose="020B0604020202020204" pitchFamily="34" charset="0"/>
              <a:buChar char="•"/>
            </a:pPr>
            <a:r>
              <a:rPr lang="en-US" sz="1800" dirty="0">
                <a:solidFill>
                  <a:srgbClr val="0000CC"/>
                </a:solidFill>
                <a:latin typeface="Arial" panose="020B0604020202020204" pitchFamily="34" charset="0"/>
                <a:cs typeface="Arial" panose="020B0604020202020204" pitchFamily="34" charset="0"/>
              </a:rPr>
              <a:t>Assets, Depletion, Depreciation &amp; Amortization (“DD&amp;A”)</a:t>
            </a:r>
          </a:p>
          <a:p>
            <a:pPr marL="551779" lvl="2" indent="-461955">
              <a:buFont typeface="Arial" panose="020B0604020202020204" pitchFamily="34" charset="0"/>
              <a:buChar char="•"/>
            </a:pPr>
            <a:r>
              <a:rPr lang="en-US" sz="1800" dirty="0">
                <a:solidFill>
                  <a:srgbClr val="0000CC"/>
                </a:solidFill>
                <a:latin typeface="Arial" panose="020B0604020202020204" pitchFamily="34" charset="0"/>
                <a:cs typeface="Arial" panose="020B0604020202020204" pitchFamily="34" charset="0"/>
              </a:rPr>
              <a:t>Impairment of development, production and downstream assets</a:t>
            </a:r>
          </a:p>
          <a:p>
            <a:pPr marL="551779" lvl="2" indent="-461955">
              <a:buFont typeface="Arial" panose="020B0604020202020204" pitchFamily="34" charset="0"/>
              <a:buChar char="•"/>
            </a:pPr>
            <a:r>
              <a:rPr lang="en-US" dirty="0">
                <a:solidFill>
                  <a:srgbClr val="0000CC"/>
                </a:solidFill>
              </a:rPr>
              <a:t>Other IFRS Challenges</a:t>
            </a:r>
          </a:p>
          <a:p>
            <a:pPr marL="551779" lvl="2" indent="-461955">
              <a:buFont typeface="Arial" panose="020B0604020202020204" pitchFamily="34" charset="0"/>
              <a:buChar char="•"/>
            </a:pPr>
            <a:endParaRPr lang="en-US" dirty="0"/>
          </a:p>
        </p:txBody>
      </p:sp>
    </p:spTree>
    <p:extLst>
      <p:ext uri="{BB962C8B-B14F-4D97-AF65-F5344CB8AC3E}">
        <p14:creationId xmlns:p14="http://schemas.microsoft.com/office/powerpoint/2010/main" val="2472915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33197" y="2647099"/>
            <a:ext cx="7921298" cy="615951"/>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800" b="1" dirty="0">
                <a:solidFill>
                  <a:srgbClr val="FF0000"/>
                </a:solidFill>
                <a:latin typeface="Book Antiqua" panose="02040602050305030304" pitchFamily="18" charset="0"/>
              </a:rPr>
              <a:t>Accounting Approaches</a:t>
            </a:r>
          </a:p>
          <a:p>
            <a:pPr marL="458663" indent="-345566" defTabSz="905068">
              <a:lnSpc>
                <a:spcPct val="150000"/>
              </a:lnSpc>
              <a:spcBef>
                <a:spcPct val="20000"/>
              </a:spcBef>
              <a:spcAft>
                <a:spcPct val="20000"/>
              </a:spcAft>
              <a:buClr>
                <a:srgbClr val="000000"/>
              </a:buClr>
              <a:defRPr/>
            </a:pPr>
            <a:endParaRPr lang="en-GB" altLang="en-US" sz="2800" b="1" dirty="0">
              <a:solidFill>
                <a:srgbClr val="FF0000"/>
              </a:solidFill>
              <a:latin typeface="Book Antiqua" panose="02040602050305030304" pitchFamily="18" charset="0"/>
            </a:endParaRPr>
          </a:p>
          <a:p>
            <a:pPr marL="1212632" lvl="3" indent="-288722">
              <a:lnSpc>
                <a:spcPct val="150000"/>
              </a:lnSpc>
              <a:spcBef>
                <a:spcPct val="20000"/>
              </a:spcBef>
              <a:spcAft>
                <a:spcPct val="20000"/>
              </a:spcAft>
              <a:buClr>
                <a:srgbClr val="000000"/>
              </a:buClr>
              <a:buFont typeface="Arial" panose="020B0604020202020204" pitchFamily="34" charset="0"/>
              <a:buChar char="•"/>
              <a:defRPr/>
            </a:pPr>
            <a:endParaRPr lang="en-US" sz="1400" b="1" dirty="0">
              <a:solidFill>
                <a:srgbClr val="FF0000"/>
              </a:solidFill>
              <a:latin typeface="Book Antiqua" panose="02040602050305030304" pitchFamily="18" charset="0"/>
            </a:endParaRPr>
          </a:p>
          <a:p>
            <a:pPr marL="1053626" lvl="3" indent="-461955">
              <a:lnSpc>
                <a:spcPct val="150000"/>
              </a:lnSpc>
              <a:buClr>
                <a:srgbClr val="000000"/>
              </a:buClr>
              <a:buFont typeface="Arial" panose="020B0604020202020204" pitchFamily="34" charset="0"/>
              <a:buChar char="•"/>
              <a:defRPr/>
            </a:pPr>
            <a:r>
              <a:rPr lang="en-US" dirty="0">
                <a:solidFill>
                  <a:srgbClr val="FF0000"/>
                </a:solidFill>
              </a:rPr>
              <a:t>Overview of  Exploration &amp; Development Spectrum</a:t>
            </a:r>
          </a:p>
          <a:p>
            <a:pPr marL="1053626" lvl="3" indent="-461955">
              <a:lnSpc>
                <a:spcPct val="150000"/>
              </a:lnSpc>
              <a:buClr>
                <a:srgbClr val="000000"/>
              </a:buClr>
              <a:buFont typeface="Arial" panose="020B0604020202020204" pitchFamily="34" charset="0"/>
              <a:buChar char="•"/>
              <a:defRPr/>
            </a:pPr>
            <a:r>
              <a:rPr lang="en-US" dirty="0">
                <a:solidFill>
                  <a:srgbClr val="FF0000"/>
                </a:solidFill>
              </a:rPr>
              <a:t>Successful Efforts Method vs Full Cost Methods</a:t>
            </a:r>
            <a:endParaRPr lang="en-GB" dirty="0">
              <a:solidFill>
                <a:srgbClr val="FF0000"/>
              </a:solidFill>
            </a:endParaRPr>
          </a:p>
          <a:p>
            <a:pPr marL="458663" indent="-345566" defTabSz="905068">
              <a:lnSpc>
                <a:spcPct val="150000"/>
              </a:lnSpc>
              <a:spcBef>
                <a:spcPct val="20000"/>
              </a:spcBef>
              <a:spcAft>
                <a:spcPct val="20000"/>
              </a:spcAft>
              <a:buClr>
                <a:srgbClr val="000000"/>
              </a:buClr>
              <a:defRPr/>
            </a:pPr>
            <a:r>
              <a:rPr lang="en-GB" sz="2800"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800"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EBE34992-6EB6-A7E6-F7BF-A4D1127D1293}"/>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133993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634" name="Rectangle 2">
            <a:extLst>
              <a:ext uri="{FF2B5EF4-FFF2-40B4-BE49-F238E27FC236}">
                <a16:creationId xmlns:a16="http://schemas.microsoft.com/office/drawing/2014/main" id="{1CE391BE-2291-2703-5BD5-CA24D5FE677C}"/>
              </a:ext>
            </a:extLst>
          </p:cNvPr>
          <p:cNvSpPr>
            <a:spLocks noGrp="1" noChangeArrowheads="1"/>
          </p:cNvSpPr>
          <p:nvPr>
            <p:ph type="title"/>
          </p:nvPr>
        </p:nvSpPr>
        <p:spPr>
          <a:xfrm>
            <a:off x="2525658" y="1157762"/>
            <a:ext cx="7367728" cy="470984"/>
          </a:xfrm>
        </p:spPr>
        <p:txBody>
          <a:bodyPr/>
          <a:lstStyle/>
          <a:p>
            <a:r>
              <a:rPr lang="en-US" sz="2800" b="1" dirty="0">
                <a:solidFill>
                  <a:schemeClr val="bg1"/>
                </a:solidFill>
                <a:latin typeface="Arial" panose="020B0604020202020204" pitchFamily="34" charset="0"/>
                <a:cs typeface="Arial" panose="020B0604020202020204" pitchFamily="34" charset="0"/>
              </a:rPr>
              <a:t>IFRS  Issues in E&amp;P Industry</a:t>
            </a:r>
            <a:br>
              <a:rPr lang="en-US" sz="2800" b="1" dirty="0">
                <a:solidFill>
                  <a:schemeClr val="bg1"/>
                </a:solidFill>
                <a:latin typeface="Arial" panose="020B0604020202020204" pitchFamily="34" charset="0"/>
                <a:cs typeface="Arial" panose="020B0604020202020204" pitchFamily="34" charset="0"/>
              </a:rPr>
            </a:br>
            <a:endParaRPr lang="en-US" altLang="da-DK" sz="2800" b="1"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74F75C3-D9E5-E1B2-C291-4851F581A84A}"/>
              </a:ext>
            </a:extLst>
          </p:cNvPr>
          <p:cNvGrpSpPr/>
          <p:nvPr/>
        </p:nvGrpSpPr>
        <p:grpSpPr>
          <a:xfrm>
            <a:off x="36042" y="2082057"/>
            <a:ext cx="9789148" cy="5224788"/>
            <a:chOff x="261543" y="571530"/>
            <a:chExt cx="9789148" cy="6519290"/>
          </a:xfrm>
        </p:grpSpPr>
        <p:sp>
          <p:nvSpPr>
            <p:cNvPr id="1349635" name="Freeform 3">
              <a:extLst>
                <a:ext uri="{FF2B5EF4-FFF2-40B4-BE49-F238E27FC236}">
                  <a16:creationId xmlns:a16="http://schemas.microsoft.com/office/drawing/2014/main" id="{110FC321-C025-5B29-6873-73B1115C6A7A}"/>
                </a:ext>
              </a:extLst>
            </p:cNvPr>
            <p:cNvSpPr>
              <a:spLocks/>
            </p:cNvSpPr>
            <p:nvPr/>
          </p:nvSpPr>
          <p:spPr bwMode="auto">
            <a:xfrm>
              <a:off x="261543" y="571530"/>
              <a:ext cx="9603236" cy="6519290"/>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CCFFFF"/>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grpSp>
          <p:nvGrpSpPr>
            <p:cNvPr id="2" name="Group 1">
              <a:extLst>
                <a:ext uri="{FF2B5EF4-FFF2-40B4-BE49-F238E27FC236}">
                  <a16:creationId xmlns:a16="http://schemas.microsoft.com/office/drawing/2014/main" id="{49226C24-F80B-79EB-2D33-FFEE90FAA6EE}"/>
                </a:ext>
              </a:extLst>
            </p:cNvPr>
            <p:cNvGrpSpPr/>
            <p:nvPr/>
          </p:nvGrpSpPr>
          <p:grpSpPr>
            <a:xfrm>
              <a:off x="640217" y="1157191"/>
              <a:ext cx="9410474" cy="5388081"/>
              <a:chOff x="640217" y="1157191"/>
              <a:chExt cx="9410474" cy="5388081"/>
            </a:xfrm>
          </p:grpSpPr>
          <p:sp>
            <p:nvSpPr>
              <p:cNvPr id="1349636" name="Freeform 4">
                <a:extLst>
                  <a:ext uri="{FF2B5EF4-FFF2-40B4-BE49-F238E27FC236}">
                    <a16:creationId xmlns:a16="http://schemas.microsoft.com/office/drawing/2014/main" id="{5FAB274E-58D3-8648-5ACD-DF7370E5A6C1}"/>
                  </a:ext>
                </a:extLst>
              </p:cNvPr>
              <p:cNvSpPr>
                <a:spLocks/>
              </p:cNvSpPr>
              <p:nvPr/>
            </p:nvSpPr>
            <p:spPr bwMode="auto">
              <a:xfrm>
                <a:off x="659472" y="1157191"/>
                <a:ext cx="2756618" cy="4834511"/>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FFCC99"/>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37" name="Freeform 5">
                <a:extLst>
                  <a:ext uri="{FF2B5EF4-FFF2-40B4-BE49-F238E27FC236}">
                    <a16:creationId xmlns:a16="http://schemas.microsoft.com/office/drawing/2014/main" id="{E37D68AC-3475-2CB4-3152-0E89779A6859}"/>
                  </a:ext>
                </a:extLst>
              </p:cNvPr>
              <p:cNvSpPr>
                <a:spLocks/>
              </p:cNvSpPr>
              <p:nvPr/>
            </p:nvSpPr>
            <p:spPr bwMode="auto">
              <a:xfrm>
                <a:off x="2913866" y="2002789"/>
                <a:ext cx="3175406" cy="3266865"/>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FFFF99"/>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38" name="Freeform 6">
                <a:extLst>
                  <a:ext uri="{FF2B5EF4-FFF2-40B4-BE49-F238E27FC236}">
                    <a16:creationId xmlns:a16="http://schemas.microsoft.com/office/drawing/2014/main" id="{9BB4A17E-F6AE-01CE-79A6-8B1A98BAF13A}"/>
                  </a:ext>
                </a:extLst>
              </p:cNvPr>
              <p:cNvSpPr>
                <a:spLocks/>
              </p:cNvSpPr>
              <p:nvPr/>
            </p:nvSpPr>
            <p:spPr bwMode="auto">
              <a:xfrm>
                <a:off x="5737875" y="2506618"/>
                <a:ext cx="2475822" cy="2328204"/>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CCFFCC"/>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39" name="Text Box 7">
                <a:extLst>
                  <a:ext uri="{FF2B5EF4-FFF2-40B4-BE49-F238E27FC236}">
                    <a16:creationId xmlns:a16="http://schemas.microsoft.com/office/drawing/2014/main" id="{BFE24FB2-486F-6D64-72C9-EC74697943B9}"/>
                  </a:ext>
                </a:extLst>
              </p:cNvPr>
              <p:cNvSpPr txBox="1">
                <a:spLocks noChangeArrowheads="1"/>
              </p:cNvSpPr>
              <p:nvPr/>
            </p:nvSpPr>
            <p:spPr bwMode="auto">
              <a:xfrm>
                <a:off x="3144921" y="3597713"/>
                <a:ext cx="3121367" cy="111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b="1" dirty="0"/>
                  <a:t>Operated blocks</a:t>
                </a:r>
              </a:p>
              <a:p>
                <a:pPr algn="l"/>
                <a:r>
                  <a:rPr lang="en-GB" altLang="da-DK" b="1" dirty="0"/>
                  <a:t>Blocks Operated by others</a:t>
                </a:r>
              </a:p>
              <a:p>
                <a:pPr algn="l"/>
                <a:r>
                  <a:rPr lang="en-GB" altLang="da-DK" b="1" dirty="0"/>
                  <a:t>Coveted blocks (XBD)</a:t>
                </a:r>
                <a:endParaRPr lang="en-US" altLang="da-DK" b="1" dirty="0"/>
              </a:p>
            </p:txBody>
          </p:sp>
          <p:sp>
            <p:nvSpPr>
              <p:cNvPr id="1349640" name="Text Box 8">
                <a:extLst>
                  <a:ext uri="{FF2B5EF4-FFF2-40B4-BE49-F238E27FC236}">
                    <a16:creationId xmlns:a16="http://schemas.microsoft.com/office/drawing/2014/main" id="{A29665B5-A7BD-03EF-321E-7C7C60266898}"/>
                  </a:ext>
                </a:extLst>
              </p:cNvPr>
              <p:cNvSpPr txBox="1">
                <a:spLocks noChangeArrowheads="1"/>
              </p:cNvSpPr>
              <p:nvPr/>
            </p:nvSpPr>
            <p:spPr bwMode="auto">
              <a:xfrm>
                <a:off x="876436" y="3354216"/>
                <a:ext cx="1962366" cy="111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en-GB" altLang="da-DK" b="1" dirty="0"/>
                  <a:t>Rejuvenation &amp; Evergreening</a:t>
                </a:r>
              </a:p>
              <a:p>
                <a:pPr algn="l"/>
                <a:endParaRPr lang="en-GB" altLang="da-DK" b="1" dirty="0"/>
              </a:p>
            </p:txBody>
          </p:sp>
          <p:sp>
            <p:nvSpPr>
              <p:cNvPr id="1349641" name="AutoShape 9">
                <a:extLst>
                  <a:ext uri="{FF2B5EF4-FFF2-40B4-BE49-F238E27FC236}">
                    <a16:creationId xmlns:a16="http://schemas.microsoft.com/office/drawing/2014/main" id="{1139C606-260C-666E-4271-131A4FEED544}"/>
                  </a:ext>
                </a:extLst>
              </p:cNvPr>
              <p:cNvSpPr>
                <a:spLocks noChangeArrowheads="1"/>
              </p:cNvSpPr>
              <p:nvPr/>
            </p:nvSpPr>
            <p:spPr bwMode="auto">
              <a:xfrm rot="5400000">
                <a:off x="8258624" y="2830737"/>
                <a:ext cx="1424841" cy="1671942"/>
              </a:xfrm>
              <a:prstGeom prst="triangle">
                <a:avLst>
                  <a:gd name="adj" fmla="val 50000"/>
                </a:avLst>
              </a:prstGeom>
              <a:solidFill>
                <a:srgbClr val="FFCCFF"/>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42" name="Text Box 10">
                <a:extLst>
                  <a:ext uri="{FF2B5EF4-FFF2-40B4-BE49-F238E27FC236}">
                    <a16:creationId xmlns:a16="http://schemas.microsoft.com/office/drawing/2014/main" id="{0269FFF7-0B10-629A-778B-D6CBDD345383}"/>
                  </a:ext>
                </a:extLst>
              </p:cNvPr>
              <p:cNvSpPr txBox="1">
                <a:spLocks noChangeArrowheads="1"/>
              </p:cNvSpPr>
              <p:nvPr/>
            </p:nvSpPr>
            <p:spPr bwMode="auto">
              <a:xfrm>
                <a:off x="9494128" y="3535136"/>
                <a:ext cx="556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b="1"/>
                  <a:t>FID</a:t>
                </a:r>
              </a:p>
            </p:txBody>
          </p:sp>
          <p:sp>
            <p:nvSpPr>
              <p:cNvPr id="1349643" name="Text Box 11">
                <a:extLst>
                  <a:ext uri="{FF2B5EF4-FFF2-40B4-BE49-F238E27FC236}">
                    <a16:creationId xmlns:a16="http://schemas.microsoft.com/office/drawing/2014/main" id="{69A8372C-DF0B-755D-A06F-0A047A8BA15A}"/>
                  </a:ext>
                </a:extLst>
              </p:cNvPr>
              <p:cNvSpPr txBox="1">
                <a:spLocks noChangeArrowheads="1"/>
              </p:cNvSpPr>
              <p:nvPr/>
            </p:nvSpPr>
            <p:spPr bwMode="auto">
              <a:xfrm>
                <a:off x="8096564" y="2752115"/>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DG1</a:t>
                </a:r>
              </a:p>
            </p:txBody>
          </p:sp>
          <p:sp>
            <p:nvSpPr>
              <p:cNvPr id="1349644" name="Text Box 12">
                <a:extLst>
                  <a:ext uri="{FF2B5EF4-FFF2-40B4-BE49-F238E27FC236}">
                    <a16:creationId xmlns:a16="http://schemas.microsoft.com/office/drawing/2014/main" id="{23478EDF-020E-66F8-6F39-E48CFD83398B}"/>
                  </a:ext>
                </a:extLst>
              </p:cNvPr>
              <p:cNvSpPr txBox="1">
                <a:spLocks noChangeArrowheads="1"/>
              </p:cNvSpPr>
              <p:nvPr/>
            </p:nvSpPr>
            <p:spPr bwMode="auto">
              <a:xfrm>
                <a:off x="8516956" y="2917383"/>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DG2</a:t>
                </a:r>
              </a:p>
            </p:txBody>
          </p:sp>
          <p:sp>
            <p:nvSpPr>
              <p:cNvPr id="1349645" name="Text Box 13">
                <a:extLst>
                  <a:ext uri="{FF2B5EF4-FFF2-40B4-BE49-F238E27FC236}">
                    <a16:creationId xmlns:a16="http://schemas.microsoft.com/office/drawing/2014/main" id="{E4C20C41-5A0E-C0C4-EB7D-E0F840348224}"/>
                  </a:ext>
                </a:extLst>
              </p:cNvPr>
              <p:cNvSpPr txBox="1">
                <a:spLocks noChangeArrowheads="1"/>
              </p:cNvSpPr>
              <p:nvPr/>
            </p:nvSpPr>
            <p:spPr bwMode="auto">
              <a:xfrm>
                <a:off x="9121872" y="3129183"/>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DG3</a:t>
                </a:r>
              </a:p>
            </p:txBody>
          </p:sp>
          <p:sp>
            <p:nvSpPr>
              <p:cNvPr id="1349646" name="Text Box 14">
                <a:extLst>
                  <a:ext uri="{FF2B5EF4-FFF2-40B4-BE49-F238E27FC236}">
                    <a16:creationId xmlns:a16="http://schemas.microsoft.com/office/drawing/2014/main" id="{C68B681D-83A3-56EE-0CE4-7B8375BE2D43}"/>
                  </a:ext>
                </a:extLst>
              </p:cNvPr>
              <p:cNvSpPr txBox="1">
                <a:spLocks noChangeArrowheads="1"/>
              </p:cNvSpPr>
              <p:nvPr/>
            </p:nvSpPr>
            <p:spPr bwMode="auto">
              <a:xfrm>
                <a:off x="9495732" y="3201389"/>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DG4</a:t>
                </a:r>
              </a:p>
            </p:txBody>
          </p:sp>
          <p:sp>
            <p:nvSpPr>
              <p:cNvPr id="1349647" name="Line 15">
                <a:extLst>
                  <a:ext uri="{FF2B5EF4-FFF2-40B4-BE49-F238E27FC236}">
                    <a16:creationId xmlns:a16="http://schemas.microsoft.com/office/drawing/2014/main" id="{B2F2A90A-CFFB-1E72-3F43-83E2FEB907B8}"/>
                  </a:ext>
                </a:extLst>
              </p:cNvPr>
              <p:cNvSpPr>
                <a:spLocks noChangeShapeType="1"/>
              </p:cNvSpPr>
              <p:nvPr/>
            </p:nvSpPr>
            <p:spPr bwMode="auto">
              <a:xfrm>
                <a:off x="3071111" y="1920957"/>
                <a:ext cx="0" cy="3375975"/>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48" name="Line 16">
                <a:extLst>
                  <a:ext uri="{FF2B5EF4-FFF2-40B4-BE49-F238E27FC236}">
                    <a16:creationId xmlns:a16="http://schemas.microsoft.com/office/drawing/2014/main" id="{FFF89670-6691-DF29-FF20-3E0FCE8E4A9B}"/>
                  </a:ext>
                </a:extLst>
              </p:cNvPr>
              <p:cNvSpPr>
                <a:spLocks noChangeShapeType="1"/>
              </p:cNvSpPr>
              <p:nvPr/>
            </p:nvSpPr>
            <p:spPr bwMode="auto">
              <a:xfrm>
                <a:off x="3613449" y="2065367"/>
                <a:ext cx="0" cy="3096783"/>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49" name="Line 17">
                <a:extLst>
                  <a:ext uri="{FF2B5EF4-FFF2-40B4-BE49-F238E27FC236}">
                    <a16:creationId xmlns:a16="http://schemas.microsoft.com/office/drawing/2014/main" id="{E2425544-5C98-C568-B4CD-66CBA7981731}"/>
                  </a:ext>
                </a:extLst>
              </p:cNvPr>
              <p:cNvSpPr>
                <a:spLocks noChangeShapeType="1"/>
              </p:cNvSpPr>
              <p:nvPr/>
            </p:nvSpPr>
            <p:spPr bwMode="auto">
              <a:xfrm>
                <a:off x="4353148" y="2272353"/>
                <a:ext cx="11231" cy="2657136"/>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0" name="Line 18">
                <a:extLst>
                  <a:ext uri="{FF2B5EF4-FFF2-40B4-BE49-F238E27FC236}">
                    <a16:creationId xmlns:a16="http://schemas.microsoft.com/office/drawing/2014/main" id="{FC8A7BB4-4346-5E1E-A259-1C5C66276A17}"/>
                  </a:ext>
                </a:extLst>
              </p:cNvPr>
              <p:cNvSpPr>
                <a:spLocks noChangeShapeType="1"/>
              </p:cNvSpPr>
              <p:nvPr/>
            </p:nvSpPr>
            <p:spPr bwMode="auto">
              <a:xfrm>
                <a:off x="5144190" y="2484154"/>
                <a:ext cx="0" cy="2305740"/>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1" name="Text Box 19">
                <a:extLst>
                  <a:ext uri="{FF2B5EF4-FFF2-40B4-BE49-F238E27FC236}">
                    <a16:creationId xmlns:a16="http://schemas.microsoft.com/office/drawing/2014/main" id="{F16DE3B4-E032-B0C8-ED33-F90B65997C00}"/>
                  </a:ext>
                </a:extLst>
              </p:cNvPr>
              <p:cNvSpPr txBox="1">
                <a:spLocks noChangeArrowheads="1"/>
              </p:cNvSpPr>
              <p:nvPr/>
            </p:nvSpPr>
            <p:spPr bwMode="auto">
              <a:xfrm>
                <a:off x="3030998" y="1868007"/>
                <a:ext cx="502593"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Frame</a:t>
                </a:r>
              </a:p>
            </p:txBody>
          </p:sp>
          <p:sp>
            <p:nvSpPr>
              <p:cNvPr id="1349652" name="Text Box 20">
                <a:extLst>
                  <a:ext uri="{FF2B5EF4-FFF2-40B4-BE49-F238E27FC236}">
                    <a16:creationId xmlns:a16="http://schemas.microsoft.com/office/drawing/2014/main" id="{90A6CE9A-B85B-05A4-E0C7-94CA20124FE8}"/>
                  </a:ext>
                </a:extLst>
              </p:cNvPr>
              <p:cNvSpPr txBox="1">
                <a:spLocks noChangeArrowheads="1"/>
              </p:cNvSpPr>
              <p:nvPr/>
            </p:nvSpPr>
            <p:spPr bwMode="auto">
              <a:xfrm>
                <a:off x="3555685" y="1964280"/>
                <a:ext cx="502593"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Assist</a:t>
                </a:r>
              </a:p>
            </p:txBody>
          </p:sp>
          <p:sp>
            <p:nvSpPr>
              <p:cNvPr id="1349653" name="Text Box 21">
                <a:extLst>
                  <a:ext uri="{FF2B5EF4-FFF2-40B4-BE49-F238E27FC236}">
                    <a16:creationId xmlns:a16="http://schemas.microsoft.com/office/drawing/2014/main" id="{06832E8B-D3D0-C8E9-A462-1455632B85ED}"/>
                  </a:ext>
                </a:extLst>
              </p:cNvPr>
              <p:cNvSpPr txBox="1">
                <a:spLocks noChangeArrowheads="1"/>
              </p:cNvSpPr>
              <p:nvPr/>
            </p:nvSpPr>
            <p:spPr bwMode="auto">
              <a:xfrm>
                <a:off x="4292174" y="2074994"/>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dirty="0">
                    <a:solidFill>
                      <a:srgbClr val="FF3300"/>
                    </a:solidFill>
                  </a:rPr>
                  <a:t>Volume</a:t>
                </a:r>
              </a:p>
              <a:p>
                <a:pPr algn="l"/>
                <a:r>
                  <a:rPr lang="en-US" altLang="da-DK" sz="809" b="1" dirty="0">
                    <a:solidFill>
                      <a:srgbClr val="FF3300"/>
                    </a:solidFill>
                  </a:rPr>
                  <a:t>Challenge</a:t>
                </a:r>
              </a:p>
            </p:txBody>
          </p:sp>
          <p:sp>
            <p:nvSpPr>
              <p:cNvPr id="1349654" name="Text Box 22">
                <a:extLst>
                  <a:ext uri="{FF2B5EF4-FFF2-40B4-BE49-F238E27FC236}">
                    <a16:creationId xmlns:a16="http://schemas.microsoft.com/office/drawing/2014/main" id="{2E6C54D3-9CC0-9BD7-CC45-74F6018E1712}"/>
                  </a:ext>
                </a:extLst>
              </p:cNvPr>
              <p:cNvSpPr txBox="1">
                <a:spLocks noChangeArrowheads="1"/>
              </p:cNvSpPr>
              <p:nvPr/>
            </p:nvSpPr>
            <p:spPr bwMode="auto">
              <a:xfrm>
                <a:off x="4924367" y="2184103"/>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Prospect</a:t>
                </a:r>
              </a:p>
              <a:p>
                <a:pPr algn="l"/>
                <a:r>
                  <a:rPr lang="en-US" altLang="da-DK" sz="809" b="1">
                    <a:solidFill>
                      <a:srgbClr val="FF3300"/>
                    </a:solidFill>
                  </a:rPr>
                  <a:t>Challenge</a:t>
                </a:r>
              </a:p>
            </p:txBody>
          </p:sp>
          <p:sp>
            <p:nvSpPr>
              <p:cNvPr id="1349655" name="Line 23">
                <a:extLst>
                  <a:ext uri="{FF2B5EF4-FFF2-40B4-BE49-F238E27FC236}">
                    <a16:creationId xmlns:a16="http://schemas.microsoft.com/office/drawing/2014/main" id="{61E0A74C-25C5-C5E4-DF32-661D0FFD7B1E}"/>
                  </a:ext>
                </a:extLst>
              </p:cNvPr>
              <p:cNvSpPr>
                <a:spLocks noChangeShapeType="1"/>
              </p:cNvSpPr>
              <p:nvPr/>
            </p:nvSpPr>
            <p:spPr bwMode="auto">
              <a:xfrm>
                <a:off x="5582233" y="2659050"/>
                <a:ext cx="0" cy="1955947"/>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6" name="Text Box 24">
                <a:extLst>
                  <a:ext uri="{FF2B5EF4-FFF2-40B4-BE49-F238E27FC236}">
                    <a16:creationId xmlns:a16="http://schemas.microsoft.com/office/drawing/2014/main" id="{C68F0857-152B-85A5-375F-4B3F71C49E97}"/>
                  </a:ext>
                </a:extLst>
              </p:cNvPr>
              <p:cNvSpPr txBox="1">
                <a:spLocks noChangeArrowheads="1"/>
              </p:cNvSpPr>
              <p:nvPr/>
            </p:nvSpPr>
            <p:spPr bwMode="auto">
              <a:xfrm>
                <a:off x="5229233" y="2460086"/>
                <a:ext cx="594945"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809" b="1">
                    <a:solidFill>
                      <a:srgbClr val="FF3300"/>
                    </a:solidFill>
                  </a:rPr>
                  <a:t>AFE/WP</a:t>
                </a:r>
                <a:endParaRPr lang="en-US" altLang="da-DK" sz="809" b="1">
                  <a:solidFill>
                    <a:srgbClr val="FF3300"/>
                  </a:solidFill>
                </a:endParaRPr>
              </a:p>
            </p:txBody>
          </p:sp>
          <p:sp>
            <p:nvSpPr>
              <p:cNvPr id="1349657" name="Line 25">
                <a:extLst>
                  <a:ext uri="{FF2B5EF4-FFF2-40B4-BE49-F238E27FC236}">
                    <a16:creationId xmlns:a16="http://schemas.microsoft.com/office/drawing/2014/main" id="{F6447F7B-2F51-CE09-44CA-7A2E5DCBCB42}"/>
                  </a:ext>
                </a:extLst>
              </p:cNvPr>
              <p:cNvSpPr>
                <a:spLocks noChangeShapeType="1"/>
              </p:cNvSpPr>
              <p:nvPr/>
            </p:nvSpPr>
            <p:spPr bwMode="auto">
              <a:xfrm>
                <a:off x="6094084" y="2557964"/>
                <a:ext cx="0" cy="2308949"/>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8" name="Text Box 26">
                <a:extLst>
                  <a:ext uri="{FF2B5EF4-FFF2-40B4-BE49-F238E27FC236}">
                    <a16:creationId xmlns:a16="http://schemas.microsoft.com/office/drawing/2014/main" id="{0820CAA9-4F6E-4045-FB8A-88A56556FD2A}"/>
                  </a:ext>
                </a:extLst>
              </p:cNvPr>
              <p:cNvSpPr txBox="1">
                <a:spLocks noChangeArrowheads="1"/>
              </p:cNvSpPr>
              <p:nvPr/>
            </p:nvSpPr>
            <p:spPr bwMode="auto">
              <a:xfrm rot="-605975">
                <a:off x="640217" y="5999725"/>
                <a:ext cx="2084311" cy="545547"/>
              </a:xfrm>
              <a:prstGeom prst="rect">
                <a:avLst/>
              </a:prstGeom>
              <a:solidFill>
                <a:srgbClr val="FFCC99"/>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New ideas &amp; opportunities</a:t>
                </a:r>
                <a:endParaRPr lang="en-US" altLang="da-DK" sz="1617" b="1"/>
              </a:p>
            </p:txBody>
          </p:sp>
          <p:sp>
            <p:nvSpPr>
              <p:cNvPr id="1349659" name="Text Box 27">
                <a:extLst>
                  <a:ext uri="{FF2B5EF4-FFF2-40B4-BE49-F238E27FC236}">
                    <a16:creationId xmlns:a16="http://schemas.microsoft.com/office/drawing/2014/main" id="{1FA126F3-7992-F357-8AB2-F45EA81630C1}"/>
                  </a:ext>
                </a:extLst>
              </p:cNvPr>
              <p:cNvSpPr txBox="1">
                <a:spLocks noChangeArrowheads="1"/>
              </p:cNvSpPr>
              <p:nvPr/>
            </p:nvSpPr>
            <p:spPr bwMode="auto">
              <a:xfrm rot="-605975">
                <a:off x="2661951" y="5529591"/>
                <a:ext cx="3289329" cy="545547"/>
              </a:xfrm>
              <a:prstGeom prst="rect">
                <a:avLst/>
              </a:prstGeom>
              <a:solidFill>
                <a:srgbClr val="FFFF99"/>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Exploration well delivery</a:t>
                </a:r>
                <a:endParaRPr lang="en-US" altLang="da-DK" sz="1617" b="1"/>
              </a:p>
            </p:txBody>
          </p:sp>
          <p:sp>
            <p:nvSpPr>
              <p:cNvPr id="1349660" name="Text Box 28">
                <a:extLst>
                  <a:ext uri="{FF2B5EF4-FFF2-40B4-BE49-F238E27FC236}">
                    <a16:creationId xmlns:a16="http://schemas.microsoft.com/office/drawing/2014/main" id="{399E9650-7AC9-12F6-9C84-0B76CC05203F}"/>
                  </a:ext>
                </a:extLst>
              </p:cNvPr>
              <p:cNvSpPr txBox="1">
                <a:spLocks noChangeArrowheads="1"/>
              </p:cNvSpPr>
              <p:nvPr/>
            </p:nvSpPr>
            <p:spPr bwMode="auto">
              <a:xfrm rot="-605975">
                <a:off x="5745898" y="5054644"/>
                <a:ext cx="2482239" cy="545547"/>
              </a:xfrm>
              <a:prstGeom prst="rect">
                <a:avLst/>
              </a:prstGeom>
              <a:solidFill>
                <a:srgbClr val="CCFFCC"/>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Appraisal well delivery </a:t>
                </a:r>
              </a:p>
              <a:p>
                <a:pPr algn="l"/>
                <a:r>
                  <a:rPr lang="en-GB" altLang="da-DK" sz="910" b="1"/>
                  <a:t>(Repeat until discovery “commercial”)</a:t>
                </a:r>
                <a:endParaRPr lang="en-US" altLang="da-DK" sz="910" b="1"/>
              </a:p>
            </p:txBody>
          </p:sp>
          <p:sp>
            <p:nvSpPr>
              <p:cNvPr id="1349661" name="Text Box 29">
                <a:extLst>
                  <a:ext uri="{FF2B5EF4-FFF2-40B4-BE49-F238E27FC236}">
                    <a16:creationId xmlns:a16="http://schemas.microsoft.com/office/drawing/2014/main" id="{A098BA45-6F76-3E74-26BA-0AEC2A03719A}"/>
                  </a:ext>
                </a:extLst>
              </p:cNvPr>
              <p:cNvSpPr txBox="1">
                <a:spLocks noChangeArrowheads="1"/>
              </p:cNvSpPr>
              <p:nvPr/>
            </p:nvSpPr>
            <p:spPr bwMode="auto">
              <a:xfrm rot="514112">
                <a:off x="1291646" y="1532291"/>
                <a:ext cx="8602035" cy="562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2426" b="1" dirty="0"/>
                  <a:t>Exploration Strategy                        Development Strategy</a:t>
                </a:r>
                <a:endParaRPr lang="en-US" altLang="da-DK" sz="2426" b="1" dirty="0"/>
              </a:p>
            </p:txBody>
          </p:sp>
          <p:sp>
            <p:nvSpPr>
              <p:cNvPr id="1349662" name="Rectangle 30">
                <a:extLst>
                  <a:ext uri="{FF2B5EF4-FFF2-40B4-BE49-F238E27FC236}">
                    <a16:creationId xmlns:a16="http://schemas.microsoft.com/office/drawing/2014/main" id="{9BF5FCED-A7F9-43B8-B854-CD64BF5BA281}"/>
                  </a:ext>
                </a:extLst>
              </p:cNvPr>
              <p:cNvSpPr>
                <a:spLocks noChangeArrowheads="1"/>
              </p:cNvSpPr>
              <p:nvPr/>
            </p:nvSpPr>
            <p:spPr bwMode="auto">
              <a:xfrm>
                <a:off x="736490" y="1843939"/>
                <a:ext cx="1181465"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Regional</a:t>
                </a:r>
                <a:endParaRPr lang="en-US" altLang="da-DK" sz="1819" b="1"/>
              </a:p>
            </p:txBody>
          </p:sp>
          <p:sp>
            <p:nvSpPr>
              <p:cNvPr id="1349663" name="Rectangle 31">
                <a:extLst>
                  <a:ext uri="{FF2B5EF4-FFF2-40B4-BE49-F238E27FC236}">
                    <a16:creationId xmlns:a16="http://schemas.microsoft.com/office/drawing/2014/main" id="{A67C356B-E583-10C8-0EE9-DEBAE9C998BD}"/>
                  </a:ext>
                </a:extLst>
              </p:cNvPr>
              <p:cNvSpPr>
                <a:spLocks noChangeArrowheads="1"/>
              </p:cNvSpPr>
              <p:nvPr/>
            </p:nvSpPr>
            <p:spPr bwMode="auto">
              <a:xfrm>
                <a:off x="4555321" y="2909361"/>
                <a:ext cx="1196047"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Prospect</a:t>
                </a:r>
                <a:endParaRPr lang="en-US" altLang="da-DK" sz="1819" b="1"/>
              </a:p>
            </p:txBody>
          </p:sp>
          <p:sp>
            <p:nvSpPr>
              <p:cNvPr id="1349664" name="Rectangle 32">
                <a:extLst>
                  <a:ext uri="{FF2B5EF4-FFF2-40B4-BE49-F238E27FC236}">
                    <a16:creationId xmlns:a16="http://schemas.microsoft.com/office/drawing/2014/main" id="{897C29D0-E450-C7B7-3861-D83B9ABFEC79}"/>
                  </a:ext>
                </a:extLst>
              </p:cNvPr>
              <p:cNvSpPr>
                <a:spLocks noChangeArrowheads="1"/>
              </p:cNvSpPr>
              <p:nvPr/>
            </p:nvSpPr>
            <p:spPr bwMode="auto">
              <a:xfrm>
                <a:off x="8330828" y="3271989"/>
                <a:ext cx="735904"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Field</a:t>
                </a:r>
                <a:endParaRPr lang="en-US" altLang="da-DK" sz="1819" b="1"/>
              </a:p>
            </p:txBody>
          </p:sp>
          <p:sp>
            <p:nvSpPr>
              <p:cNvPr id="1349665" name="Rectangle 33">
                <a:extLst>
                  <a:ext uri="{FF2B5EF4-FFF2-40B4-BE49-F238E27FC236}">
                    <a16:creationId xmlns:a16="http://schemas.microsoft.com/office/drawing/2014/main" id="{9B929444-E409-65FA-A4DE-E7690655BCAE}"/>
                  </a:ext>
                </a:extLst>
              </p:cNvPr>
              <p:cNvSpPr>
                <a:spLocks noChangeArrowheads="1"/>
              </p:cNvSpPr>
              <p:nvPr/>
            </p:nvSpPr>
            <p:spPr bwMode="auto">
              <a:xfrm>
                <a:off x="2220700" y="2354186"/>
                <a:ext cx="998380"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Cluster</a:t>
                </a:r>
                <a:endParaRPr lang="en-US" altLang="da-DK" sz="1819" b="1"/>
              </a:p>
            </p:txBody>
          </p:sp>
          <p:sp>
            <p:nvSpPr>
              <p:cNvPr id="1349666" name="Rectangle 34">
                <a:extLst>
                  <a:ext uri="{FF2B5EF4-FFF2-40B4-BE49-F238E27FC236}">
                    <a16:creationId xmlns:a16="http://schemas.microsoft.com/office/drawing/2014/main" id="{77F5E3FF-98F7-046B-4337-F0C15488445E}"/>
                  </a:ext>
                </a:extLst>
              </p:cNvPr>
              <p:cNvSpPr>
                <a:spLocks noChangeArrowheads="1"/>
              </p:cNvSpPr>
              <p:nvPr/>
            </p:nvSpPr>
            <p:spPr bwMode="auto">
              <a:xfrm>
                <a:off x="3528409" y="2742487"/>
                <a:ext cx="737524"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Lead</a:t>
                </a:r>
                <a:endParaRPr lang="en-US" altLang="da-DK" sz="1819" b="1"/>
              </a:p>
            </p:txBody>
          </p:sp>
          <p:sp>
            <p:nvSpPr>
              <p:cNvPr id="1349667" name="Text Box 35">
                <a:extLst>
                  <a:ext uri="{FF2B5EF4-FFF2-40B4-BE49-F238E27FC236}">
                    <a16:creationId xmlns:a16="http://schemas.microsoft.com/office/drawing/2014/main" id="{0F834BB6-323F-4443-ECCE-A8141BB1FDE6}"/>
                  </a:ext>
                </a:extLst>
              </p:cNvPr>
              <p:cNvSpPr txBox="1">
                <a:spLocks noChangeArrowheads="1"/>
              </p:cNvSpPr>
              <p:nvPr/>
            </p:nvSpPr>
            <p:spPr bwMode="auto">
              <a:xfrm rot="-605975">
                <a:off x="8029173" y="4703248"/>
                <a:ext cx="1793888" cy="545547"/>
              </a:xfrm>
              <a:prstGeom prst="rect">
                <a:avLst/>
              </a:prstGeom>
              <a:solidFill>
                <a:srgbClr val="FFCCFF"/>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Development</a:t>
                </a:r>
                <a:endParaRPr lang="en-US" altLang="da-DK" sz="1617" b="1"/>
              </a:p>
            </p:txBody>
          </p:sp>
          <p:sp>
            <p:nvSpPr>
              <p:cNvPr id="1349668" name="Line 36">
                <a:extLst>
                  <a:ext uri="{FF2B5EF4-FFF2-40B4-BE49-F238E27FC236}">
                    <a16:creationId xmlns:a16="http://schemas.microsoft.com/office/drawing/2014/main" id="{5E576643-A9F0-3217-E6D8-964C890FDEC6}"/>
                  </a:ext>
                </a:extLst>
              </p:cNvPr>
              <p:cNvSpPr>
                <a:spLocks noChangeShapeType="1"/>
              </p:cNvSpPr>
              <p:nvPr/>
            </p:nvSpPr>
            <p:spPr bwMode="auto">
              <a:xfrm>
                <a:off x="9195682" y="3188552"/>
                <a:ext cx="0" cy="877689"/>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69" name="Line 37">
                <a:extLst>
                  <a:ext uri="{FF2B5EF4-FFF2-40B4-BE49-F238E27FC236}">
                    <a16:creationId xmlns:a16="http://schemas.microsoft.com/office/drawing/2014/main" id="{672B1711-3835-1E46-9F25-EB743F4C72E8}"/>
                  </a:ext>
                </a:extLst>
              </p:cNvPr>
              <p:cNvSpPr>
                <a:spLocks noChangeShapeType="1"/>
              </p:cNvSpPr>
              <p:nvPr/>
            </p:nvSpPr>
            <p:spPr bwMode="auto">
              <a:xfrm>
                <a:off x="8568302" y="3023283"/>
                <a:ext cx="0" cy="1233900"/>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0" name="Rectangle 38">
                <a:extLst>
                  <a:ext uri="{FF2B5EF4-FFF2-40B4-BE49-F238E27FC236}">
                    <a16:creationId xmlns:a16="http://schemas.microsoft.com/office/drawing/2014/main" id="{957EBCE2-72F4-08D7-035B-4D09E9B616F6}"/>
                  </a:ext>
                </a:extLst>
              </p:cNvPr>
              <p:cNvSpPr>
                <a:spLocks noChangeArrowheads="1"/>
              </p:cNvSpPr>
              <p:nvPr/>
            </p:nvSpPr>
            <p:spPr bwMode="auto">
              <a:xfrm>
                <a:off x="6232076" y="3095489"/>
                <a:ext cx="1314323"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Discovery</a:t>
                </a:r>
                <a:endParaRPr lang="en-US" altLang="da-DK" sz="1819" b="1"/>
              </a:p>
            </p:txBody>
          </p:sp>
          <p:sp>
            <p:nvSpPr>
              <p:cNvPr id="1349671" name="Line 39">
                <a:extLst>
                  <a:ext uri="{FF2B5EF4-FFF2-40B4-BE49-F238E27FC236}">
                    <a16:creationId xmlns:a16="http://schemas.microsoft.com/office/drawing/2014/main" id="{683ED755-24E6-CF6D-8317-6E805A276494}"/>
                  </a:ext>
                </a:extLst>
              </p:cNvPr>
              <p:cNvSpPr>
                <a:spLocks noChangeShapeType="1"/>
              </p:cNvSpPr>
              <p:nvPr/>
            </p:nvSpPr>
            <p:spPr bwMode="auto">
              <a:xfrm>
                <a:off x="5790825" y="2476132"/>
                <a:ext cx="11231" cy="2501494"/>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2" name="Text Box 40">
                <a:extLst>
                  <a:ext uri="{FF2B5EF4-FFF2-40B4-BE49-F238E27FC236}">
                    <a16:creationId xmlns:a16="http://schemas.microsoft.com/office/drawing/2014/main" id="{02A1E794-28DD-F91B-21A3-0A2501D3730B}"/>
                  </a:ext>
                </a:extLst>
              </p:cNvPr>
              <p:cNvSpPr txBox="1">
                <a:spLocks noChangeArrowheads="1"/>
              </p:cNvSpPr>
              <p:nvPr/>
            </p:nvSpPr>
            <p:spPr bwMode="auto">
              <a:xfrm>
                <a:off x="5710597" y="4839634"/>
                <a:ext cx="502593"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SFRin</a:t>
                </a:r>
              </a:p>
              <a:p>
                <a:pPr algn="l"/>
                <a:r>
                  <a:rPr lang="en-US" altLang="da-DK" sz="809" b="1">
                    <a:solidFill>
                      <a:srgbClr val="000066"/>
                    </a:solidFill>
                  </a:rPr>
                  <a:t>Frame</a:t>
                </a:r>
              </a:p>
            </p:txBody>
          </p:sp>
          <p:sp>
            <p:nvSpPr>
              <p:cNvPr id="1349673" name="Line 41">
                <a:extLst>
                  <a:ext uri="{FF2B5EF4-FFF2-40B4-BE49-F238E27FC236}">
                    <a16:creationId xmlns:a16="http://schemas.microsoft.com/office/drawing/2014/main" id="{B9A720A3-92AB-7E8B-54C2-099B97DC531F}"/>
                  </a:ext>
                </a:extLst>
              </p:cNvPr>
              <p:cNvSpPr>
                <a:spLocks noChangeShapeType="1"/>
              </p:cNvSpPr>
              <p:nvPr/>
            </p:nvSpPr>
            <p:spPr bwMode="auto">
              <a:xfrm>
                <a:off x="6408576" y="2622146"/>
                <a:ext cx="0" cy="2204653"/>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4" name="Line 42">
                <a:extLst>
                  <a:ext uri="{FF2B5EF4-FFF2-40B4-BE49-F238E27FC236}">
                    <a16:creationId xmlns:a16="http://schemas.microsoft.com/office/drawing/2014/main" id="{5EC181B0-CE47-E1A0-AA02-75DC2BF0E6BB}"/>
                  </a:ext>
                </a:extLst>
              </p:cNvPr>
              <p:cNvSpPr>
                <a:spLocks noChangeShapeType="1"/>
              </p:cNvSpPr>
              <p:nvPr/>
            </p:nvSpPr>
            <p:spPr bwMode="auto">
              <a:xfrm>
                <a:off x="7148275" y="2795437"/>
                <a:ext cx="8022" cy="1856466"/>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5" name="Line 43">
                <a:extLst>
                  <a:ext uri="{FF2B5EF4-FFF2-40B4-BE49-F238E27FC236}">
                    <a16:creationId xmlns:a16="http://schemas.microsoft.com/office/drawing/2014/main" id="{2488218B-39A3-8E60-37AC-0EBB5FADC080}"/>
                  </a:ext>
                </a:extLst>
              </p:cNvPr>
              <p:cNvSpPr>
                <a:spLocks noChangeShapeType="1"/>
              </p:cNvSpPr>
              <p:nvPr/>
            </p:nvSpPr>
            <p:spPr bwMode="auto">
              <a:xfrm>
                <a:off x="7937714" y="3007238"/>
                <a:ext cx="0" cy="1431259"/>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6" name="Text Box 44">
                <a:extLst>
                  <a:ext uri="{FF2B5EF4-FFF2-40B4-BE49-F238E27FC236}">
                    <a16:creationId xmlns:a16="http://schemas.microsoft.com/office/drawing/2014/main" id="{498C114A-19FA-8208-6ADE-780DBE93A9AD}"/>
                  </a:ext>
                </a:extLst>
              </p:cNvPr>
              <p:cNvSpPr txBox="1">
                <a:spLocks noChangeArrowheads="1"/>
              </p:cNvSpPr>
              <p:nvPr/>
            </p:nvSpPr>
            <p:spPr bwMode="auto">
              <a:xfrm>
                <a:off x="6254540" y="4735339"/>
                <a:ext cx="917369"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Appraisal Plan</a:t>
                </a:r>
              </a:p>
              <a:p>
                <a:pPr algn="l"/>
                <a:r>
                  <a:rPr lang="en-US" altLang="da-DK" sz="809" b="1">
                    <a:solidFill>
                      <a:srgbClr val="000066"/>
                    </a:solidFill>
                  </a:rPr>
                  <a:t>Assist</a:t>
                </a:r>
              </a:p>
            </p:txBody>
          </p:sp>
          <p:sp>
            <p:nvSpPr>
              <p:cNvPr id="1349677" name="Text Box 45">
                <a:extLst>
                  <a:ext uri="{FF2B5EF4-FFF2-40B4-BE49-F238E27FC236}">
                    <a16:creationId xmlns:a16="http://schemas.microsoft.com/office/drawing/2014/main" id="{B2FC0106-0D73-8050-6BF2-D44C19C85975}"/>
                  </a:ext>
                </a:extLst>
              </p:cNvPr>
              <p:cNvSpPr txBox="1">
                <a:spLocks noChangeArrowheads="1"/>
              </p:cNvSpPr>
              <p:nvPr/>
            </p:nvSpPr>
            <p:spPr bwMode="auto">
              <a:xfrm>
                <a:off x="7069651" y="4544397"/>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Volume</a:t>
                </a:r>
              </a:p>
              <a:p>
                <a:pPr algn="l"/>
                <a:r>
                  <a:rPr lang="en-US" altLang="da-DK" sz="809" b="1">
                    <a:solidFill>
                      <a:srgbClr val="000066"/>
                    </a:solidFill>
                  </a:rPr>
                  <a:t>Challenge</a:t>
                </a:r>
              </a:p>
            </p:txBody>
          </p:sp>
          <p:sp>
            <p:nvSpPr>
              <p:cNvPr id="1349678" name="Text Box 46">
                <a:extLst>
                  <a:ext uri="{FF2B5EF4-FFF2-40B4-BE49-F238E27FC236}">
                    <a16:creationId xmlns:a16="http://schemas.microsoft.com/office/drawing/2014/main" id="{AA1A8E93-09B7-6CD3-E21C-DEEDC65EEF97}"/>
                  </a:ext>
                </a:extLst>
              </p:cNvPr>
              <p:cNvSpPr txBox="1">
                <a:spLocks noChangeArrowheads="1"/>
              </p:cNvSpPr>
              <p:nvPr/>
            </p:nvSpPr>
            <p:spPr bwMode="auto">
              <a:xfrm>
                <a:off x="7562249" y="4319760"/>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Appraisal</a:t>
                </a:r>
              </a:p>
              <a:p>
                <a:pPr algn="l"/>
                <a:r>
                  <a:rPr lang="en-US" altLang="da-DK" sz="809" b="1">
                    <a:solidFill>
                      <a:srgbClr val="000066"/>
                    </a:solidFill>
                  </a:rPr>
                  <a:t>Challenge</a:t>
                </a:r>
              </a:p>
            </p:txBody>
          </p:sp>
          <p:sp>
            <p:nvSpPr>
              <p:cNvPr id="1349679" name="Line 47">
                <a:extLst>
                  <a:ext uri="{FF2B5EF4-FFF2-40B4-BE49-F238E27FC236}">
                    <a16:creationId xmlns:a16="http://schemas.microsoft.com/office/drawing/2014/main" id="{2F236755-530C-125E-1F4F-81CE0605565E}"/>
                  </a:ext>
                </a:extLst>
              </p:cNvPr>
              <p:cNvSpPr>
                <a:spLocks noChangeShapeType="1"/>
              </p:cNvSpPr>
              <p:nvPr/>
            </p:nvSpPr>
            <p:spPr bwMode="auto">
              <a:xfrm>
                <a:off x="8168769" y="2864433"/>
                <a:ext cx="0" cy="1607760"/>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80" name="Line 48">
                <a:extLst>
                  <a:ext uri="{FF2B5EF4-FFF2-40B4-BE49-F238E27FC236}">
                    <a16:creationId xmlns:a16="http://schemas.microsoft.com/office/drawing/2014/main" id="{A71E7AD7-FD69-3F80-A44A-61B94070B11D}"/>
                  </a:ext>
                </a:extLst>
              </p:cNvPr>
              <p:cNvSpPr>
                <a:spLocks noChangeShapeType="1"/>
              </p:cNvSpPr>
              <p:nvPr/>
            </p:nvSpPr>
            <p:spPr bwMode="auto">
              <a:xfrm>
                <a:off x="9590401" y="3294453"/>
                <a:ext cx="0" cy="673911"/>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81" name="AutoShape 49">
                <a:extLst>
                  <a:ext uri="{FF2B5EF4-FFF2-40B4-BE49-F238E27FC236}">
                    <a16:creationId xmlns:a16="http://schemas.microsoft.com/office/drawing/2014/main" id="{315A5988-E2D0-9E90-D259-43FBCB4D805A}"/>
                  </a:ext>
                </a:extLst>
              </p:cNvPr>
              <p:cNvSpPr>
                <a:spLocks noChangeArrowheads="1"/>
              </p:cNvSpPr>
              <p:nvPr/>
            </p:nvSpPr>
            <p:spPr bwMode="auto">
              <a:xfrm>
                <a:off x="6467945" y="3079443"/>
                <a:ext cx="1071840" cy="1083071"/>
              </a:xfrm>
              <a:custGeom>
                <a:avLst/>
                <a:gdLst>
                  <a:gd name="G0" fmla="+- 8560842 0 0"/>
                  <a:gd name="G1" fmla="+- -11796480 0 0"/>
                  <a:gd name="G2" fmla="+- 8560842 0 -11796480"/>
                  <a:gd name="G3" fmla="+- 10800 0 0"/>
                  <a:gd name="G4" fmla="+- 0 0 8560842"/>
                  <a:gd name="T0" fmla="*/ 360 256 1"/>
                  <a:gd name="T1" fmla="*/ 0 256 1"/>
                  <a:gd name="G5" fmla="+- G2 T0 T1"/>
                  <a:gd name="G6" fmla="?: G2 G2 G5"/>
                  <a:gd name="G7" fmla="+- 0 0 G6"/>
                  <a:gd name="G8" fmla="+- 3942 0 0"/>
                  <a:gd name="G9" fmla="+- 0 0 -11796480"/>
                  <a:gd name="G10" fmla="+- 3942 0 2700"/>
                  <a:gd name="G11" fmla="cos G10 8560842"/>
                  <a:gd name="G12" fmla="sin G10 8560842"/>
                  <a:gd name="G13" fmla="cos 13500 8560842"/>
                  <a:gd name="G14" fmla="sin 13500 8560842"/>
                  <a:gd name="G15" fmla="+- G11 10800 0"/>
                  <a:gd name="G16" fmla="+- G12 10800 0"/>
                  <a:gd name="G17" fmla="+- G13 10800 0"/>
                  <a:gd name="G18" fmla="+- G14 10800 0"/>
                  <a:gd name="G19" fmla="*/ 3942 1 2"/>
                  <a:gd name="G20" fmla="+- G19 5400 0"/>
                  <a:gd name="G21" fmla="cos G20 8560842"/>
                  <a:gd name="G22" fmla="sin G20 8560842"/>
                  <a:gd name="G23" fmla="+- G21 10800 0"/>
                  <a:gd name="G24" fmla="+- G12 G23 G22"/>
                  <a:gd name="G25" fmla="+- G22 G23 G11"/>
                  <a:gd name="G26" fmla="cos 10800 8560842"/>
                  <a:gd name="G27" fmla="sin 10800 8560842"/>
                  <a:gd name="G28" fmla="cos 3942 8560842"/>
                  <a:gd name="G29" fmla="sin 3942 8560842"/>
                  <a:gd name="G30" fmla="+- G26 10800 0"/>
                  <a:gd name="G31" fmla="+- G27 10800 0"/>
                  <a:gd name="G32" fmla="+- G28 10800 0"/>
                  <a:gd name="G33" fmla="+- G29 10800 0"/>
                  <a:gd name="G34" fmla="+- G19 5400 0"/>
                  <a:gd name="G35" fmla="cos G34 -11796480"/>
                  <a:gd name="G36" fmla="sin G34 -11796480"/>
                  <a:gd name="G37" fmla="+/ -11796480 8560842 2"/>
                  <a:gd name="T2" fmla="*/ 180 256 1"/>
                  <a:gd name="T3" fmla="*/ 0 256 1"/>
                  <a:gd name="G38" fmla="+- G37 T2 T3"/>
                  <a:gd name="G39" fmla="?: G2 G37 G38"/>
                  <a:gd name="G40" fmla="cos 10800 G39"/>
                  <a:gd name="G41" fmla="sin 10800 G39"/>
                  <a:gd name="G42" fmla="cos 3942 G39"/>
                  <a:gd name="G43" fmla="sin 3942 G39"/>
                  <a:gd name="G44" fmla="+- G40 10800 0"/>
                  <a:gd name="G45" fmla="+- G41 10800 0"/>
                  <a:gd name="G46" fmla="+- G42 10800 0"/>
                  <a:gd name="G47" fmla="+- G43 10800 0"/>
                  <a:gd name="G48" fmla="+- G35 10800 0"/>
                  <a:gd name="G49" fmla="+- G36 10800 0"/>
                  <a:gd name="T4" fmla="*/ 20612 w 21600"/>
                  <a:gd name="T5" fmla="*/ 6289 h 21600"/>
                  <a:gd name="T6" fmla="*/ 3429 w 21600"/>
                  <a:gd name="T7" fmla="*/ 10800 h 21600"/>
                  <a:gd name="T8" fmla="*/ 14381 w 21600"/>
                  <a:gd name="T9" fmla="*/ 9153 h 21600"/>
                  <a:gd name="T10" fmla="*/ 2009 w 21600"/>
                  <a:gd name="T11" fmla="*/ 21045 h 21600"/>
                  <a:gd name="T12" fmla="*/ 1348 w 21600"/>
                  <a:gd name="T13" fmla="*/ 12403 h 21600"/>
                  <a:gd name="T14" fmla="*/ 9991 w 21600"/>
                  <a:gd name="T15" fmla="*/ 1174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8233" y="13791"/>
                    </a:moveTo>
                    <a:cubicBezTo>
                      <a:pt x="8947" y="14404"/>
                      <a:pt x="9858" y="14741"/>
                      <a:pt x="10800" y="14741"/>
                    </a:cubicBezTo>
                    <a:cubicBezTo>
                      <a:pt x="12977" y="14742"/>
                      <a:pt x="14742" y="12977"/>
                      <a:pt x="14742" y="10800"/>
                    </a:cubicBezTo>
                    <a:cubicBezTo>
                      <a:pt x="14742" y="8622"/>
                      <a:pt x="12977" y="6858"/>
                      <a:pt x="10800" y="6858"/>
                    </a:cubicBezTo>
                    <a:cubicBezTo>
                      <a:pt x="8622" y="6858"/>
                      <a:pt x="6858" y="8622"/>
                      <a:pt x="6858" y="10800"/>
                    </a:cubicBezTo>
                    <a:lnTo>
                      <a:pt x="0" y="10800"/>
                    </a:lnTo>
                    <a:cubicBezTo>
                      <a:pt x="0" y="4835"/>
                      <a:pt x="4835" y="0"/>
                      <a:pt x="10800" y="0"/>
                    </a:cubicBezTo>
                    <a:cubicBezTo>
                      <a:pt x="16764" y="0"/>
                      <a:pt x="21600" y="4835"/>
                      <a:pt x="21600" y="10800"/>
                    </a:cubicBezTo>
                    <a:cubicBezTo>
                      <a:pt x="21600" y="16764"/>
                      <a:pt x="16764" y="21600"/>
                      <a:pt x="10800" y="21600"/>
                    </a:cubicBezTo>
                    <a:cubicBezTo>
                      <a:pt x="8220" y="21599"/>
                      <a:pt x="5725" y="20676"/>
                      <a:pt x="3767" y="18996"/>
                    </a:cubicBezTo>
                    <a:lnTo>
                      <a:pt x="2009" y="21045"/>
                    </a:lnTo>
                    <a:lnTo>
                      <a:pt x="1348" y="12403"/>
                    </a:lnTo>
                    <a:lnTo>
                      <a:pt x="9991" y="11742"/>
                    </a:lnTo>
                    <a:lnTo>
                      <a:pt x="8233" y="13791"/>
                    </a:lnTo>
                    <a:close/>
                  </a:path>
                </a:pathLst>
              </a:custGeom>
              <a:noFill/>
              <a:ln w="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cxnSp>
            <p:nvCxnSpPr>
              <p:cNvPr id="1349682" name="AutoShape 50">
                <a:extLst>
                  <a:ext uri="{FF2B5EF4-FFF2-40B4-BE49-F238E27FC236}">
                    <a16:creationId xmlns:a16="http://schemas.microsoft.com/office/drawing/2014/main" id="{33EDC975-2C99-0E27-8687-BB2AEDCD9114}"/>
                  </a:ext>
                </a:extLst>
              </p:cNvPr>
              <p:cNvCxnSpPr>
                <a:cxnSpLocks noChangeShapeType="1"/>
                <a:stCxn id="1349671" idx="0"/>
                <a:endCxn id="1349643" idx="0"/>
              </p:cNvCxnSpPr>
              <p:nvPr/>
            </p:nvCxnSpPr>
            <p:spPr bwMode="auto">
              <a:xfrm rot="16200000" flipH="1">
                <a:off x="6906238" y="1360719"/>
                <a:ext cx="275983" cy="2506809"/>
              </a:xfrm>
              <a:prstGeom prst="bentConnector5">
                <a:avLst>
                  <a:gd name="adj1" fmla="val 83721"/>
                  <a:gd name="adj2" fmla="val 46214"/>
                  <a:gd name="adj3" fmla="val 16279"/>
                </a:avLst>
              </a:prstGeom>
              <a:noFill/>
              <a:ln w="57150">
                <a:solidFill>
                  <a:srgbClr val="CCFF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49683" name="Text Box 51">
                <a:extLst>
                  <a:ext uri="{FF2B5EF4-FFF2-40B4-BE49-F238E27FC236}">
                    <a16:creationId xmlns:a16="http://schemas.microsoft.com/office/drawing/2014/main" id="{9DCEE47B-E538-61D2-A5B2-766FABAB2B9B}"/>
                  </a:ext>
                </a:extLst>
              </p:cNvPr>
              <p:cNvSpPr txBox="1">
                <a:spLocks noChangeArrowheads="1"/>
              </p:cNvSpPr>
              <p:nvPr/>
            </p:nvSpPr>
            <p:spPr bwMode="auto">
              <a:xfrm>
                <a:off x="5915980" y="2346163"/>
                <a:ext cx="415101"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AAR</a:t>
                </a:r>
              </a:p>
            </p:txBody>
          </p:sp>
        </p:grpSp>
      </p:grpSp>
      <p:sp>
        <p:nvSpPr>
          <p:cNvPr id="55" name="TextBox 54">
            <a:extLst>
              <a:ext uri="{FF2B5EF4-FFF2-40B4-BE49-F238E27FC236}">
                <a16:creationId xmlns:a16="http://schemas.microsoft.com/office/drawing/2014/main" id="{EF823A10-8709-3BCC-08F8-5E513DB7BBDE}"/>
              </a:ext>
            </a:extLst>
          </p:cNvPr>
          <p:cNvSpPr txBox="1"/>
          <p:nvPr/>
        </p:nvSpPr>
        <p:spPr>
          <a:xfrm>
            <a:off x="180058" y="1620391"/>
            <a:ext cx="9645132" cy="461665"/>
          </a:xfrm>
          <a:prstGeom prst="rect">
            <a:avLst/>
          </a:prstGeom>
          <a:noFill/>
        </p:spPr>
        <p:txBody>
          <a:bodyPr wrap="square">
            <a:spAutoFit/>
          </a:bodyPr>
          <a:lstStyle/>
          <a:p>
            <a:pPr algn="l" rtl="0" fontAlgn="ctr"/>
            <a:r>
              <a:rPr lang="en-US" sz="2400" b="1" i="0" u="none" strike="noStrike" dirty="0">
                <a:solidFill>
                  <a:srgbClr val="FF0000"/>
                </a:solidFill>
                <a:effectLst/>
                <a:latin typeface="Arial" panose="020B0604020202020204" pitchFamily="34" charset="0"/>
              </a:rPr>
              <a:t>Overview of  Exploration &amp; Development Spectrum</a:t>
            </a:r>
          </a:p>
        </p:txBody>
      </p:sp>
    </p:spTree>
    <p:extLst>
      <p:ext uri="{BB962C8B-B14F-4D97-AF65-F5344CB8AC3E}">
        <p14:creationId xmlns:p14="http://schemas.microsoft.com/office/powerpoint/2010/main" val="349487864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xfrm>
            <a:off x="460634" y="1764407"/>
            <a:ext cx="3463840" cy="434037"/>
          </a:xfrm>
        </p:spPr>
        <p:txBody>
          <a:bodyPr>
            <a:noAutofit/>
          </a:bodyPr>
          <a:lstStyle/>
          <a:p>
            <a:pPr eaLnBrk="1" hangingPunct="1"/>
            <a:r>
              <a:rPr lang="en-US" sz="2400" b="1" dirty="0">
                <a:solidFill>
                  <a:srgbClr val="FF0000"/>
                </a:solidFill>
                <a:latin typeface="Arial" panose="020B0604020202020204" pitchFamily="34" charset="0"/>
                <a:cs typeface="Arial" panose="020B0604020202020204" pitchFamily="34" charset="0"/>
              </a:rPr>
              <a:t>Full Cost Method  </a:t>
            </a:r>
          </a:p>
        </p:txBody>
      </p:sp>
      <p:sp>
        <p:nvSpPr>
          <p:cNvPr id="11268" name="Rectangle 4"/>
          <p:cNvSpPr>
            <a:spLocks noGrp="1" noChangeArrowheads="1"/>
          </p:cNvSpPr>
          <p:nvPr>
            <p:ph idx="1"/>
          </p:nvPr>
        </p:nvSpPr>
        <p:spPr>
          <a:xfrm>
            <a:off x="604591" y="2340470"/>
            <a:ext cx="3823939" cy="3312369"/>
          </a:xfrm>
          <a:ln>
            <a:solidFill>
              <a:srgbClr val="7030A0"/>
            </a:solidFill>
          </a:ln>
        </p:spPr>
        <p:txBody>
          <a:bodyPr>
            <a:noAutofit/>
          </a:bodyPr>
          <a:lstStyle/>
          <a:p>
            <a:pPr marL="359298"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Capitalize all costs (acquisition, exploration and development costs, even dry hole costs)</a:t>
            </a:r>
          </a:p>
          <a:p>
            <a:pPr marL="359298"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Amortized using a unit-of-production method based on volumes produced and remaining proved reserves.</a:t>
            </a:r>
          </a:p>
          <a:p>
            <a:pPr marL="359298"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D9491E8E-3C72-591C-CC9C-D52E203E200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
        <p:nvSpPr>
          <p:cNvPr id="5" name="Rectangle 4">
            <a:extLst>
              <a:ext uri="{FF2B5EF4-FFF2-40B4-BE49-F238E27FC236}">
                <a16:creationId xmlns:a16="http://schemas.microsoft.com/office/drawing/2014/main" id="{13110F5C-98C4-EED5-582A-68A3964AF8D2}"/>
              </a:ext>
            </a:extLst>
          </p:cNvPr>
          <p:cNvSpPr txBox="1">
            <a:spLocks noChangeArrowheads="1"/>
          </p:cNvSpPr>
          <p:nvPr/>
        </p:nvSpPr>
        <p:spPr bwMode="auto">
          <a:xfrm>
            <a:off x="4644554" y="2177866"/>
            <a:ext cx="4550341" cy="3402966"/>
          </a:xfrm>
          <a:prstGeom prst="rect">
            <a:avLst/>
          </a:prstGeom>
          <a:noFill/>
          <a:ln w="9525">
            <a:solidFill>
              <a:srgbClr val="7030A0"/>
            </a:solidFill>
            <a:miter lim="800000"/>
            <a:headEnd/>
            <a:tailEnd/>
          </a:ln>
        </p:spPr>
        <p:txBody>
          <a:bodyPr vert="horz" wrap="square" lIns="91440" tIns="45720" rIns="91440" bIns="45720" numCol="1" anchor="t" anchorCtr="0" compatLnSpc="1">
            <a:prstTxWarp prst="textNoShape">
              <a:avLst/>
            </a:prstTxWarp>
            <a:noAutofit/>
          </a:bodyPr>
          <a:lstStyle>
            <a:lvl1pPr marL="375338" indent="-375338" algn="l" rtl="0" eaLnBrk="1" fontAlgn="base" hangingPunct="1">
              <a:spcBef>
                <a:spcPct val="20000"/>
              </a:spcBef>
              <a:spcAft>
                <a:spcPct val="0"/>
              </a:spcAft>
              <a:buFont typeface="Arial" charset="0"/>
              <a:buChar char="•"/>
              <a:defRPr sz="3503" kern="1200">
                <a:solidFill>
                  <a:schemeClr val="tx1"/>
                </a:solidFill>
                <a:latin typeface="+mn-lt"/>
                <a:ea typeface="+mn-ea"/>
                <a:cs typeface="+mn-cs"/>
              </a:defRPr>
            </a:lvl1pPr>
            <a:lvl2pPr marL="813233" indent="-312782" algn="l" rtl="0" eaLnBrk="1" fontAlgn="base" hangingPunct="1">
              <a:spcBef>
                <a:spcPct val="20000"/>
              </a:spcBef>
              <a:spcAft>
                <a:spcPct val="0"/>
              </a:spcAft>
              <a:buFont typeface="Arial" charset="0"/>
              <a:buChar char="–"/>
              <a:defRPr sz="3065" kern="1200">
                <a:solidFill>
                  <a:schemeClr val="tx1"/>
                </a:solidFill>
                <a:latin typeface="+mn-lt"/>
                <a:ea typeface="+mn-ea"/>
                <a:cs typeface="+mn-cs"/>
              </a:defRPr>
            </a:lvl2pPr>
            <a:lvl3pPr marL="1251128" indent="-250226" algn="l" rtl="0" eaLnBrk="1" fontAlgn="base" hangingPunct="1">
              <a:spcBef>
                <a:spcPct val="20000"/>
              </a:spcBef>
              <a:spcAft>
                <a:spcPct val="0"/>
              </a:spcAft>
              <a:buFont typeface="Arial" charset="0"/>
              <a:buChar char="•"/>
              <a:defRPr sz="2627" kern="1200">
                <a:solidFill>
                  <a:schemeClr val="tx1"/>
                </a:solidFill>
                <a:latin typeface="+mn-lt"/>
                <a:ea typeface="+mn-ea"/>
                <a:cs typeface="+mn-cs"/>
              </a:defRPr>
            </a:lvl3pPr>
            <a:lvl4pPr marL="1751579"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4pPr>
            <a:lvl5pPr marL="2252030"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5pPr>
            <a:lvl6pPr marL="2752481"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6pPr>
            <a:lvl7pPr marL="3252932"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7pPr>
            <a:lvl8pPr marL="3753383"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8pPr>
            <a:lvl9pPr marL="4253835"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9pPr>
          </a:lstStyle>
          <a:p>
            <a:pPr marL="359298"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Expense all costs that do not result in discovery of reserves (dry hole costs)</a:t>
            </a:r>
          </a:p>
          <a:p>
            <a:pPr marL="359298"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The following:</a:t>
            </a:r>
          </a:p>
          <a:p>
            <a:pPr marL="636471" lvl="2"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acquisition costs</a:t>
            </a:r>
          </a:p>
          <a:p>
            <a:pPr marL="636471" lvl="2"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drilling exploration costs and </a:t>
            </a:r>
          </a:p>
          <a:p>
            <a:pPr marL="636471" lvl="2"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development costs </a:t>
            </a:r>
          </a:p>
          <a:p>
            <a:pPr marL="12832" indent="0">
              <a:lnSpc>
                <a:spcPct val="170000"/>
              </a:lnSpc>
              <a:spcBef>
                <a:spcPts val="98"/>
              </a:spcBef>
              <a:buFont typeface="Arial" charset="0"/>
              <a:buNone/>
            </a:pPr>
            <a:r>
              <a:rPr lang="en-US" sz="1800" dirty="0">
                <a:solidFill>
                  <a:srgbClr val="0000CC"/>
                </a:solidFill>
                <a:latin typeface="Arial" panose="020B0604020202020204" pitchFamily="34" charset="0"/>
                <a:cs typeface="Arial" panose="020B0604020202020204" pitchFamily="34" charset="0"/>
              </a:rPr>
              <a:t>      should be treated as capital work-in-progress when incurred</a:t>
            </a:r>
          </a:p>
          <a:p>
            <a:pPr marL="359298"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All costs other than these should be charged as expense of the period</a:t>
            </a:r>
          </a:p>
        </p:txBody>
      </p:sp>
      <p:sp>
        <p:nvSpPr>
          <p:cNvPr id="7" name="Rectangle 3">
            <a:extLst>
              <a:ext uri="{FF2B5EF4-FFF2-40B4-BE49-F238E27FC236}">
                <a16:creationId xmlns:a16="http://schemas.microsoft.com/office/drawing/2014/main" id="{849BB5C6-D12E-0669-B83A-A3D3C173818F}"/>
              </a:ext>
            </a:extLst>
          </p:cNvPr>
          <p:cNvSpPr txBox="1">
            <a:spLocks noChangeArrowheads="1"/>
          </p:cNvSpPr>
          <p:nvPr/>
        </p:nvSpPr>
        <p:spPr bwMode="auto">
          <a:xfrm>
            <a:off x="4644554" y="1687413"/>
            <a:ext cx="5040560" cy="4340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anose="020B0604020202020204" pitchFamily="34" charset="0"/>
                <a:cs typeface="Arial" panose="020B0604020202020204" pitchFamily="34" charset="0"/>
              </a:rPr>
              <a:t>Successful Efforts Method</a:t>
            </a:r>
          </a:p>
        </p:txBody>
      </p:sp>
    </p:spTree>
    <p:extLst>
      <p:ext uri="{BB962C8B-B14F-4D97-AF65-F5344CB8AC3E}">
        <p14:creationId xmlns:p14="http://schemas.microsoft.com/office/powerpoint/2010/main" val="292170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additive="base">
                                        <p:cTn id="7" dur="500" fill="hold"/>
                                        <p:tgtEl>
                                          <p:spTgt spid="112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8">
                                            <p:txEl>
                                              <p:pRg st="1" end="1"/>
                                            </p:txEl>
                                          </p:spTgt>
                                        </p:tgtEl>
                                        <p:attrNameLst>
                                          <p:attrName>style.visibility</p:attrName>
                                        </p:attrNameLst>
                                      </p:cBhvr>
                                      <p:to>
                                        <p:strVal val="visible"/>
                                      </p:to>
                                    </p:set>
                                    <p:anim calcmode="lin" valueType="num">
                                      <p:cBhvr additive="base">
                                        <p:cTn id="13" dur="5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67DDD9D-6EDF-47C5-84FF-CB02624B15E7}"/>
              </a:ext>
            </a:extLst>
          </p:cNvPr>
          <p:cNvSpPr>
            <a:spLocks noGrp="1" noChangeArrowheads="1"/>
          </p:cNvSpPr>
          <p:nvPr>
            <p:ph type="title"/>
          </p:nvPr>
        </p:nvSpPr>
        <p:spPr>
          <a:xfrm>
            <a:off x="310644" y="1836415"/>
            <a:ext cx="9239250" cy="294519"/>
          </a:xfrm>
        </p:spPr>
        <p:txBody>
          <a:bodyPr>
            <a:noAutofit/>
          </a:bodyPr>
          <a:lstStyle/>
          <a:p>
            <a:pPr eaLnBrk="1" hangingPunct="1"/>
            <a:r>
              <a:rPr lang="en-US" sz="2829" b="1" dirty="0">
                <a:solidFill>
                  <a:srgbClr val="FF0000"/>
                </a:solidFill>
                <a:latin typeface="Book Antiqua" panose="02040602050305030304" pitchFamily="18" charset="0"/>
              </a:rPr>
              <a:t>Temperature Check</a:t>
            </a:r>
          </a:p>
        </p:txBody>
      </p:sp>
      <p:graphicFrame>
        <p:nvGraphicFramePr>
          <p:cNvPr id="4" name="Content Placeholder 3"/>
          <p:cNvGraphicFramePr>
            <a:graphicFrameLocks noGrp="1"/>
          </p:cNvGraphicFramePr>
          <p:nvPr>
            <p:ph idx="1"/>
          </p:nvPr>
        </p:nvGraphicFramePr>
        <p:xfrm>
          <a:off x="468090" y="2268463"/>
          <a:ext cx="9073008" cy="4127752"/>
        </p:xfrm>
        <a:graphic>
          <a:graphicData uri="http://schemas.openxmlformats.org/drawingml/2006/table">
            <a:tbl>
              <a:tblPr firstRow="1" bandRow="1">
                <a:tableStyleId>{5C22544A-7EE6-4342-B048-85BDC9FD1C3A}</a:tableStyleId>
              </a:tblPr>
              <a:tblGrid>
                <a:gridCol w="7086308">
                  <a:extLst>
                    <a:ext uri="{9D8B030D-6E8A-4147-A177-3AD203B41FA5}">
                      <a16:colId xmlns:a16="http://schemas.microsoft.com/office/drawing/2014/main" val="20000"/>
                    </a:ext>
                  </a:extLst>
                </a:gridCol>
                <a:gridCol w="965368">
                  <a:extLst>
                    <a:ext uri="{9D8B030D-6E8A-4147-A177-3AD203B41FA5}">
                      <a16:colId xmlns:a16="http://schemas.microsoft.com/office/drawing/2014/main" val="20001"/>
                    </a:ext>
                  </a:extLst>
                </a:gridCol>
                <a:gridCol w="1021332">
                  <a:extLst>
                    <a:ext uri="{9D8B030D-6E8A-4147-A177-3AD203B41FA5}">
                      <a16:colId xmlns:a16="http://schemas.microsoft.com/office/drawing/2014/main" val="20002"/>
                    </a:ext>
                  </a:extLst>
                </a:gridCol>
              </a:tblGrid>
              <a:tr h="515969">
                <a:tc>
                  <a:txBody>
                    <a:bodyPr/>
                    <a:lstStyle/>
                    <a:p>
                      <a:pPr algn="l"/>
                      <a:r>
                        <a:rPr lang="en-GB" sz="1800" dirty="0">
                          <a:solidFill>
                            <a:schemeClr val="bg1"/>
                          </a:solidFill>
                          <a:latin typeface="Arial" panose="020B0604020202020204" pitchFamily="34" charset="0"/>
                          <a:cs typeface="Arial" panose="020B0604020202020204" pitchFamily="34" charset="0"/>
                        </a:rPr>
                        <a:t>Cost items</a:t>
                      </a:r>
                    </a:p>
                  </a:txBody>
                  <a:tcPr marL="92393" marR="92393" marT="46196" marB="46196"/>
                </a:tc>
                <a:tc>
                  <a:txBody>
                    <a:bodyPr/>
                    <a:lstStyle/>
                    <a:p>
                      <a:pPr algn="l"/>
                      <a:r>
                        <a:rPr lang="en-GB" sz="1800" dirty="0">
                          <a:solidFill>
                            <a:schemeClr val="bg1"/>
                          </a:solidFill>
                          <a:latin typeface="Arial" panose="020B0604020202020204" pitchFamily="34" charset="0"/>
                          <a:cs typeface="Arial" panose="020B0604020202020204" pitchFamily="34" charset="0"/>
                        </a:rPr>
                        <a:t>SE</a:t>
                      </a:r>
                    </a:p>
                  </a:txBody>
                  <a:tcPr marL="92393" marR="92393" marT="46196" marB="46196"/>
                </a:tc>
                <a:tc>
                  <a:txBody>
                    <a:bodyPr/>
                    <a:lstStyle/>
                    <a:p>
                      <a:pPr algn="l"/>
                      <a:r>
                        <a:rPr lang="en-GB" sz="1800" dirty="0">
                          <a:solidFill>
                            <a:schemeClr val="bg1"/>
                          </a:solidFill>
                          <a:latin typeface="Arial" panose="020B0604020202020204" pitchFamily="34" charset="0"/>
                          <a:cs typeface="Arial" panose="020B0604020202020204" pitchFamily="34" charset="0"/>
                        </a:rPr>
                        <a:t>FC</a:t>
                      </a:r>
                    </a:p>
                  </a:txBody>
                  <a:tcPr marL="92393" marR="92393" marT="46196" marB="46196"/>
                </a:tc>
                <a:extLst>
                  <a:ext uri="{0D108BD9-81ED-4DB2-BD59-A6C34878D82A}">
                    <a16:rowId xmlns:a16="http://schemas.microsoft.com/office/drawing/2014/main" val="10000"/>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Geological and Geophysical  Costs (G&amp;G)</a:t>
                      </a:r>
                      <a:endParaRPr lang="en-GB" sz="1800" b="0" dirty="0">
                        <a:solidFill>
                          <a:srgbClr val="0000CC"/>
                        </a:solidFill>
                        <a:latin typeface="Arial" panose="020B0604020202020204" pitchFamily="34" charset="0"/>
                        <a:cs typeface="Arial" panose="020B0604020202020204" pitchFamily="34" charset="0"/>
                      </a:endParaRPr>
                    </a:p>
                  </a:txBody>
                  <a:tcPr marL="92393" marR="92393" marT="46196" marB="46196"/>
                </a:tc>
                <a:tc>
                  <a:txBody>
                    <a:bodyPr/>
                    <a:lstStyle/>
                    <a:p>
                      <a:endParaRPr lang="en-GB" sz="1800" b="0" dirty="0">
                        <a:solidFill>
                          <a:srgbClr val="0000CC"/>
                        </a:solidFill>
                        <a:latin typeface="Arial" panose="020B0604020202020204" pitchFamily="34" charset="0"/>
                        <a:cs typeface="Arial" panose="020B0604020202020204" pitchFamily="34" charset="0"/>
                      </a:endParaRPr>
                    </a:p>
                  </a:txBody>
                  <a:tcPr marL="92393" marR="92393" marT="46196" marB="46196"/>
                </a:tc>
                <a:tc>
                  <a:txBody>
                    <a:bodyPr/>
                    <a:lstStyle/>
                    <a:p>
                      <a:endParaRPr lang="en-GB" sz="1800" b="0" dirty="0">
                        <a:solidFill>
                          <a:srgbClr val="0000CC"/>
                        </a:solidFill>
                        <a:latin typeface="Arial" panose="020B0604020202020204" pitchFamily="34" charset="0"/>
                        <a:cs typeface="Arial" panose="020B0604020202020204" pitchFamily="34" charset="0"/>
                      </a:endParaRPr>
                    </a:p>
                  </a:txBody>
                  <a:tcPr marL="92393" marR="92393" marT="46196" marB="46196"/>
                </a:tc>
                <a:extLst>
                  <a:ext uri="{0D108BD9-81ED-4DB2-BD59-A6C34878D82A}">
                    <a16:rowId xmlns:a16="http://schemas.microsoft.com/office/drawing/2014/main" val="10001"/>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Acquisition costs </a:t>
                      </a:r>
                    </a:p>
                  </a:txBody>
                  <a:tcPr marL="92393" marR="92393" marT="46196" marB="46196"/>
                </a:tc>
                <a:tc>
                  <a:txBody>
                    <a:bodyPr/>
                    <a:lstStyle/>
                    <a:p>
                      <a:endParaRPr lang="en-GB" sz="1800" b="0" dirty="0">
                        <a:solidFill>
                          <a:srgbClr val="0000CC"/>
                        </a:solidFill>
                        <a:latin typeface="Arial" panose="020B0604020202020204" pitchFamily="34" charset="0"/>
                        <a:cs typeface="Arial" panose="020B0604020202020204" pitchFamily="34" charset="0"/>
                      </a:endParaRPr>
                    </a:p>
                  </a:txBody>
                  <a:tcPr marL="92393" marR="92393" marT="46196" marB="46196"/>
                </a:tc>
                <a:tc>
                  <a:txBody>
                    <a:bodyPr/>
                    <a:lstStyle/>
                    <a:p>
                      <a:endParaRPr lang="en-GB" sz="1800" b="0" dirty="0">
                        <a:solidFill>
                          <a:srgbClr val="0000CC"/>
                        </a:solidFill>
                        <a:latin typeface="Arial" panose="020B0604020202020204" pitchFamily="34" charset="0"/>
                        <a:cs typeface="Arial" panose="020B0604020202020204" pitchFamily="34" charset="0"/>
                      </a:endParaRPr>
                    </a:p>
                  </a:txBody>
                  <a:tcPr marL="92393" marR="92393" marT="46196" marB="46196"/>
                </a:tc>
                <a:extLst>
                  <a:ext uri="{0D108BD9-81ED-4DB2-BD59-A6C34878D82A}">
                    <a16:rowId xmlns:a16="http://schemas.microsoft.com/office/drawing/2014/main" val="10002"/>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Exploratory dry hole</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extLst>
                  <a:ext uri="{0D108BD9-81ED-4DB2-BD59-A6C34878D82A}">
                    <a16:rowId xmlns:a16="http://schemas.microsoft.com/office/drawing/2014/main" val="10003"/>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Exploratory well, successful</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extLst>
                  <a:ext uri="{0D108BD9-81ED-4DB2-BD59-A6C34878D82A}">
                    <a16:rowId xmlns:a16="http://schemas.microsoft.com/office/drawing/2014/main" val="10004"/>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Development dry hole</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extLst>
                  <a:ext uri="{0D108BD9-81ED-4DB2-BD59-A6C34878D82A}">
                    <a16:rowId xmlns:a16="http://schemas.microsoft.com/office/drawing/2014/main" val="10005"/>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Development well, successful</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extLst>
                  <a:ext uri="{0D108BD9-81ED-4DB2-BD59-A6C34878D82A}">
                    <a16:rowId xmlns:a16="http://schemas.microsoft.com/office/drawing/2014/main" val="10006"/>
                  </a:ext>
                </a:extLst>
              </a:tr>
              <a:tr h="515969">
                <a:tc>
                  <a:txBody>
                    <a:bodyPr/>
                    <a:lstStyle/>
                    <a:p>
                      <a:r>
                        <a:rPr kumimoji="0" lang="en-GB" sz="1800" b="0" kern="1200" dirty="0">
                          <a:solidFill>
                            <a:srgbClr val="0000CC"/>
                          </a:solidFill>
                          <a:latin typeface="Arial" panose="020B0604020202020204" pitchFamily="34" charset="0"/>
                          <a:ea typeface="+mn-ea"/>
                          <a:cs typeface="Arial" panose="020B0604020202020204" pitchFamily="34" charset="0"/>
                        </a:rPr>
                        <a:t>Production costs</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GB" sz="1800" b="0" kern="1200" dirty="0">
                        <a:solidFill>
                          <a:srgbClr val="0000CC"/>
                        </a:solidFill>
                        <a:latin typeface="Arial" panose="020B0604020202020204" pitchFamily="34" charset="0"/>
                        <a:ea typeface="+mn-ea"/>
                        <a:cs typeface="Arial" panose="020B0604020202020204" pitchFamily="34" charset="0"/>
                      </a:endParaRPr>
                    </a:p>
                  </a:txBody>
                  <a:tcPr marL="92393" marR="92393" marT="46196" marB="46196"/>
                </a:tc>
                <a:extLst>
                  <a:ext uri="{0D108BD9-81ED-4DB2-BD59-A6C34878D82A}">
                    <a16:rowId xmlns:a16="http://schemas.microsoft.com/office/drawing/2014/main" val="10007"/>
                  </a:ext>
                </a:extLst>
              </a:tr>
            </a:tbl>
          </a:graphicData>
        </a:graphic>
      </p:graphicFrame>
      <p:sp>
        <p:nvSpPr>
          <p:cNvPr id="7" name="Title 3">
            <a:extLst>
              <a:ext uri="{FF2B5EF4-FFF2-40B4-BE49-F238E27FC236}">
                <a16:creationId xmlns:a16="http://schemas.microsoft.com/office/drawing/2014/main" id="{3C1A5A8B-3BFE-5317-88BD-AB3ABDC00FB7}"/>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709881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12106" y="2628503"/>
          <a:ext cx="8639341" cy="3695704"/>
        </p:xfrm>
        <a:graphic>
          <a:graphicData uri="http://schemas.openxmlformats.org/drawingml/2006/table">
            <a:tbl>
              <a:tblPr firstRow="1" bandRow="1">
                <a:tableStyleId>{5C22544A-7EE6-4342-B048-85BDC9FD1C3A}</a:tableStyleId>
              </a:tblPr>
              <a:tblGrid>
                <a:gridCol w="6489932">
                  <a:extLst>
                    <a:ext uri="{9D8B030D-6E8A-4147-A177-3AD203B41FA5}">
                      <a16:colId xmlns:a16="http://schemas.microsoft.com/office/drawing/2014/main" val="20000"/>
                    </a:ext>
                  </a:extLst>
                </a:gridCol>
                <a:gridCol w="1103577">
                  <a:extLst>
                    <a:ext uri="{9D8B030D-6E8A-4147-A177-3AD203B41FA5}">
                      <a16:colId xmlns:a16="http://schemas.microsoft.com/office/drawing/2014/main" val="20001"/>
                    </a:ext>
                  </a:extLst>
                </a:gridCol>
                <a:gridCol w="1045832">
                  <a:extLst>
                    <a:ext uri="{9D8B030D-6E8A-4147-A177-3AD203B41FA5}">
                      <a16:colId xmlns:a16="http://schemas.microsoft.com/office/drawing/2014/main" val="20002"/>
                    </a:ext>
                  </a:extLst>
                </a:gridCol>
              </a:tblGrid>
              <a:tr h="461963">
                <a:tc>
                  <a:txBody>
                    <a:bodyPr/>
                    <a:lstStyle/>
                    <a:p>
                      <a:pPr algn="ctr"/>
                      <a:r>
                        <a:rPr lang="en-GB" sz="2400" dirty="0">
                          <a:latin typeface="Times New Roman" pitchFamily="18" charset="0"/>
                          <a:cs typeface="Times New Roman" pitchFamily="18" charset="0"/>
                        </a:rPr>
                        <a:t>Cost items</a:t>
                      </a:r>
                    </a:p>
                  </a:txBody>
                  <a:tcPr marL="92393" marR="92393" marT="46196" marB="46196"/>
                </a:tc>
                <a:tc>
                  <a:txBody>
                    <a:bodyPr/>
                    <a:lstStyle/>
                    <a:p>
                      <a:r>
                        <a:rPr lang="en-GB" sz="2400" dirty="0">
                          <a:latin typeface="Times New Roman" pitchFamily="18" charset="0"/>
                          <a:cs typeface="Times New Roman" pitchFamily="18" charset="0"/>
                        </a:rPr>
                        <a:t>SE</a:t>
                      </a:r>
                    </a:p>
                  </a:txBody>
                  <a:tcPr marL="92393" marR="92393" marT="46196" marB="46196"/>
                </a:tc>
                <a:tc>
                  <a:txBody>
                    <a:bodyPr/>
                    <a:lstStyle/>
                    <a:p>
                      <a:r>
                        <a:rPr lang="en-GB" sz="2400" dirty="0">
                          <a:latin typeface="Times New Roman" pitchFamily="18" charset="0"/>
                          <a:cs typeface="Times New Roman" pitchFamily="18" charset="0"/>
                        </a:rPr>
                        <a:t>FC</a:t>
                      </a:r>
                    </a:p>
                  </a:txBody>
                  <a:tcPr marL="92393" marR="92393" marT="46196" marB="46196"/>
                </a:tc>
                <a:extLst>
                  <a:ext uri="{0D108BD9-81ED-4DB2-BD59-A6C34878D82A}">
                    <a16:rowId xmlns:a16="http://schemas.microsoft.com/office/drawing/2014/main" val="10000"/>
                  </a:ext>
                </a:extLst>
              </a:tr>
              <a:tr h="461963">
                <a:tc>
                  <a:txBody>
                    <a:bodyPr/>
                    <a:lstStyle/>
                    <a:p>
                      <a:r>
                        <a:rPr kumimoji="0" lang="en-GB" sz="2400" b="0" kern="1200" dirty="0">
                          <a:solidFill>
                            <a:srgbClr val="0000CC"/>
                          </a:solidFill>
                          <a:latin typeface="+mj-lt"/>
                          <a:ea typeface="+mn-ea"/>
                          <a:cs typeface="Times New Roman" pitchFamily="18" charset="0"/>
                        </a:rPr>
                        <a:t>Geological and Geophysical  Costs (G&amp;G)</a:t>
                      </a:r>
                      <a:endParaRPr lang="en-GB" sz="2400" b="0" dirty="0">
                        <a:solidFill>
                          <a:srgbClr val="0000CC"/>
                        </a:solidFill>
                        <a:latin typeface="+mj-lt"/>
                        <a:cs typeface="Times New Roman" pitchFamily="18" charset="0"/>
                      </a:endParaRPr>
                    </a:p>
                  </a:txBody>
                  <a:tcPr marL="92393" marR="92393" marT="46196" marB="46196"/>
                </a:tc>
                <a:tc>
                  <a:txBody>
                    <a:bodyPr/>
                    <a:lstStyle/>
                    <a:p>
                      <a:r>
                        <a:rPr lang="en-GB" sz="2400" b="1" dirty="0">
                          <a:solidFill>
                            <a:srgbClr val="FF0000"/>
                          </a:solidFill>
                          <a:latin typeface="Times New Roman" pitchFamily="18" charset="0"/>
                          <a:cs typeface="Times New Roman" pitchFamily="18" charset="0"/>
                        </a:rPr>
                        <a:t>E</a:t>
                      </a:r>
                    </a:p>
                  </a:txBody>
                  <a:tcPr marL="92393" marR="92393" marT="46196" marB="46196"/>
                </a:tc>
                <a:tc>
                  <a:txBody>
                    <a:bodyPr/>
                    <a:lstStyle/>
                    <a:p>
                      <a:r>
                        <a:rPr lang="en-GB" sz="2400" b="1" dirty="0">
                          <a:solidFill>
                            <a:srgbClr val="3333FF"/>
                          </a:solidFill>
                          <a:latin typeface="Times New Roman" pitchFamily="18" charset="0"/>
                          <a:cs typeface="Times New Roman" pitchFamily="18" charset="0"/>
                        </a:rPr>
                        <a:t>C</a:t>
                      </a:r>
                    </a:p>
                  </a:txBody>
                  <a:tcPr marL="92393" marR="92393" marT="46196" marB="46196"/>
                </a:tc>
                <a:extLst>
                  <a:ext uri="{0D108BD9-81ED-4DB2-BD59-A6C34878D82A}">
                    <a16:rowId xmlns:a16="http://schemas.microsoft.com/office/drawing/2014/main" val="10001"/>
                  </a:ext>
                </a:extLst>
              </a:tr>
              <a:tr h="461963">
                <a:tc>
                  <a:txBody>
                    <a:bodyPr/>
                    <a:lstStyle/>
                    <a:p>
                      <a:r>
                        <a:rPr kumimoji="0" lang="en-GB" sz="2400" b="0" kern="1200" dirty="0">
                          <a:solidFill>
                            <a:srgbClr val="0000CC"/>
                          </a:solidFill>
                          <a:latin typeface="+mj-lt"/>
                          <a:ea typeface="+mn-ea"/>
                          <a:cs typeface="Times New Roman" pitchFamily="18" charset="0"/>
                        </a:rPr>
                        <a:t>Acquisition costs </a:t>
                      </a:r>
                    </a:p>
                  </a:txBody>
                  <a:tcPr marL="92393" marR="92393" marT="46196" marB="46196"/>
                </a:tc>
                <a:tc>
                  <a:txBody>
                    <a:bodyPr/>
                    <a:lstStyle/>
                    <a:p>
                      <a:r>
                        <a:rPr lang="en-GB" sz="2400" b="1">
                          <a:solidFill>
                            <a:srgbClr val="3333FF"/>
                          </a:solidFill>
                          <a:latin typeface="Times New Roman" pitchFamily="18" charset="0"/>
                          <a:cs typeface="Times New Roman" pitchFamily="18" charset="0"/>
                        </a:rPr>
                        <a:t>C</a:t>
                      </a:r>
                      <a:endParaRPr lang="en-GB" sz="2400" b="1" dirty="0">
                        <a:solidFill>
                          <a:srgbClr val="3333FF"/>
                        </a:solidFill>
                        <a:latin typeface="Times New Roman" pitchFamily="18" charset="0"/>
                        <a:cs typeface="Times New Roman" pitchFamily="18" charset="0"/>
                      </a:endParaRPr>
                    </a:p>
                  </a:txBody>
                  <a:tcPr marL="92393" marR="92393" marT="46196" marB="46196"/>
                </a:tc>
                <a:tc>
                  <a:txBody>
                    <a:bodyPr/>
                    <a:lstStyle/>
                    <a:p>
                      <a:r>
                        <a:rPr lang="en-GB" sz="2400" b="1" dirty="0">
                          <a:solidFill>
                            <a:srgbClr val="3333FF"/>
                          </a:solidFill>
                          <a:latin typeface="Times New Roman" pitchFamily="18" charset="0"/>
                          <a:cs typeface="Times New Roman" pitchFamily="18" charset="0"/>
                        </a:rPr>
                        <a:t>C</a:t>
                      </a:r>
                    </a:p>
                  </a:txBody>
                  <a:tcPr marL="92393" marR="92393" marT="46196" marB="46196"/>
                </a:tc>
                <a:extLst>
                  <a:ext uri="{0D108BD9-81ED-4DB2-BD59-A6C34878D82A}">
                    <a16:rowId xmlns:a16="http://schemas.microsoft.com/office/drawing/2014/main" val="10002"/>
                  </a:ext>
                </a:extLst>
              </a:tr>
              <a:tr h="461963">
                <a:tc>
                  <a:txBody>
                    <a:bodyPr/>
                    <a:lstStyle/>
                    <a:p>
                      <a:r>
                        <a:rPr kumimoji="0" lang="en-GB" sz="2400" b="0" kern="1200" dirty="0">
                          <a:solidFill>
                            <a:srgbClr val="0000CC"/>
                          </a:solidFill>
                          <a:latin typeface="+mj-lt"/>
                          <a:ea typeface="+mn-ea"/>
                          <a:cs typeface="Times New Roman" pitchFamily="18" charset="0"/>
                        </a:rPr>
                        <a:t>Exploratory dry hole</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FF0000"/>
                          </a:solidFill>
                          <a:latin typeface="Times New Roman" pitchFamily="18" charset="0"/>
                          <a:ea typeface="+mn-ea"/>
                          <a:cs typeface="Times New Roman" pitchFamily="18" charset="0"/>
                        </a:rPr>
                        <a:t>E</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extLst>
                  <a:ext uri="{0D108BD9-81ED-4DB2-BD59-A6C34878D82A}">
                    <a16:rowId xmlns:a16="http://schemas.microsoft.com/office/drawing/2014/main" val="10003"/>
                  </a:ext>
                </a:extLst>
              </a:tr>
              <a:tr h="461963">
                <a:tc>
                  <a:txBody>
                    <a:bodyPr/>
                    <a:lstStyle/>
                    <a:p>
                      <a:r>
                        <a:rPr kumimoji="0" lang="en-GB" sz="2400" b="0" kern="1200" dirty="0">
                          <a:solidFill>
                            <a:srgbClr val="0000CC"/>
                          </a:solidFill>
                          <a:latin typeface="+mj-lt"/>
                          <a:ea typeface="+mn-ea"/>
                          <a:cs typeface="Times New Roman" pitchFamily="18" charset="0"/>
                        </a:rPr>
                        <a:t>Exploratory well, successful</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extLst>
                  <a:ext uri="{0D108BD9-81ED-4DB2-BD59-A6C34878D82A}">
                    <a16:rowId xmlns:a16="http://schemas.microsoft.com/office/drawing/2014/main" val="10004"/>
                  </a:ext>
                </a:extLst>
              </a:tr>
              <a:tr h="461963">
                <a:tc>
                  <a:txBody>
                    <a:bodyPr/>
                    <a:lstStyle/>
                    <a:p>
                      <a:r>
                        <a:rPr kumimoji="0" lang="en-GB" sz="2400" b="0" kern="1200" dirty="0">
                          <a:solidFill>
                            <a:srgbClr val="0000CC"/>
                          </a:solidFill>
                          <a:latin typeface="+mj-lt"/>
                          <a:ea typeface="+mn-ea"/>
                          <a:cs typeface="Times New Roman" pitchFamily="18" charset="0"/>
                        </a:rPr>
                        <a:t>Development dry hole</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extLst>
                  <a:ext uri="{0D108BD9-81ED-4DB2-BD59-A6C34878D82A}">
                    <a16:rowId xmlns:a16="http://schemas.microsoft.com/office/drawing/2014/main" val="10005"/>
                  </a:ext>
                </a:extLst>
              </a:tr>
              <a:tr h="461963">
                <a:tc>
                  <a:txBody>
                    <a:bodyPr/>
                    <a:lstStyle/>
                    <a:p>
                      <a:r>
                        <a:rPr kumimoji="0" lang="en-GB" sz="2400" b="0" kern="1200" dirty="0">
                          <a:solidFill>
                            <a:srgbClr val="0000CC"/>
                          </a:solidFill>
                          <a:latin typeface="+mj-lt"/>
                          <a:ea typeface="+mn-ea"/>
                          <a:cs typeface="Times New Roman" pitchFamily="18" charset="0"/>
                        </a:rPr>
                        <a:t>Development well, successful</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3333FF"/>
                          </a:solidFill>
                          <a:latin typeface="Times New Roman" pitchFamily="18" charset="0"/>
                          <a:ea typeface="+mn-ea"/>
                          <a:cs typeface="Times New Roman" pitchFamily="18" charset="0"/>
                        </a:rPr>
                        <a:t>C</a:t>
                      </a:r>
                    </a:p>
                  </a:txBody>
                  <a:tcPr marL="92393" marR="92393" marT="46196" marB="46196"/>
                </a:tc>
                <a:extLst>
                  <a:ext uri="{0D108BD9-81ED-4DB2-BD59-A6C34878D82A}">
                    <a16:rowId xmlns:a16="http://schemas.microsoft.com/office/drawing/2014/main" val="10006"/>
                  </a:ext>
                </a:extLst>
              </a:tr>
              <a:tr h="461963">
                <a:tc>
                  <a:txBody>
                    <a:bodyPr/>
                    <a:lstStyle/>
                    <a:p>
                      <a:r>
                        <a:rPr kumimoji="0" lang="en-GB" sz="2400" b="0" kern="1200" dirty="0">
                          <a:solidFill>
                            <a:srgbClr val="0000CC"/>
                          </a:solidFill>
                          <a:latin typeface="+mj-lt"/>
                          <a:ea typeface="+mn-ea"/>
                          <a:cs typeface="Times New Roman" pitchFamily="18" charset="0"/>
                        </a:rPr>
                        <a:t>Production costs</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FF0000"/>
                          </a:solidFill>
                          <a:latin typeface="Times New Roman" pitchFamily="18" charset="0"/>
                          <a:ea typeface="+mn-ea"/>
                          <a:cs typeface="Times New Roman" pitchFamily="18" charset="0"/>
                        </a:rPr>
                        <a:t>E</a:t>
                      </a:r>
                    </a:p>
                  </a:txBody>
                  <a:tcPr marL="92393" marR="92393" marT="46196" marB="4619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2400" b="1" kern="1200" dirty="0">
                          <a:solidFill>
                            <a:srgbClr val="FF0000"/>
                          </a:solidFill>
                          <a:latin typeface="Times New Roman" pitchFamily="18" charset="0"/>
                          <a:ea typeface="+mn-ea"/>
                          <a:cs typeface="Times New Roman" pitchFamily="18" charset="0"/>
                        </a:rPr>
                        <a:t>E</a:t>
                      </a:r>
                    </a:p>
                  </a:txBody>
                  <a:tcPr marL="92393" marR="92393" marT="46196" marB="46196"/>
                </a:tc>
                <a:extLst>
                  <a:ext uri="{0D108BD9-81ED-4DB2-BD59-A6C34878D82A}">
                    <a16:rowId xmlns:a16="http://schemas.microsoft.com/office/drawing/2014/main" val="10007"/>
                  </a:ext>
                </a:extLst>
              </a:tr>
            </a:tbl>
          </a:graphicData>
        </a:graphic>
      </p:graphicFrame>
      <p:sp>
        <p:nvSpPr>
          <p:cNvPr id="3" name="Rectangle 3">
            <a:extLst>
              <a:ext uri="{FF2B5EF4-FFF2-40B4-BE49-F238E27FC236}">
                <a16:creationId xmlns:a16="http://schemas.microsoft.com/office/drawing/2014/main" id="{4C4F4E97-E3FE-DF1B-9E26-E6CBA5DCF661}"/>
              </a:ext>
            </a:extLst>
          </p:cNvPr>
          <p:cNvSpPr>
            <a:spLocks noGrp="1" noChangeArrowheads="1"/>
          </p:cNvSpPr>
          <p:nvPr>
            <p:ph type="title"/>
          </p:nvPr>
        </p:nvSpPr>
        <p:spPr>
          <a:xfrm>
            <a:off x="384969" y="2052439"/>
            <a:ext cx="9239250" cy="294519"/>
          </a:xfrm>
        </p:spPr>
        <p:txBody>
          <a:bodyPr>
            <a:noAutofit/>
          </a:bodyPr>
          <a:lstStyle/>
          <a:p>
            <a:pPr eaLnBrk="1" hangingPunct="1"/>
            <a:r>
              <a:rPr lang="en-US" sz="2829" b="1" dirty="0">
                <a:solidFill>
                  <a:srgbClr val="FF0000"/>
                </a:solidFill>
                <a:latin typeface="Book Antiqua" panose="02040602050305030304" pitchFamily="18" charset="0"/>
              </a:rPr>
              <a:t>Suggested Solution</a:t>
            </a:r>
          </a:p>
        </p:txBody>
      </p:sp>
      <p:sp>
        <p:nvSpPr>
          <p:cNvPr id="7" name="Title 3">
            <a:extLst>
              <a:ext uri="{FF2B5EF4-FFF2-40B4-BE49-F238E27FC236}">
                <a16:creationId xmlns:a16="http://schemas.microsoft.com/office/drawing/2014/main" id="{F52DF8C5-A3B1-AA3B-3E21-A1CCD9DC4DF0}"/>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425314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64872" y="2650378"/>
            <a:ext cx="7921298" cy="615951"/>
          </a:xfrm>
          <a:prstGeom prst="rect">
            <a:avLst/>
          </a:prstGeom>
          <a:ln>
            <a:solidFill>
              <a:schemeClr val="tx2">
                <a:lumMod val="40000"/>
                <a:lumOff val="60000"/>
              </a:schemeClr>
            </a:solidFill>
          </a:ln>
        </p:spPr>
        <p:txBody>
          <a:bodyPr vert="horz" lIns="90473" tIns="45238" rIns="90473" bIns="45238" rtlCol="0">
            <a:noAutofit/>
          </a:bodyPr>
          <a:lstStyle/>
          <a:p>
            <a:pPr marL="458663" indent="-345566" defTabSz="905068">
              <a:lnSpc>
                <a:spcPct val="150000"/>
              </a:lnSpc>
              <a:spcBef>
                <a:spcPct val="20000"/>
              </a:spcBef>
              <a:spcAft>
                <a:spcPct val="20000"/>
              </a:spcAft>
              <a:buClr>
                <a:srgbClr val="000000"/>
              </a:buClr>
              <a:defRPr/>
            </a:pPr>
            <a:r>
              <a:rPr lang="en-US" sz="2400" b="1" dirty="0">
                <a:solidFill>
                  <a:srgbClr val="FF0000"/>
                </a:solidFill>
                <a:latin typeface="Book Antiqua" panose="02040602050305030304" pitchFamily="18" charset="0"/>
              </a:rPr>
              <a:t>Reserves and Resources </a:t>
            </a:r>
            <a:endParaRPr lang="en-GB" altLang="en-US" sz="2400"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45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342081"/>
          </a:xfrm>
          <a:prstGeom prst="rect">
            <a:avLst/>
          </a:prstGeom>
          <a:noFill/>
        </p:spPr>
        <p:txBody>
          <a:bodyPr wrap="square" lIns="0" tIns="0" rIns="0" bIns="0" rtlCol="0">
            <a:spAutoFit/>
          </a:bodyPr>
          <a:lstStyle/>
          <a:p>
            <a:pPr indent="-244577"/>
            <a:r>
              <a:rPr lang="en-GB" sz="2223"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14687C4A-DF57-E22C-775E-324A38F35403}"/>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459509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634" name="Rectangle 2">
            <a:extLst>
              <a:ext uri="{FF2B5EF4-FFF2-40B4-BE49-F238E27FC236}">
                <a16:creationId xmlns:a16="http://schemas.microsoft.com/office/drawing/2014/main" id="{1CE391BE-2291-2703-5BD5-CA24D5FE677C}"/>
              </a:ext>
            </a:extLst>
          </p:cNvPr>
          <p:cNvSpPr>
            <a:spLocks noGrp="1" noChangeArrowheads="1"/>
          </p:cNvSpPr>
          <p:nvPr>
            <p:ph type="title"/>
          </p:nvPr>
        </p:nvSpPr>
        <p:spPr>
          <a:xfrm>
            <a:off x="2525658" y="1157762"/>
            <a:ext cx="7367728" cy="470984"/>
          </a:xfrm>
        </p:spPr>
        <p:txBody>
          <a:bodyPr/>
          <a:lstStyle/>
          <a:p>
            <a:r>
              <a:rPr lang="en-US" sz="2800" b="1" dirty="0">
                <a:solidFill>
                  <a:schemeClr val="bg1"/>
                </a:solidFill>
                <a:latin typeface="Arial" panose="020B0604020202020204" pitchFamily="34" charset="0"/>
                <a:cs typeface="Arial" panose="020B0604020202020204" pitchFamily="34" charset="0"/>
              </a:rPr>
              <a:t>IFRS  Issues in E&amp;P Industry</a:t>
            </a:r>
            <a:br>
              <a:rPr lang="en-US" sz="2800" b="1" dirty="0">
                <a:solidFill>
                  <a:schemeClr val="bg1"/>
                </a:solidFill>
                <a:latin typeface="Arial" panose="020B0604020202020204" pitchFamily="34" charset="0"/>
                <a:cs typeface="Arial" panose="020B0604020202020204" pitchFamily="34" charset="0"/>
              </a:rPr>
            </a:br>
            <a:endParaRPr lang="en-US" altLang="da-DK" sz="2800" b="1"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74F75C3-D9E5-E1B2-C291-4851F581A84A}"/>
              </a:ext>
            </a:extLst>
          </p:cNvPr>
          <p:cNvGrpSpPr/>
          <p:nvPr/>
        </p:nvGrpSpPr>
        <p:grpSpPr>
          <a:xfrm>
            <a:off x="36042" y="2082057"/>
            <a:ext cx="9789148" cy="5224788"/>
            <a:chOff x="261543" y="571530"/>
            <a:chExt cx="9789148" cy="6519290"/>
          </a:xfrm>
        </p:grpSpPr>
        <p:sp>
          <p:nvSpPr>
            <p:cNvPr id="1349635" name="Freeform 3">
              <a:extLst>
                <a:ext uri="{FF2B5EF4-FFF2-40B4-BE49-F238E27FC236}">
                  <a16:creationId xmlns:a16="http://schemas.microsoft.com/office/drawing/2014/main" id="{110FC321-C025-5B29-6873-73B1115C6A7A}"/>
                </a:ext>
              </a:extLst>
            </p:cNvPr>
            <p:cNvSpPr>
              <a:spLocks/>
            </p:cNvSpPr>
            <p:nvPr/>
          </p:nvSpPr>
          <p:spPr bwMode="auto">
            <a:xfrm>
              <a:off x="261543" y="571530"/>
              <a:ext cx="9603236" cy="6519290"/>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CCFFFF"/>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grpSp>
          <p:nvGrpSpPr>
            <p:cNvPr id="2" name="Group 1">
              <a:extLst>
                <a:ext uri="{FF2B5EF4-FFF2-40B4-BE49-F238E27FC236}">
                  <a16:creationId xmlns:a16="http://schemas.microsoft.com/office/drawing/2014/main" id="{49226C24-F80B-79EB-2D33-FFEE90FAA6EE}"/>
                </a:ext>
              </a:extLst>
            </p:cNvPr>
            <p:cNvGrpSpPr/>
            <p:nvPr/>
          </p:nvGrpSpPr>
          <p:grpSpPr>
            <a:xfrm>
              <a:off x="640217" y="1157191"/>
              <a:ext cx="9410474" cy="5388081"/>
              <a:chOff x="640217" y="1157191"/>
              <a:chExt cx="9410474" cy="5388081"/>
            </a:xfrm>
          </p:grpSpPr>
          <p:sp>
            <p:nvSpPr>
              <p:cNvPr id="1349636" name="Freeform 4">
                <a:extLst>
                  <a:ext uri="{FF2B5EF4-FFF2-40B4-BE49-F238E27FC236}">
                    <a16:creationId xmlns:a16="http://schemas.microsoft.com/office/drawing/2014/main" id="{5FAB274E-58D3-8648-5ACD-DF7370E5A6C1}"/>
                  </a:ext>
                </a:extLst>
              </p:cNvPr>
              <p:cNvSpPr>
                <a:spLocks/>
              </p:cNvSpPr>
              <p:nvPr/>
            </p:nvSpPr>
            <p:spPr bwMode="auto">
              <a:xfrm>
                <a:off x="659472" y="1157191"/>
                <a:ext cx="2756618" cy="4834511"/>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FFCC99"/>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37" name="Freeform 5">
                <a:extLst>
                  <a:ext uri="{FF2B5EF4-FFF2-40B4-BE49-F238E27FC236}">
                    <a16:creationId xmlns:a16="http://schemas.microsoft.com/office/drawing/2014/main" id="{E37D68AC-3475-2CB4-3152-0E89779A6859}"/>
                  </a:ext>
                </a:extLst>
              </p:cNvPr>
              <p:cNvSpPr>
                <a:spLocks/>
              </p:cNvSpPr>
              <p:nvPr/>
            </p:nvSpPr>
            <p:spPr bwMode="auto">
              <a:xfrm>
                <a:off x="2913866" y="2002789"/>
                <a:ext cx="3175406" cy="3266865"/>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FFFF99"/>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38" name="Freeform 6">
                <a:extLst>
                  <a:ext uri="{FF2B5EF4-FFF2-40B4-BE49-F238E27FC236}">
                    <a16:creationId xmlns:a16="http://schemas.microsoft.com/office/drawing/2014/main" id="{9BB4A17E-F6AE-01CE-79A6-8B1A98BAF13A}"/>
                  </a:ext>
                </a:extLst>
              </p:cNvPr>
              <p:cNvSpPr>
                <a:spLocks/>
              </p:cNvSpPr>
              <p:nvPr/>
            </p:nvSpPr>
            <p:spPr bwMode="auto">
              <a:xfrm>
                <a:off x="5737875" y="2506618"/>
                <a:ext cx="2475822" cy="2328204"/>
              </a:xfrm>
              <a:custGeom>
                <a:avLst/>
                <a:gdLst>
                  <a:gd name="T0" fmla="*/ 0 w 1511"/>
                  <a:gd name="T1" fmla="*/ 0 h 3385"/>
                  <a:gd name="T2" fmla="*/ 1511 w 1511"/>
                  <a:gd name="T3" fmla="*/ 868 h 3385"/>
                  <a:gd name="T4" fmla="*/ 1511 w 1511"/>
                  <a:gd name="T5" fmla="*/ 2539 h 3385"/>
                  <a:gd name="T6" fmla="*/ 0 w 1511"/>
                  <a:gd name="T7" fmla="*/ 3385 h 3385"/>
                  <a:gd name="T8" fmla="*/ 0 w 1511"/>
                  <a:gd name="T9" fmla="*/ 0 h 3385"/>
                </a:gdLst>
                <a:ahLst/>
                <a:cxnLst>
                  <a:cxn ang="0">
                    <a:pos x="T0" y="T1"/>
                  </a:cxn>
                  <a:cxn ang="0">
                    <a:pos x="T2" y="T3"/>
                  </a:cxn>
                  <a:cxn ang="0">
                    <a:pos x="T4" y="T5"/>
                  </a:cxn>
                  <a:cxn ang="0">
                    <a:pos x="T6" y="T7"/>
                  </a:cxn>
                  <a:cxn ang="0">
                    <a:pos x="T8" y="T9"/>
                  </a:cxn>
                </a:cxnLst>
                <a:rect l="0" t="0" r="r" b="b"/>
                <a:pathLst>
                  <a:path w="1511" h="3385">
                    <a:moveTo>
                      <a:pt x="0" y="0"/>
                    </a:moveTo>
                    <a:lnTo>
                      <a:pt x="1511" y="868"/>
                    </a:lnTo>
                    <a:lnTo>
                      <a:pt x="1511" y="2539"/>
                    </a:lnTo>
                    <a:lnTo>
                      <a:pt x="0" y="3385"/>
                    </a:lnTo>
                    <a:lnTo>
                      <a:pt x="0" y="0"/>
                    </a:lnTo>
                    <a:close/>
                  </a:path>
                </a:pathLst>
              </a:custGeom>
              <a:solidFill>
                <a:srgbClr val="CCFFCC"/>
              </a:solidFill>
              <a:ln w="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39" name="Text Box 7">
                <a:extLst>
                  <a:ext uri="{FF2B5EF4-FFF2-40B4-BE49-F238E27FC236}">
                    <a16:creationId xmlns:a16="http://schemas.microsoft.com/office/drawing/2014/main" id="{BFE24FB2-486F-6D64-72C9-EC74697943B9}"/>
                  </a:ext>
                </a:extLst>
              </p:cNvPr>
              <p:cNvSpPr txBox="1">
                <a:spLocks noChangeArrowheads="1"/>
              </p:cNvSpPr>
              <p:nvPr/>
            </p:nvSpPr>
            <p:spPr bwMode="auto">
              <a:xfrm>
                <a:off x="3144921" y="3597713"/>
                <a:ext cx="3121367" cy="111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b="1" dirty="0"/>
                  <a:t>Operated blocks</a:t>
                </a:r>
              </a:p>
              <a:p>
                <a:pPr algn="l"/>
                <a:r>
                  <a:rPr lang="en-GB" altLang="da-DK" b="1" dirty="0"/>
                  <a:t>Blocks Operated by others</a:t>
                </a:r>
              </a:p>
              <a:p>
                <a:pPr algn="l"/>
                <a:r>
                  <a:rPr lang="en-GB" altLang="da-DK" b="1" dirty="0"/>
                  <a:t>Coveted blocks (XBD)</a:t>
                </a:r>
                <a:endParaRPr lang="en-US" altLang="da-DK" b="1" dirty="0"/>
              </a:p>
            </p:txBody>
          </p:sp>
          <p:sp>
            <p:nvSpPr>
              <p:cNvPr id="1349640" name="Text Box 8">
                <a:extLst>
                  <a:ext uri="{FF2B5EF4-FFF2-40B4-BE49-F238E27FC236}">
                    <a16:creationId xmlns:a16="http://schemas.microsoft.com/office/drawing/2014/main" id="{A29665B5-A7BD-03EF-321E-7C7C60266898}"/>
                  </a:ext>
                </a:extLst>
              </p:cNvPr>
              <p:cNvSpPr txBox="1">
                <a:spLocks noChangeArrowheads="1"/>
              </p:cNvSpPr>
              <p:nvPr/>
            </p:nvSpPr>
            <p:spPr bwMode="auto">
              <a:xfrm>
                <a:off x="876436" y="3354216"/>
                <a:ext cx="1962366" cy="111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en-GB" altLang="da-DK" b="1" dirty="0"/>
                  <a:t>Rejuvenation &amp; Evergreening</a:t>
                </a:r>
              </a:p>
              <a:p>
                <a:pPr algn="l"/>
                <a:endParaRPr lang="en-GB" altLang="da-DK" b="1" dirty="0"/>
              </a:p>
            </p:txBody>
          </p:sp>
          <p:sp>
            <p:nvSpPr>
              <p:cNvPr id="1349641" name="AutoShape 9">
                <a:extLst>
                  <a:ext uri="{FF2B5EF4-FFF2-40B4-BE49-F238E27FC236}">
                    <a16:creationId xmlns:a16="http://schemas.microsoft.com/office/drawing/2014/main" id="{1139C606-260C-666E-4271-131A4FEED544}"/>
                  </a:ext>
                </a:extLst>
              </p:cNvPr>
              <p:cNvSpPr>
                <a:spLocks noChangeArrowheads="1"/>
              </p:cNvSpPr>
              <p:nvPr/>
            </p:nvSpPr>
            <p:spPr bwMode="auto">
              <a:xfrm rot="5400000">
                <a:off x="8258624" y="2830737"/>
                <a:ext cx="1424841" cy="1671942"/>
              </a:xfrm>
              <a:prstGeom prst="triangle">
                <a:avLst>
                  <a:gd name="adj" fmla="val 50000"/>
                </a:avLst>
              </a:prstGeom>
              <a:solidFill>
                <a:srgbClr val="FFCCFF"/>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42" name="Text Box 10">
                <a:extLst>
                  <a:ext uri="{FF2B5EF4-FFF2-40B4-BE49-F238E27FC236}">
                    <a16:creationId xmlns:a16="http://schemas.microsoft.com/office/drawing/2014/main" id="{0269FFF7-0B10-629A-778B-D6CBDD345383}"/>
                  </a:ext>
                </a:extLst>
              </p:cNvPr>
              <p:cNvSpPr txBox="1">
                <a:spLocks noChangeArrowheads="1"/>
              </p:cNvSpPr>
              <p:nvPr/>
            </p:nvSpPr>
            <p:spPr bwMode="auto">
              <a:xfrm>
                <a:off x="9494128" y="3535136"/>
                <a:ext cx="556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b="1"/>
                  <a:t>FID</a:t>
                </a:r>
              </a:p>
            </p:txBody>
          </p:sp>
          <p:sp>
            <p:nvSpPr>
              <p:cNvPr id="1349643" name="Text Box 11">
                <a:extLst>
                  <a:ext uri="{FF2B5EF4-FFF2-40B4-BE49-F238E27FC236}">
                    <a16:creationId xmlns:a16="http://schemas.microsoft.com/office/drawing/2014/main" id="{69A8372C-DF0B-755D-A06F-0A047A8BA15A}"/>
                  </a:ext>
                </a:extLst>
              </p:cNvPr>
              <p:cNvSpPr txBox="1">
                <a:spLocks noChangeArrowheads="1"/>
              </p:cNvSpPr>
              <p:nvPr/>
            </p:nvSpPr>
            <p:spPr bwMode="auto">
              <a:xfrm>
                <a:off x="8096564" y="2752115"/>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DG1</a:t>
                </a:r>
              </a:p>
            </p:txBody>
          </p:sp>
          <p:sp>
            <p:nvSpPr>
              <p:cNvPr id="1349644" name="Text Box 12">
                <a:extLst>
                  <a:ext uri="{FF2B5EF4-FFF2-40B4-BE49-F238E27FC236}">
                    <a16:creationId xmlns:a16="http://schemas.microsoft.com/office/drawing/2014/main" id="{23478EDF-020E-66F8-6F39-E48CFD83398B}"/>
                  </a:ext>
                </a:extLst>
              </p:cNvPr>
              <p:cNvSpPr txBox="1">
                <a:spLocks noChangeArrowheads="1"/>
              </p:cNvSpPr>
              <p:nvPr/>
            </p:nvSpPr>
            <p:spPr bwMode="auto">
              <a:xfrm>
                <a:off x="8516956" y="2917383"/>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DG2</a:t>
                </a:r>
              </a:p>
            </p:txBody>
          </p:sp>
          <p:sp>
            <p:nvSpPr>
              <p:cNvPr id="1349645" name="Text Box 13">
                <a:extLst>
                  <a:ext uri="{FF2B5EF4-FFF2-40B4-BE49-F238E27FC236}">
                    <a16:creationId xmlns:a16="http://schemas.microsoft.com/office/drawing/2014/main" id="{E4C20C41-5A0E-C0C4-EB7D-E0F840348224}"/>
                  </a:ext>
                </a:extLst>
              </p:cNvPr>
              <p:cNvSpPr txBox="1">
                <a:spLocks noChangeArrowheads="1"/>
              </p:cNvSpPr>
              <p:nvPr/>
            </p:nvSpPr>
            <p:spPr bwMode="auto">
              <a:xfrm>
                <a:off x="9121872" y="3129183"/>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DG3</a:t>
                </a:r>
              </a:p>
            </p:txBody>
          </p:sp>
          <p:sp>
            <p:nvSpPr>
              <p:cNvPr id="1349646" name="Text Box 14">
                <a:extLst>
                  <a:ext uri="{FF2B5EF4-FFF2-40B4-BE49-F238E27FC236}">
                    <a16:creationId xmlns:a16="http://schemas.microsoft.com/office/drawing/2014/main" id="{C68B681D-83A3-56EE-0CE4-7B8375BE2D43}"/>
                  </a:ext>
                </a:extLst>
              </p:cNvPr>
              <p:cNvSpPr txBox="1">
                <a:spLocks noChangeArrowheads="1"/>
              </p:cNvSpPr>
              <p:nvPr/>
            </p:nvSpPr>
            <p:spPr bwMode="auto">
              <a:xfrm>
                <a:off x="9495732" y="3201389"/>
                <a:ext cx="402139"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t>DG4</a:t>
                </a:r>
              </a:p>
            </p:txBody>
          </p:sp>
          <p:sp>
            <p:nvSpPr>
              <p:cNvPr id="1349647" name="Line 15">
                <a:extLst>
                  <a:ext uri="{FF2B5EF4-FFF2-40B4-BE49-F238E27FC236}">
                    <a16:creationId xmlns:a16="http://schemas.microsoft.com/office/drawing/2014/main" id="{B2F2A90A-CFFB-1E72-3F43-83E2FEB907B8}"/>
                  </a:ext>
                </a:extLst>
              </p:cNvPr>
              <p:cNvSpPr>
                <a:spLocks noChangeShapeType="1"/>
              </p:cNvSpPr>
              <p:nvPr/>
            </p:nvSpPr>
            <p:spPr bwMode="auto">
              <a:xfrm>
                <a:off x="3071111" y="1920957"/>
                <a:ext cx="0" cy="3375975"/>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48" name="Line 16">
                <a:extLst>
                  <a:ext uri="{FF2B5EF4-FFF2-40B4-BE49-F238E27FC236}">
                    <a16:creationId xmlns:a16="http://schemas.microsoft.com/office/drawing/2014/main" id="{FFF89670-6691-DF29-FF20-3E0FCE8E4A9B}"/>
                  </a:ext>
                </a:extLst>
              </p:cNvPr>
              <p:cNvSpPr>
                <a:spLocks noChangeShapeType="1"/>
              </p:cNvSpPr>
              <p:nvPr/>
            </p:nvSpPr>
            <p:spPr bwMode="auto">
              <a:xfrm>
                <a:off x="3613449" y="2065367"/>
                <a:ext cx="0" cy="3096783"/>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49" name="Line 17">
                <a:extLst>
                  <a:ext uri="{FF2B5EF4-FFF2-40B4-BE49-F238E27FC236}">
                    <a16:creationId xmlns:a16="http://schemas.microsoft.com/office/drawing/2014/main" id="{E2425544-5C98-C568-B4CD-66CBA7981731}"/>
                  </a:ext>
                </a:extLst>
              </p:cNvPr>
              <p:cNvSpPr>
                <a:spLocks noChangeShapeType="1"/>
              </p:cNvSpPr>
              <p:nvPr/>
            </p:nvSpPr>
            <p:spPr bwMode="auto">
              <a:xfrm>
                <a:off x="4353148" y="2272353"/>
                <a:ext cx="11231" cy="2657136"/>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0" name="Line 18">
                <a:extLst>
                  <a:ext uri="{FF2B5EF4-FFF2-40B4-BE49-F238E27FC236}">
                    <a16:creationId xmlns:a16="http://schemas.microsoft.com/office/drawing/2014/main" id="{FC8A7BB4-4346-5E1E-A259-1C5C66276A17}"/>
                  </a:ext>
                </a:extLst>
              </p:cNvPr>
              <p:cNvSpPr>
                <a:spLocks noChangeShapeType="1"/>
              </p:cNvSpPr>
              <p:nvPr/>
            </p:nvSpPr>
            <p:spPr bwMode="auto">
              <a:xfrm>
                <a:off x="5144190" y="2484154"/>
                <a:ext cx="0" cy="2305740"/>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1" name="Text Box 19">
                <a:extLst>
                  <a:ext uri="{FF2B5EF4-FFF2-40B4-BE49-F238E27FC236}">
                    <a16:creationId xmlns:a16="http://schemas.microsoft.com/office/drawing/2014/main" id="{F16DE3B4-E032-B0C8-ED33-F90B65997C00}"/>
                  </a:ext>
                </a:extLst>
              </p:cNvPr>
              <p:cNvSpPr txBox="1">
                <a:spLocks noChangeArrowheads="1"/>
              </p:cNvSpPr>
              <p:nvPr/>
            </p:nvSpPr>
            <p:spPr bwMode="auto">
              <a:xfrm>
                <a:off x="3030998" y="1868007"/>
                <a:ext cx="502593"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Frame</a:t>
                </a:r>
              </a:p>
            </p:txBody>
          </p:sp>
          <p:sp>
            <p:nvSpPr>
              <p:cNvPr id="1349652" name="Text Box 20">
                <a:extLst>
                  <a:ext uri="{FF2B5EF4-FFF2-40B4-BE49-F238E27FC236}">
                    <a16:creationId xmlns:a16="http://schemas.microsoft.com/office/drawing/2014/main" id="{90A6CE9A-B85B-05A4-E0C7-94CA20124FE8}"/>
                  </a:ext>
                </a:extLst>
              </p:cNvPr>
              <p:cNvSpPr txBox="1">
                <a:spLocks noChangeArrowheads="1"/>
              </p:cNvSpPr>
              <p:nvPr/>
            </p:nvSpPr>
            <p:spPr bwMode="auto">
              <a:xfrm>
                <a:off x="3555685" y="1964280"/>
                <a:ext cx="502593"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Assist</a:t>
                </a:r>
              </a:p>
            </p:txBody>
          </p:sp>
          <p:sp>
            <p:nvSpPr>
              <p:cNvPr id="1349653" name="Text Box 21">
                <a:extLst>
                  <a:ext uri="{FF2B5EF4-FFF2-40B4-BE49-F238E27FC236}">
                    <a16:creationId xmlns:a16="http://schemas.microsoft.com/office/drawing/2014/main" id="{06832E8B-D3D0-C8E9-A462-1455632B85ED}"/>
                  </a:ext>
                </a:extLst>
              </p:cNvPr>
              <p:cNvSpPr txBox="1">
                <a:spLocks noChangeArrowheads="1"/>
              </p:cNvSpPr>
              <p:nvPr/>
            </p:nvSpPr>
            <p:spPr bwMode="auto">
              <a:xfrm>
                <a:off x="4292174" y="2074994"/>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dirty="0">
                    <a:solidFill>
                      <a:srgbClr val="FF3300"/>
                    </a:solidFill>
                  </a:rPr>
                  <a:t>Volume</a:t>
                </a:r>
              </a:p>
              <a:p>
                <a:pPr algn="l"/>
                <a:r>
                  <a:rPr lang="en-US" altLang="da-DK" sz="809" b="1" dirty="0">
                    <a:solidFill>
                      <a:srgbClr val="FF3300"/>
                    </a:solidFill>
                  </a:rPr>
                  <a:t>Challenge</a:t>
                </a:r>
              </a:p>
            </p:txBody>
          </p:sp>
          <p:sp>
            <p:nvSpPr>
              <p:cNvPr id="1349654" name="Text Box 22">
                <a:extLst>
                  <a:ext uri="{FF2B5EF4-FFF2-40B4-BE49-F238E27FC236}">
                    <a16:creationId xmlns:a16="http://schemas.microsoft.com/office/drawing/2014/main" id="{2E6C54D3-9CC0-9BD7-CC45-74F6018E1712}"/>
                  </a:ext>
                </a:extLst>
              </p:cNvPr>
              <p:cNvSpPr txBox="1">
                <a:spLocks noChangeArrowheads="1"/>
              </p:cNvSpPr>
              <p:nvPr/>
            </p:nvSpPr>
            <p:spPr bwMode="auto">
              <a:xfrm>
                <a:off x="4924367" y="2184103"/>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Prospect</a:t>
                </a:r>
              </a:p>
              <a:p>
                <a:pPr algn="l"/>
                <a:r>
                  <a:rPr lang="en-US" altLang="da-DK" sz="809" b="1">
                    <a:solidFill>
                      <a:srgbClr val="FF3300"/>
                    </a:solidFill>
                  </a:rPr>
                  <a:t>Challenge</a:t>
                </a:r>
              </a:p>
            </p:txBody>
          </p:sp>
          <p:sp>
            <p:nvSpPr>
              <p:cNvPr id="1349655" name="Line 23">
                <a:extLst>
                  <a:ext uri="{FF2B5EF4-FFF2-40B4-BE49-F238E27FC236}">
                    <a16:creationId xmlns:a16="http://schemas.microsoft.com/office/drawing/2014/main" id="{61E0A74C-25C5-C5E4-DF32-661D0FFD7B1E}"/>
                  </a:ext>
                </a:extLst>
              </p:cNvPr>
              <p:cNvSpPr>
                <a:spLocks noChangeShapeType="1"/>
              </p:cNvSpPr>
              <p:nvPr/>
            </p:nvSpPr>
            <p:spPr bwMode="auto">
              <a:xfrm>
                <a:off x="5582233" y="2659050"/>
                <a:ext cx="0" cy="1955947"/>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6" name="Text Box 24">
                <a:extLst>
                  <a:ext uri="{FF2B5EF4-FFF2-40B4-BE49-F238E27FC236}">
                    <a16:creationId xmlns:a16="http://schemas.microsoft.com/office/drawing/2014/main" id="{C68F0857-152B-85A5-375F-4B3F71C49E97}"/>
                  </a:ext>
                </a:extLst>
              </p:cNvPr>
              <p:cNvSpPr txBox="1">
                <a:spLocks noChangeArrowheads="1"/>
              </p:cNvSpPr>
              <p:nvPr/>
            </p:nvSpPr>
            <p:spPr bwMode="auto">
              <a:xfrm>
                <a:off x="5229233" y="2460086"/>
                <a:ext cx="594945"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809" b="1">
                    <a:solidFill>
                      <a:srgbClr val="FF3300"/>
                    </a:solidFill>
                  </a:rPr>
                  <a:t>AFE/WP</a:t>
                </a:r>
                <a:endParaRPr lang="en-US" altLang="da-DK" sz="809" b="1">
                  <a:solidFill>
                    <a:srgbClr val="FF3300"/>
                  </a:solidFill>
                </a:endParaRPr>
              </a:p>
            </p:txBody>
          </p:sp>
          <p:sp>
            <p:nvSpPr>
              <p:cNvPr id="1349657" name="Line 25">
                <a:extLst>
                  <a:ext uri="{FF2B5EF4-FFF2-40B4-BE49-F238E27FC236}">
                    <a16:creationId xmlns:a16="http://schemas.microsoft.com/office/drawing/2014/main" id="{F6447F7B-2F51-CE09-44CA-7A2E5DCBCB42}"/>
                  </a:ext>
                </a:extLst>
              </p:cNvPr>
              <p:cNvSpPr>
                <a:spLocks noChangeShapeType="1"/>
              </p:cNvSpPr>
              <p:nvPr/>
            </p:nvSpPr>
            <p:spPr bwMode="auto">
              <a:xfrm>
                <a:off x="6094084" y="2557964"/>
                <a:ext cx="0" cy="2308949"/>
              </a:xfrm>
              <a:prstGeom prst="line">
                <a:avLst/>
              </a:prstGeom>
              <a:noFill/>
              <a:ln w="0">
                <a:solidFill>
                  <a:srgbClr val="FF33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58" name="Text Box 26">
                <a:extLst>
                  <a:ext uri="{FF2B5EF4-FFF2-40B4-BE49-F238E27FC236}">
                    <a16:creationId xmlns:a16="http://schemas.microsoft.com/office/drawing/2014/main" id="{0820CAA9-4F6E-4045-FB8A-88A56556FD2A}"/>
                  </a:ext>
                </a:extLst>
              </p:cNvPr>
              <p:cNvSpPr txBox="1">
                <a:spLocks noChangeArrowheads="1"/>
              </p:cNvSpPr>
              <p:nvPr/>
            </p:nvSpPr>
            <p:spPr bwMode="auto">
              <a:xfrm rot="-605975">
                <a:off x="640217" y="5999725"/>
                <a:ext cx="2084311" cy="545547"/>
              </a:xfrm>
              <a:prstGeom prst="rect">
                <a:avLst/>
              </a:prstGeom>
              <a:solidFill>
                <a:srgbClr val="FFCC99"/>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New ideas &amp; opportunities</a:t>
                </a:r>
                <a:endParaRPr lang="en-US" altLang="da-DK" sz="1617" b="1"/>
              </a:p>
            </p:txBody>
          </p:sp>
          <p:sp>
            <p:nvSpPr>
              <p:cNvPr id="1349659" name="Text Box 27">
                <a:extLst>
                  <a:ext uri="{FF2B5EF4-FFF2-40B4-BE49-F238E27FC236}">
                    <a16:creationId xmlns:a16="http://schemas.microsoft.com/office/drawing/2014/main" id="{1FA126F3-7992-F357-8AB2-F45EA81630C1}"/>
                  </a:ext>
                </a:extLst>
              </p:cNvPr>
              <p:cNvSpPr txBox="1">
                <a:spLocks noChangeArrowheads="1"/>
              </p:cNvSpPr>
              <p:nvPr/>
            </p:nvSpPr>
            <p:spPr bwMode="auto">
              <a:xfrm rot="-605975">
                <a:off x="2661951" y="5529591"/>
                <a:ext cx="3289329" cy="545547"/>
              </a:xfrm>
              <a:prstGeom prst="rect">
                <a:avLst/>
              </a:prstGeom>
              <a:solidFill>
                <a:srgbClr val="FFFF99"/>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Exploration well delivery</a:t>
                </a:r>
                <a:endParaRPr lang="en-US" altLang="da-DK" sz="1617" b="1"/>
              </a:p>
            </p:txBody>
          </p:sp>
          <p:sp>
            <p:nvSpPr>
              <p:cNvPr id="1349660" name="Text Box 28">
                <a:extLst>
                  <a:ext uri="{FF2B5EF4-FFF2-40B4-BE49-F238E27FC236}">
                    <a16:creationId xmlns:a16="http://schemas.microsoft.com/office/drawing/2014/main" id="{399E9650-7AC9-12F6-9C84-0B76CC05203F}"/>
                  </a:ext>
                </a:extLst>
              </p:cNvPr>
              <p:cNvSpPr txBox="1">
                <a:spLocks noChangeArrowheads="1"/>
              </p:cNvSpPr>
              <p:nvPr/>
            </p:nvSpPr>
            <p:spPr bwMode="auto">
              <a:xfrm rot="-605975">
                <a:off x="5745898" y="5054644"/>
                <a:ext cx="2482239" cy="545547"/>
              </a:xfrm>
              <a:prstGeom prst="rect">
                <a:avLst/>
              </a:prstGeom>
              <a:solidFill>
                <a:srgbClr val="CCFFCC"/>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Appraisal well delivery </a:t>
                </a:r>
              </a:p>
              <a:p>
                <a:pPr algn="l"/>
                <a:r>
                  <a:rPr lang="en-GB" altLang="da-DK" sz="910" b="1"/>
                  <a:t>(Repeat until discovery “commercial”)</a:t>
                </a:r>
                <a:endParaRPr lang="en-US" altLang="da-DK" sz="910" b="1"/>
              </a:p>
            </p:txBody>
          </p:sp>
          <p:sp>
            <p:nvSpPr>
              <p:cNvPr id="1349661" name="Text Box 29">
                <a:extLst>
                  <a:ext uri="{FF2B5EF4-FFF2-40B4-BE49-F238E27FC236}">
                    <a16:creationId xmlns:a16="http://schemas.microsoft.com/office/drawing/2014/main" id="{A098BA45-6F76-3E74-26BA-0AEC2A03719A}"/>
                  </a:ext>
                </a:extLst>
              </p:cNvPr>
              <p:cNvSpPr txBox="1">
                <a:spLocks noChangeArrowheads="1"/>
              </p:cNvSpPr>
              <p:nvPr/>
            </p:nvSpPr>
            <p:spPr bwMode="auto">
              <a:xfrm rot="514112">
                <a:off x="1716442" y="1522947"/>
                <a:ext cx="7752443" cy="58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2426" b="1" dirty="0"/>
                  <a:t>Exploration                                             Development</a:t>
                </a:r>
                <a:endParaRPr lang="en-US" altLang="da-DK" sz="2426" b="1" dirty="0"/>
              </a:p>
            </p:txBody>
          </p:sp>
          <p:sp>
            <p:nvSpPr>
              <p:cNvPr id="1349662" name="Rectangle 30">
                <a:extLst>
                  <a:ext uri="{FF2B5EF4-FFF2-40B4-BE49-F238E27FC236}">
                    <a16:creationId xmlns:a16="http://schemas.microsoft.com/office/drawing/2014/main" id="{9BF5FCED-A7F9-43B8-B854-CD64BF5BA281}"/>
                  </a:ext>
                </a:extLst>
              </p:cNvPr>
              <p:cNvSpPr>
                <a:spLocks noChangeArrowheads="1"/>
              </p:cNvSpPr>
              <p:nvPr/>
            </p:nvSpPr>
            <p:spPr bwMode="auto">
              <a:xfrm>
                <a:off x="736490" y="1843939"/>
                <a:ext cx="1181465"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Regional</a:t>
                </a:r>
                <a:endParaRPr lang="en-US" altLang="da-DK" sz="1819" b="1"/>
              </a:p>
            </p:txBody>
          </p:sp>
          <p:sp>
            <p:nvSpPr>
              <p:cNvPr id="1349663" name="Rectangle 31">
                <a:extLst>
                  <a:ext uri="{FF2B5EF4-FFF2-40B4-BE49-F238E27FC236}">
                    <a16:creationId xmlns:a16="http://schemas.microsoft.com/office/drawing/2014/main" id="{A67C356B-E583-10C8-0EE9-DEBAE9C998BD}"/>
                  </a:ext>
                </a:extLst>
              </p:cNvPr>
              <p:cNvSpPr>
                <a:spLocks noChangeArrowheads="1"/>
              </p:cNvSpPr>
              <p:nvPr/>
            </p:nvSpPr>
            <p:spPr bwMode="auto">
              <a:xfrm>
                <a:off x="4555321" y="2909361"/>
                <a:ext cx="1196047"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Prospect</a:t>
                </a:r>
                <a:endParaRPr lang="en-US" altLang="da-DK" sz="1819" b="1"/>
              </a:p>
            </p:txBody>
          </p:sp>
          <p:sp>
            <p:nvSpPr>
              <p:cNvPr id="1349664" name="Rectangle 32">
                <a:extLst>
                  <a:ext uri="{FF2B5EF4-FFF2-40B4-BE49-F238E27FC236}">
                    <a16:creationId xmlns:a16="http://schemas.microsoft.com/office/drawing/2014/main" id="{897C29D0-E450-C7B7-3861-D83B9ABFEC79}"/>
                  </a:ext>
                </a:extLst>
              </p:cNvPr>
              <p:cNvSpPr>
                <a:spLocks noChangeArrowheads="1"/>
              </p:cNvSpPr>
              <p:nvPr/>
            </p:nvSpPr>
            <p:spPr bwMode="auto">
              <a:xfrm>
                <a:off x="8330828" y="3271989"/>
                <a:ext cx="735904"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Field</a:t>
                </a:r>
                <a:endParaRPr lang="en-US" altLang="da-DK" sz="1819" b="1"/>
              </a:p>
            </p:txBody>
          </p:sp>
          <p:sp>
            <p:nvSpPr>
              <p:cNvPr id="1349665" name="Rectangle 33">
                <a:extLst>
                  <a:ext uri="{FF2B5EF4-FFF2-40B4-BE49-F238E27FC236}">
                    <a16:creationId xmlns:a16="http://schemas.microsoft.com/office/drawing/2014/main" id="{9B929444-E409-65FA-A4DE-E7690655BCAE}"/>
                  </a:ext>
                </a:extLst>
              </p:cNvPr>
              <p:cNvSpPr>
                <a:spLocks noChangeArrowheads="1"/>
              </p:cNvSpPr>
              <p:nvPr/>
            </p:nvSpPr>
            <p:spPr bwMode="auto">
              <a:xfrm>
                <a:off x="2220700" y="2354186"/>
                <a:ext cx="998380"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Cluster</a:t>
                </a:r>
                <a:endParaRPr lang="en-US" altLang="da-DK" sz="1819" b="1"/>
              </a:p>
            </p:txBody>
          </p:sp>
          <p:sp>
            <p:nvSpPr>
              <p:cNvPr id="1349666" name="Rectangle 34">
                <a:extLst>
                  <a:ext uri="{FF2B5EF4-FFF2-40B4-BE49-F238E27FC236}">
                    <a16:creationId xmlns:a16="http://schemas.microsoft.com/office/drawing/2014/main" id="{77F5E3FF-98F7-046B-4337-F0C15488445E}"/>
                  </a:ext>
                </a:extLst>
              </p:cNvPr>
              <p:cNvSpPr>
                <a:spLocks noChangeArrowheads="1"/>
              </p:cNvSpPr>
              <p:nvPr/>
            </p:nvSpPr>
            <p:spPr bwMode="auto">
              <a:xfrm>
                <a:off x="3528409" y="2742487"/>
                <a:ext cx="737524"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Lead</a:t>
                </a:r>
                <a:endParaRPr lang="en-US" altLang="da-DK" sz="1819" b="1"/>
              </a:p>
            </p:txBody>
          </p:sp>
          <p:sp>
            <p:nvSpPr>
              <p:cNvPr id="1349667" name="Text Box 35">
                <a:extLst>
                  <a:ext uri="{FF2B5EF4-FFF2-40B4-BE49-F238E27FC236}">
                    <a16:creationId xmlns:a16="http://schemas.microsoft.com/office/drawing/2014/main" id="{0F834BB6-323F-4443-ECCE-A8141BB1FDE6}"/>
                  </a:ext>
                </a:extLst>
              </p:cNvPr>
              <p:cNvSpPr txBox="1">
                <a:spLocks noChangeArrowheads="1"/>
              </p:cNvSpPr>
              <p:nvPr/>
            </p:nvSpPr>
            <p:spPr bwMode="auto">
              <a:xfrm rot="-605975">
                <a:off x="8029173" y="4703248"/>
                <a:ext cx="1793888" cy="545547"/>
              </a:xfrm>
              <a:prstGeom prst="rect">
                <a:avLst/>
              </a:prstGeom>
              <a:solidFill>
                <a:srgbClr val="FFCCFF"/>
              </a:solid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r>
                  <a:rPr lang="en-GB" altLang="da-DK" sz="1617" b="1"/>
                  <a:t>Development</a:t>
                </a:r>
                <a:endParaRPr lang="en-US" altLang="da-DK" sz="1617" b="1"/>
              </a:p>
            </p:txBody>
          </p:sp>
          <p:sp>
            <p:nvSpPr>
              <p:cNvPr id="1349668" name="Line 36">
                <a:extLst>
                  <a:ext uri="{FF2B5EF4-FFF2-40B4-BE49-F238E27FC236}">
                    <a16:creationId xmlns:a16="http://schemas.microsoft.com/office/drawing/2014/main" id="{5E576643-A9F0-3217-E6D8-964C890FDEC6}"/>
                  </a:ext>
                </a:extLst>
              </p:cNvPr>
              <p:cNvSpPr>
                <a:spLocks noChangeShapeType="1"/>
              </p:cNvSpPr>
              <p:nvPr/>
            </p:nvSpPr>
            <p:spPr bwMode="auto">
              <a:xfrm>
                <a:off x="9195682" y="3188552"/>
                <a:ext cx="0" cy="877689"/>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69" name="Line 37">
                <a:extLst>
                  <a:ext uri="{FF2B5EF4-FFF2-40B4-BE49-F238E27FC236}">
                    <a16:creationId xmlns:a16="http://schemas.microsoft.com/office/drawing/2014/main" id="{672B1711-3835-1E46-9F25-EB743F4C72E8}"/>
                  </a:ext>
                </a:extLst>
              </p:cNvPr>
              <p:cNvSpPr>
                <a:spLocks noChangeShapeType="1"/>
              </p:cNvSpPr>
              <p:nvPr/>
            </p:nvSpPr>
            <p:spPr bwMode="auto">
              <a:xfrm>
                <a:off x="8568302" y="3023283"/>
                <a:ext cx="0" cy="1233900"/>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0" name="Rectangle 38">
                <a:extLst>
                  <a:ext uri="{FF2B5EF4-FFF2-40B4-BE49-F238E27FC236}">
                    <a16:creationId xmlns:a16="http://schemas.microsoft.com/office/drawing/2014/main" id="{957EBCE2-72F4-08D7-035B-4D09E9B616F6}"/>
                  </a:ext>
                </a:extLst>
              </p:cNvPr>
              <p:cNvSpPr>
                <a:spLocks noChangeArrowheads="1"/>
              </p:cNvSpPr>
              <p:nvPr/>
            </p:nvSpPr>
            <p:spPr bwMode="auto">
              <a:xfrm>
                <a:off x="6232076" y="3095489"/>
                <a:ext cx="1314323" cy="3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GB" altLang="da-DK" sz="1819" b="1"/>
                  <a:t>Discovery</a:t>
                </a:r>
                <a:endParaRPr lang="en-US" altLang="da-DK" sz="1819" b="1"/>
              </a:p>
            </p:txBody>
          </p:sp>
          <p:sp>
            <p:nvSpPr>
              <p:cNvPr id="1349671" name="Line 39">
                <a:extLst>
                  <a:ext uri="{FF2B5EF4-FFF2-40B4-BE49-F238E27FC236}">
                    <a16:creationId xmlns:a16="http://schemas.microsoft.com/office/drawing/2014/main" id="{683ED755-24E6-CF6D-8317-6E805A276494}"/>
                  </a:ext>
                </a:extLst>
              </p:cNvPr>
              <p:cNvSpPr>
                <a:spLocks noChangeShapeType="1"/>
              </p:cNvSpPr>
              <p:nvPr/>
            </p:nvSpPr>
            <p:spPr bwMode="auto">
              <a:xfrm>
                <a:off x="5790825" y="2476132"/>
                <a:ext cx="11231" cy="2501494"/>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2" name="Text Box 40">
                <a:extLst>
                  <a:ext uri="{FF2B5EF4-FFF2-40B4-BE49-F238E27FC236}">
                    <a16:creationId xmlns:a16="http://schemas.microsoft.com/office/drawing/2014/main" id="{02A1E794-28DD-F91B-21A3-0A2501D3730B}"/>
                  </a:ext>
                </a:extLst>
              </p:cNvPr>
              <p:cNvSpPr txBox="1">
                <a:spLocks noChangeArrowheads="1"/>
              </p:cNvSpPr>
              <p:nvPr/>
            </p:nvSpPr>
            <p:spPr bwMode="auto">
              <a:xfrm>
                <a:off x="5710597" y="4839634"/>
                <a:ext cx="502593"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SFRin</a:t>
                </a:r>
              </a:p>
              <a:p>
                <a:pPr algn="l"/>
                <a:r>
                  <a:rPr lang="en-US" altLang="da-DK" sz="809" b="1">
                    <a:solidFill>
                      <a:srgbClr val="000066"/>
                    </a:solidFill>
                  </a:rPr>
                  <a:t>Frame</a:t>
                </a:r>
              </a:p>
            </p:txBody>
          </p:sp>
          <p:sp>
            <p:nvSpPr>
              <p:cNvPr id="1349673" name="Line 41">
                <a:extLst>
                  <a:ext uri="{FF2B5EF4-FFF2-40B4-BE49-F238E27FC236}">
                    <a16:creationId xmlns:a16="http://schemas.microsoft.com/office/drawing/2014/main" id="{B9A720A3-92AB-7E8B-54C2-099B97DC531F}"/>
                  </a:ext>
                </a:extLst>
              </p:cNvPr>
              <p:cNvSpPr>
                <a:spLocks noChangeShapeType="1"/>
              </p:cNvSpPr>
              <p:nvPr/>
            </p:nvSpPr>
            <p:spPr bwMode="auto">
              <a:xfrm>
                <a:off x="6408576" y="2622146"/>
                <a:ext cx="0" cy="2204653"/>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4" name="Line 42">
                <a:extLst>
                  <a:ext uri="{FF2B5EF4-FFF2-40B4-BE49-F238E27FC236}">
                    <a16:creationId xmlns:a16="http://schemas.microsoft.com/office/drawing/2014/main" id="{5EC181B0-CE47-E1A0-AA02-75DC2BF0E6BB}"/>
                  </a:ext>
                </a:extLst>
              </p:cNvPr>
              <p:cNvSpPr>
                <a:spLocks noChangeShapeType="1"/>
              </p:cNvSpPr>
              <p:nvPr/>
            </p:nvSpPr>
            <p:spPr bwMode="auto">
              <a:xfrm>
                <a:off x="7148275" y="2795437"/>
                <a:ext cx="8022" cy="1856466"/>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5" name="Line 43">
                <a:extLst>
                  <a:ext uri="{FF2B5EF4-FFF2-40B4-BE49-F238E27FC236}">
                    <a16:creationId xmlns:a16="http://schemas.microsoft.com/office/drawing/2014/main" id="{2488218B-39A3-8E60-37AC-0EBB5FADC080}"/>
                  </a:ext>
                </a:extLst>
              </p:cNvPr>
              <p:cNvSpPr>
                <a:spLocks noChangeShapeType="1"/>
              </p:cNvSpPr>
              <p:nvPr/>
            </p:nvSpPr>
            <p:spPr bwMode="auto">
              <a:xfrm>
                <a:off x="7937714" y="3007238"/>
                <a:ext cx="0" cy="1431259"/>
              </a:xfrm>
              <a:prstGeom prst="line">
                <a:avLst/>
              </a:prstGeom>
              <a:noFill/>
              <a:ln w="0">
                <a:solidFill>
                  <a:srgbClr val="00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76" name="Text Box 44">
                <a:extLst>
                  <a:ext uri="{FF2B5EF4-FFF2-40B4-BE49-F238E27FC236}">
                    <a16:creationId xmlns:a16="http://schemas.microsoft.com/office/drawing/2014/main" id="{498C114A-19FA-8208-6ADE-780DBE93A9AD}"/>
                  </a:ext>
                </a:extLst>
              </p:cNvPr>
              <p:cNvSpPr txBox="1">
                <a:spLocks noChangeArrowheads="1"/>
              </p:cNvSpPr>
              <p:nvPr/>
            </p:nvSpPr>
            <p:spPr bwMode="auto">
              <a:xfrm>
                <a:off x="6254540" y="4735339"/>
                <a:ext cx="917369"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Appraisal Plan</a:t>
                </a:r>
              </a:p>
              <a:p>
                <a:pPr algn="l"/>
                <a:r>
                  <a:rPr lang="en-US" altLang="da-DK" sz="809" b="1">
                    <a:solidFill>
                      <a:srgbClr val="000066"/>
                    </a:solidFill>
                  </a:rPr>
                  <a:t>Assist</a:t>
                </a:r>
              </a:p>
            </p:txBody>
          </p:sp>
          <p:sp>
            <p:nvSpPr>
              <p:cNvPr id="1349677" name="Text Box 45">
                <a:extLst>
                  <a:ext uri="{FF2B5EF4-FFF2-40B4-BE49-F238E27FC236}">
                    <a16:creationId xmlns:a16="http://schemas.microsoft.com/office/drawing/2014/main" id="{B2FC0106-0D73-8050-6BF2-D44C19C85975}"/>
                  </a:ext>
                </a:extLst>
              </p:cNvPr>
              <p:cNvSpPr txBox="1">
                <a:spLocks noChangeArrowheads="1"/>
              </p:cNvSpPr>
              <p:nvPr/>
            </p:nvSpPr>
            <p:spPr bwMode="auto">
              <a:xfrm>
                <a:off x="7069651" y="4544397"/>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Volume</a:t>
                </a:r>
              </a:p>
              <a:p>
                <a:pPr algn="l"/>
                <a:r>
                  <a:rPr lang="en-US" altLang="da-DK" sz="809" b="1">
                    <a:solidFill>
                      <a:srgbClr val="000066"/>
                    </a:solidFill>
                  </a:rPr>
                  <a:t>Challenge</a:t>
                </a:r>
              </a:p>
            </p:txBody>
          </p:sp>
          <p:sp>
            <p:nvSpPr>
              <p:cNvPr id="1349678" name="Text Box 46">
                <a:extLst>
                  <a:ext uri="{FF2B5EF4-FFF2-40B4-BE49-F238E27FC236}">
                    <a16:creationId xmlns:a16="http://schemas.microsoft.com/office/drawing/2014/main" id="{AA1A8E93-09B7-6CD3-E21C-DEEDC65EEF97}"/>
                  </a:ext>
                </a:extLst>
              </p:cNvPr>
              <p:cNvSpPr txBox="1">
                <a:spLocks noChangeArrowheads="1"/>
              </p:cNvSpPr>
              <p:nvPr/>
            </p:nvSpPr>
            <p:spPr bwMode="auto">
              <a:xfrm>
                <a:off x="7562249" y="4319760"/>
                <a:ext cx="690538" cy="34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000066"/>
                    </a:solidFill>
                  </a:rPr>
                  <a:t>Appraisal</a:t>
                </a:r>
              </a:p>
              <a:p>
                <a:pPr algn="l"/>
                <a:r>
                  <a:rPr lang="en-US" altLang="da-DK" sz="809" b="1">
                    <a:solidFill>
                      <a:srgbClr val="000066"/>
                    </a:solidFill>
                  </a:rPr>
                  <a:t>Challenge</a:t>
                </a:r>
              </a:p>
            </p:txBody>
          </p:sp>
          <p:sp>
            <p:nvSpPr>
              <p:cNvPr id="1349679" name="Line 47">
                <a:extLst>
                  <a:ext uri="{FF2B5EF4-FFF2-40B4-BE49-F238E27FC236}">
                    <a16:creationId xmlns:a16="http://schemas.microsoft.com/office/drawing/2014/main" id="{2F236755-530C-125E-1F4F-81CE0605565E}"/>
                  </a:ext>
                </a:extLst>
              </p:cNvPr>
              <p:cNvSpPr>
                <a:spLocks noChangeShapeType="1"/>
              </p:cNvSpPr>
              <p:nvPr/>
            </p:nvSpPr>
            <p:spPr bwMode="auto">
              <a:xfrm>
                <a:off x="8168769" y="2864433"/>
                <a:ext cx="0" cy="1607760"/>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80" name="Line 48">
                <a:extLst>
                  <a:ext uri="{FF2B5EF4-FFF2-40B4-BE49-F238E27FC236}">
                    <a16:creationId xmlns:a16="http://schemas.microsoft.com/office/drawing/2014/main" id="{A71E7AD7-FD69-3F80-A44A-61B94070B11D}"/>
                  </a:ext>
                </a:extLst>
              </p:cNvPr>
              <p:cNvSpPr>
                <a:spLocks noChangeShapeType="1"/>
              </p:cNvSpPr>
              <p:nvPr/>
            </p:nvSpPr>
            <p:spPr bwMode="auto">
              <a:xfrm>
                <a:off x="9590401" y="3294453"/>
                <a:ext cx="0" cy="673911"/>
              </a:xfrm>
              <a:prstGeom prst="line">
                <a:avLst/>
              </a:prstGeom>
              <a:noFill/>
              <a:ln w="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sp>
            <p:nvSpPr>
              <p:cNvPr id="1349681" name="AutoShape 49">
                <a:extLst>
                  <a:ext uri="{FF2B5EF4-FFF2-40B4-BE49-F238E27FC236}">
                    <a16:creationId xmlns:a16="http://schemas.microsoft.com/office/drawing/2014/main" id="{315A5988-E2D0-9E90-D259-43FBCB4D805A}"/>
                  </a:ext>
                </a:extLst>
              </p:cNvPr>
              <p:cNvSpPr>
                <a:spLocks noChangeArrowheads="1"/>
              </p:cNvSpPr>
              <p:nvPr/>
            </p:nvSpPr>
            <p:spPr bwMode="auto">
              <a:xfrm>
                <a:off x="6467945" y="3079443"/>
                <a:ext cx="1071840" cy="1083071"/>
              </a:xfrm>
              <a:custGeom>
                <a:avLst/>
                <a:gdLst>
                  <a:gd name="G0" fmla="+- 8560842 0 0"/>
                  <a:gd name="G1" fmla="+- -11796480 0 0"/>
                  <a:gd name="G2" fmla="+- 8560842 0 -11796480"/>
                  <a:gd name="G3" fmla="+- 10800 0 0"/>
                  <a:gd name="G4" fmla="+- 0 0 8560842"/>
                  <a:gd name="T0" fmla="*/ 360 256 1"/>
                  <a:gd name="T1" fmla="*/ 0 256 1"/>
                  <a:gd name="G5" fmla="+- G2 T0 T1"/>
                  <a:gd name="G6" fmla="?: G2 G2 G5"/>
                  <a:gd name="G7" fmla="+- 0 0 G6"/>
                  <a:gd name="G8" fmla="+- 3942 0 0"/>
                  <a:gd name="G9" fmla="+- 0 0 -11796480"/>
                  <a:gd name="G10" fmla="+- 3942 0 2700"/>
                  <a:gd name="G11" fmla="cos G10 8560842"/>
                  <a:gd name="G12" fmla="sin G10 8560842"/>
                  <a:gd name="G13" fmla="cos 13500 8560842"/>
                  <a:gd name="G14" fmla="sin 13500 8560842"/>
                  <a:gd name="G15" fmla="+- G11 10800 0"/>
                  <a:gd name="G16" fmla="+- G12 10800 0"/>
                  <a:gd name="G17" fmla="+- G13 10800 0"/>
                  <a:gd name="G18" fmla="+- G14 10800 0"/>
                  <a:gd name="G19" fmla="*/ 3942 1 2"/>
                  <a:gd name="G20" fmla="+- G19 5400 0"/>
                  <a:gd name="G21" fmla="cos G20 8560842"/>
                  <a:gd name="G22" fmla="sin G20 8560842"/>
                  <a:gd name="G23" fmla="+- G21 10800 0"/>
                  <a:gd name="G24" fmla="+- G12 G23 G22"/>
                  <a:gd name="G25" fmla="+- G22 G23 G11"/>
                  <a:gd name="G26" fmla="cos 10800 8560842"/>
                  <a:gd name="G27" fmla="sin 10800 8560842"/>
                  <a:gd name="G28" fmla="cos 3942 8560842"/>
                  <a:gd name="G29" fmla="sin 3942 8560842"/>
                  <a:gd name="G30" fmla="+- G26 10800 0"/>
                  <a:gd name="G31" fmla="+- G27 10800 0"/>
                  <a:gd name="G32" fmla="+- G28 10800 0"/>
                  <a:gd name="G33" fmla="+- G29 10800 0"/>
                  <a:gd name="G34" fmla="+- G19 5400 0"/>
                  <a:gd name="G35" fmla="cos G34 -11796480"/>
                  <a:gd name="G36" fmla="sin G34 -11796480"/>
                  <a:gd name="G37" fmla="+/ -11796480 8560842 2"/>
                  <a:gd name="T2" fmla="*/ 180 256 1"/>
                  <a:gd name="T3" fmla="*/ 0 256 1"/>
                  <a:gd name="G38" fmla="+- G37 T2 T3"/>
                  <a:gd name="G39" fmla="?: G2 G37 G38"/>
                  <a:gd name="G40" fmla="cos 10800 G39"/>
                  <a:gd name="G41" fmla="sin 10800 G39"/>
                  <a:gd name="G42" fmla="cos 3942 G39"/>
                  <a:gd name="G43" fmla="sin 3942 G39"/>
                  <a:gd name="G44" fmla="+- G40 10800 0"/>
                  <a:gd name="G45" fmla="+- G41 10800 0"/>
                  <a:gd name="G46" fmla="+- G42 10800 0"/>
                  <a:gd name="G47" fmla="+- G43 10800 0"/>
                  <a:gd name="G48" fmla="+- G35 10800 0"/>
                  <a:gd name="G49" fmla="+- G36 10800 0"/>
                  <a:gd name="T4" fmla="*/ 20612 w 21600"/>
                  <a:gd name="T5" fmla="*/ 6289 h 21600"/>
                  <a:gd name="T6" fmla="*/ 3429 w 21600"/>
                  <a:gd name="T7" fmla="*/ 10800 h 21600"/>
                  <a:gd name="T8" fmla="*/ 14381 w 21600"/>
                  <a:gd name="T9" fmla="*/ 9153 h 21600"/>
                  <a:gd name="T10" fmla="*/ 2009 w 21600"/>
                  <a:gd name="T11" fmla="*/ 21045 h 21600"/>
                  <a:gd name="T12" fmla="*/ 1348 w 21600"/>
                  <a:gd name="T13" fmla="*/ 12403 h 21600"/>
                  <a:gd name="T14" fmla="*/ 9991 w 21600"/>
                  <a:gd name="T15" fmla="*/ 1174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8233" y="13791"/>
                    </a:moveTo>
                    <a:cubicBezTo>
                      <a:pt x="8947" y="14404"/>
                      <a:pt x="9858" y="14741"/>
                      <a:pt x="10800" y="14741"/>
                    </a:cubicBezTo>
                    <a:cubicBezTo>
                      <a:pt x="12977" y="14742"/>
                      <a:pt x="14742" y="12977"/>
                      <a:pt x="14742" y="10800"/>
                    </a:cubicBezTo>
                    <a:cubicBezTo>
                      <a:pt x="14742" y="8622"/>
                      <a:pt x="12977" y="6858"/>
                      <a:pt x="10800" y="6858"/>
                    </a:cubicBezTo>
                    <a:cubicBezTo>
                      <a:pt x="8622" y="6858"/>
                      <a:pt x="6858" y="8622"/>
                      <a:pt x="6858" y="10800"/>
                    </a:cubicBezTo>
                    <a:lnTo>
                      <a:pt x="0" y="10800"/>
                    </a:lnTo>
                    <a:cubicBezTo>
                      <a:pt x="0" y="4835"/>
                      <a:pt x="4835" y="0"/>
                      <a:pt x="10800" y="0"/>
                    </a:cubicBezTo>
                    <a:cubicBezTo>
                      <a:pt x="16764" y="0"/>
                      <a:pt x="21600" y="4835"/>
                      <a:pt x="21600" y="10800"/>
                    </a:cubicBezTo>
                    <a:cubicBezTo>
                      <a:pt x="21600" y="16764"/>
                      <a:pt x="16764" y="21600"/>
                      <a:pt x="10800" y="21600"/>
                    </a:cubicBezTo>
                    <a:cubicBezTo>
                      <a:pt x="8220" y="21599"/>
                      <a:pt x="5725" y="20676"/>
                      <a:pt x="3767" y="18996"/>
                    </a:cubicBezTo>
                    <a:lnTo>
                      <a:pt x="2009" y="21045"/>
                    </a:lnTo>
                    <a:lnTo>
                      <a:pt x="1348" y="12403"/>
                    </a:lnTo>
                    <a:lnTo>
                      <a:pt x="9991" y="11742"/>
                    </a:lnTo>
                    <a:lnTo>
                      <a:pt x="8233" y="13791"/>
                    </a:lnTo>
                    <a:close/>
                  </a:path>
                </a:pathLst>
              </a:custGeom>
              <a:noFill/>
              <a:ln w="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a-DK"/>
              </a:p>
            </p:txBody>
          </p:sp>
          <p:cxnSp>
            <p:nvCxnSpPr>
              <p:cNvPr id="1349682" name="AutoShape 50">
                <a:extLst>
                  <a:ext uri="{FF2B5EF4-FFF2-40B4-BE49-F238E27FC236}">
                    <a16:creationId xmlns:a16="http://schemas.microsoft.com/office/drawing/2014/main" id="{33EDC975-2C99-0E27-8687-BB2AEDCD9114}"/>
                  </a:ext>
                </a:extLst>
              </p:cNvPr>
              <p:cNvCxnSpPr>
                <a:cxnSpLocks noChangeShapeType="1"/>
                <a:stCxn id="1349671" idx="0"/>
                <a:endCxn id="1349643" idx="0"/>
              </p:cNvCxnSpPr>
              <p:nvPr/>
            </p:nvCxnSpPr>
            <p:spPr bwMode="auto">
              <a:xfrm rot="16200000" flipH="1">
                <a:off x="6906238" y="1360719"/>
                <a:ext cx="275983" cy="2506809"/>
              </a:xfrm>
              <a:prstGeom prst="bentConnector5">
                <a:avLst>
                  <a:gd name="adj1" fmla="val 83721"/>
                  <a:gd name="adj2" fmla="val 46214"/>
                  <a:gd name="adj3" fmla="val 16279"/>
                </a:avLst>
              </a:prstGeom>
              <a:noFill/>
              <a:ln w="57150">
                <a:solidFill>
                  <a:srgbClr val="CCFF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49683" name="Text Box 51">
                <a:extLst>
                  <a:ext uri="{FF2B5EF4-FFF2-40B4-BE49-F238E27FC236}">
                    <a16:creationId xmlns:a16="http://schemas.microsoft.com/office/drawing/2014/main" id="{9DCEE47B-E538-61D2-A5B2-766FABAB2B9B}"/>
                  </a:ext>
                </a:extLst>
              </p:cNvPr>
              <p:cNvSpPr txBox="1">
                <a:spLocks noChangeArrowheads="1"/>
              </p:cNvSpPr>
              <p:nvPr/>
            </p:nvSpPr>
            <p:spPr bwMode="auto">
              <a:xfrm>
                <a:off x="5915980" y="2346163"/>
                <a:ext cx="415101" cy="21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da-DK" sz="809" b="1">
                    <a:solidFill>
                      <a:srgbClr val="FF3300"/>
                    </a:solidFill>
                  </a:rPr>
                  <a:t>AAR</a:t>
                </a:r>
              </a:p>
            </p:txBody>
          </p:sp>
        </p:grpSp>
      </p:grpSp>
      <p:sp>
        <p:nvSpPr>
          <p:cNvPr id="55" name="TextBox 54">
            <a:extLst>
              <a:ext uri="{FF2B5EF4-FFF2-40B4-BE49-F238E27FC236}">
                <a16:creationId xmlns:a16="http://schemas.microsoft.com/office/drawing/2014/main" id="{EF823A10-8709-3BCC-08F8-5E513DB7BBDE}"/>
              </a:ext>
            </a:extLst>
          </p:cNvPr>
          <p:cNvSpPr txBox="1"/>
          <p:nvPr/>
        </p:nvSpPr>
        <p:spPr>
          <a:xfrm>
            <a:off x="180058" y="1620391"/>
            <a:ext cx="9645132" cy="461665"/>
          </a:xfrm>
          <a:prstGeom prst="rect">
            <a:avLst/>
          </a:prstGeom>
          <a:noFill/>
        </p:spPr>
        <p:txBody>
          <a:bodyPr wrap="square">
            <a:spAutoFit/>
          </a:bodyPr>
          <a:lstStyle/>
          <a:p>
            <a:pPr algn="l" rtl="0" fontAlgn="ctr"/>
            <a:r>
              <a:rPr lang="en-US" sz="2400" b="1" i="0" u="none" strike="noStrike" dirty="0">
                <a:solidFill>
                  <a:srgbClr val="FF0000"/>
                </a:solidFill>
                <a:effectLst/>
                <a:latin typeface="Arial" panose="020B0604020202020204" pitchFamily="34" charset="0"/>
              </a:rPr>
              <a:t>Overview of  Hydrocarbon </a:t>
            </a:r>
            <a:r>
              <a:rPr lang="en-US" sz="2400" b="1" dirty="0" err="1">
                <a:solidFill>
                  <a:srgbClr val="FF0000"/>
                </a:solidFill>
              </a:rPr>
              <a:t>M</a:t>
            </a:r>
            <a:r>
              <a:rPr lang="en-US" sz="2400" b="1" i="0" u="none" strike="noStrike" dirty="0" err="1">
                <a:solidFill>
                  <a:srgbClr val="FF0000"/>
                </a:solidFill>
                <a:effectLst/>
                <a:latin typeface="Arial" panose="020B0604020202020204" pitchFamily="34" charset="0"/>
              </a:rPr>
              <a:t>atiuration</a:t>
            </a:r>
            <a:r>
              <a:rPr lang="en-US" sz="2400" b="1" i="0" u="none" strike="noStrike" dirty="0">
                <a:solidFill>
                  <a:srgbClr val="FF0000"/>
                </a:solidFill>
                <a:effectLst/>
                <a:latin typeface="Arial" panose="020B0604020202020204" pitchFamily="34" charset="0"/>
              </a:rPr>
              <a:t> Process</a:t>
            </a:r>
          </a:p>
        </p:txBody>
      </p:sp>
    </p:spTree>
    <p:extLst>
      <p:ext uri="{BB962C8B-B14F-4D97-AF65-F5344CB8AC3E}">
        <p14:creationId xmlns:p14="http://schemas.microsoft.com/office/powerpoint/2010/main" val="143036614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8340" y="1692399"/>
            <a:ext cx="9112412" cy="458816"/>
          </a:xfrm>
        </p:spPr>
        <p:txBody>
          <a:bodyPr/>
          <a:lstStyle/>
          <a:p>
            <a:pPr marL="12832">
              <a:lnSpc>
                <a:spcPts val="2526"/>
              </a:lnSpc>
            </a:pPr>
            <a:r>
              <a:rPr lang="en-US" sz="2400" b="1" spc="-6" dirty="0">
                <a:solidFill>
                  <a:srgbClr val="FF0000"/>
                </a:solidFill>
                <a:latin typeface="Arial" pitchFamily="34" charset="0"/>
                <a:ea typeface="+mn-ea"/>
                <a:cs typeface="Arial" pitchFamily="34" charset="0"/>
              </a:rPr>
              <a:t>Estimation &amp; Administration of Resource Volumes</a:t>
            </a:r>
          </a:p>
        </p:txBody>
      </p:sp>
      <p:sp>
        <p:nvSpPr>
          <p:cNvPr id="92" name="Footer Placeholder 91"/>
          <p:cNvSpPr>
            <a:spLocks noGrp="1"/>
          </p:cNvSpPr>
          <p:nvPr>
            <p:ph type="ftr" sz="quarter" idx="3"/>
          </p:nvPr>
        </p:nvSpPr>
        <p:spPr>
          <a:xfrm>
            <a:off x="3819476" y="7278940"/>
            <a:ext cx="2758438" cy="185473"/>
          </a:xfrm>
        </p:spPr>
        <p:txBody>
          <a:bodyPr/>
          <a:lstStyle/>
          <a:p>
            <a:pPr>
              <a:defRPr/>
            </a:pPr>
            <a:r>
              <a:rPr lang="en-US" dirty="0"/>
              <a:t>RDS Integrated Resource Training </a:t>
            </a:r>
          </a:p>
        </p:txBody>
      </p:sp>
      <p:sp>
        <p:nvSpPr>
          <p:cNvPr id="38" name="Text Placeholder 36"/>
          <p:cNvSpPr txBox="1">
            <a:spLocks/>
          </p:cNvSpPr>
          <p:nvPr/>
        </p:nvSpPr>
        <p:spPr bwMode="auto">
          <a:xfrm>
            <a:off x="435052" y="2178912"/>
            <a:ext cx="9155480" cy="488835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marL="0" lvl="1">
              <a:spcBef>
                <a:spcPts val="1314"/>
              </a:spcBef>
              <a:spcAft>
                <a:spcPts val="0"/>
              </a:spcAft>
              <a:buClr>
                <a:schemeClr val="hlink"/>
              </a:buClr>
              <a:buSzPct val="85000"/>
              <a:defRPr/>
            </a:pPr>
            <a:r>
              <a:rPr lang="en-US" dirty="0">
                <a:solidFill>
                  <a:srgbClr val="0000CC"/>
                </a:solidFill>
              </a:rPr>
              <a:t>M</a:t>
            </a:r>
            <a:r>
              <a:rPr lang="en-US" kern="0" dirty="0">
                <a:solidFill>
                  <a:srgbClr val="0000CC"/>
                </a:solidFill>
                <a:cs typeface="Arial" charset="0"/>
              </a:rPr>
              <a:t>aintaining a robust overview of hydrocarbon resources is core business for an Upstream company</a:t>
            </a:r>
          </a:p>
          <a:p>
            <a:pPr marL="0" lvl="1">
              <a:spcBef>
                <a:spcPts val="1314"/>
              </a:spcBef>
              <a:spcAft>
                <a:spcPts val="0"/>
              </a:spcAft>
              <a:buClr>
                <a:schemeClr val="hlink"/>
              </a:buClr>
              <a:buSzPct val="85000"/>
              <a:defRPr/>
            </a:pPr>
            <a:r>
              <a:rPr lang="en-US" kern="0" dirty="0">
                <a:solidFill>
                  <a:srgbClr val="0000CC"/>
                </a:solidFill>
                <a:cs typeface="Arial" charset="0"/>
              </a:rPr>
              <a:t>The Annual Review of Petroleum Resources (ARPR) combines all Resource Volumes </a:t>
            </a:r>
          </a:p>
          <a:p>
            <a:pPr marL="311045" lvl="1" indent="-311045">
              <a:lnSpc>
                <a:spcPct val="120000"/>
              </a:lnSpc>
              <a:spcBef>
                <a:spcPts val="0"/>
              </a:spcBef>
              <a:spcAft>
                <a:spcPts val="0"/>
              </a:spcAft>
              <a:buClr>
                <a:srgbClr val="C00000"/>
              </a:buClr>
              <a:buSzPct val="100000"/>
              <a:buFont typeface="Wingdings" pitchFamily="2" charset="2"/>
              <a:buChar char="Ø"/>
              <a:defRPr/>
            </a:pPr>
            <a:r>
              <a:rPr lang="en-US" kern="0" dirty="0">
                <a:solidFill>
                  <a:srgbClr val="0000CC"/>
                </a:solidFill>
                <a:cs typeface="Arial" charset="0"/>
              </a:rPr>
              <a:t>The upstream company portfolio </a:t>
            </a:r>
          </a:p>
          <a:p>
            <a:pPr marL="311045" lvl="1" indent="-311045">
              <a:lnSpc>
                <a:spcPct val="120000"/>
              </a:lnSpc>
              <a:spcBef>
                <a:spcPts val="0"/>
              </a:spcBef>
              <a:spcAft>
                <a:spcPts val="0"/>
              </a:spcAft>
              <a:buClr>
                <a:srgbClr val="C00000"/>
              </a:buClr>
              <a:buSzPct val="100000"/>
              <a:buFont typeface="Wingdings" pitchFamily="2" charset="2"/>
              <a:buChar char="Ø"/>
              <a:defRPr/>
            </a:pPr>
            <a:r>
              <a:rPr lang="en-US" kern="0" dirty="0">
                <a:solidFill>
                  <a:srgbClr val="0000CC"/>
                </a:solidFill>
                <a:cs typeface="Arial" charset="0"/>
              </a:rPr>
              <a:t>Input into External report(s)</a:t>
            </a:r>
          </a:p>
          <a:p>
            <a:pPr marL="311045" indent="-311045">
              <a:spcBef>
                <a:spcPts val="1970"/>
              </a:spcBef>
              <a:spcAft>
                <a:spcPts val="0"/>
              </a:spcAft>
              <a:buClr>
                <a:schemeClr val="hlink"/>
              </a:buClr>
              <a:buSzPct val="85000"/>
              <a:defRPr/>
            </a:pPr>
            <a:r>
              <a:rPr lang="en-US" b="1" kern="0" dirty="0">
                <a:solidFill>
                  <a:srgbClr val="0000CC"/>
                </a:solidFill>
                <a:cs typeface="Arial" charset="0"/>
              </a:rPr>
              <a:t>Internal Use (incl. planning)</a:t>
            </a:r>
          </a:p>
          <a:p>
            <a:pPr marL="311045" indent="-311045">
              <a:spcBef>
                <a:spcPts val="0"/>
              </a:spcBef>
              <a:spcAft>
                <a:spcPts val="0"/>
              </a:spcAft>
              <a:buClr>
                <a:srgbClr val="C00000"/>
              </a:buClr>
              <a:buSzPct val="100000"/>
              <a:buFont typeface="Wingdings" pitchFamily="2" charset="2"/>
              <a:buChar char="Ø"/>
              <a:defRPr/>
            </a:pPr>
            <a:r>
              <a:rPr lang="en-US" kern="0" dirty="0">
                <a:solidFill>
                  <a:srgbClr val="0000CC"/>
                </a:solidFill>
                <a:cs typeface="Arial" charset="0"/>
              </a:rPr>
              <a:t>Required to monitor the business, make decisions and set direction</a:t>
            </a:r>
          </a:p>
          <a:p>
            <a:pPr marL="311045" indent="-311045">
              <a:spcBef>
                <a:spcPts val="0"/>
              </a:spcBef>
              <a:spcAft>
                <a:spcPts val="0"/>
              </a:spcAft>
              <a:buClr>
                <a:srgbClr val="C00000"/>
              </a:buClr>
              <a:buSzPct val="100000"/>
              <a:buFont typeface="Wingdings" pitchFamily="2" charset="2"/>
              <a:buChar char="Ø"/>
              <a:defRPr/>
            </a:pPr>
            <a:r>
              <a:rPr lang="en-US" kern="0" dirty="0">
                <a:solidFill>
                  <a:srgbClr val="0000CC"/>
                </a:solidFill>
                <a:cs typeface="Arial" charset="0"/>
              </a:rPr>
              <a:t>Resource estimates and classifications are used in various business activities</a:t>
            </a:r>
          </a:p>
          <a:p>
            <a:pPr marL="311045" indent="-311045">
              <a:spcBef>
                <a:spcPts val="0"/>
              </a:spcBef>
              <a:spcAft>
                <a:spcPts val="0"/>
              </a:spcAft>
              <a:buClr>
                <a:srgbClr val="C00000"/>
              </a:buClr>
              <a:buSzPct val="100000"/>
              <a:defRPr/>
            </a:pPr>
            <a:endParaRPr lang="en-US" kern="0" dirty="0">
              <a:solidFill>
                <a:srgbClr val="0000CC"/>
              </a:solidFill>
              <a:cs typeface="Arial" charset="0"/>
            </a:endParaRPr>
          </a:p>
          <a:p>
            <a:pPr marL="311045" indent="-311045">
              <a:spcBef>
                <a:spcPts val="0"/>
              </a:spcBef>
              <a:spcAft>
                <a:spcPts val="0"/>
              </a:spcAft>
              <a:buClr>
                <a:srgbClr val="C00000"/>
              </a:buClr>
              <a:buSzPct val="100000"/>
              <a:defRPr/>
            </a:pPr>
            <a:r>
              <a:rPr lang="en-US" b="1" kern="0" dirty="0">
                <a:solidFill>
                  <a:srgbClr val="0000CC"/>
                </a:solidFill>
                <a:cs typeface="Arial" charset="0"/>
              </a:rPr>
              <a:t>External Requirements</a:t>
            </a:r>
          </a:p>
          <a:p>
            <a:pPr marL="298881" indent="-298881">
              <a:spcAft>
                <a:spcPts val="657"/>
              </a:spcAft>
              <a:buClr>
                <a:srgbClr val="C00000"/>
              </a:buClr>
              <a:buSzPct val="85000"/>
              <a:buFont typeface="Wingdings" pitchFamily="2" charset="2"/>
              <a:buChar char="Ø"/>
              <a:defRPr/>
            </a:pPr>
            <a:r>
              <a:rPr lang="en-US" kern="0" dirty="0">
                <a:solidFill>
                  <a:srgbClr val="0000CC"/>
                </a:solidFill>
                <a:cs typeface="Arial" charset="0"/>
              </a:rPr>
              <a:t>L</a:t>
            </a:r>
            <a:r>
              <a:rPr lang="en-GB" kern="0" dirty="0" err="1">
                <a:solidFill>
                  <a:srgbClr val="0000CC"/>
                </a:solidFill>
                <a:cs typeface="Arial" charset="0"/>
              </a:rPr>
              <a:t>ocal</a:t>
            </a:r>
            <a:r>
              <a:rPr lang="en-GB" kern="0" dirty="0">
                <a:solidFill>
                  <a:srgbClr val="0000CC"/>
                </a:solidFill>
                <a:cs typeface="Arial" charset="0"/>
              </a:rPr>
              <a:t> Requirements: Authorities require reporting of Resource Volumes for valuation of national resources</a:t>
            </a:r>
          </a:p>
          <a:p>
            <a:pPr marL="298881" indent="-298881">
              <a:lnSpc>
                <a:spcPct val="110000"/>
              </a:lnSpc>
              <a:buClr>
                <a:srgbClr val="C00000"/>
              </a:buClr>
              <a:buSzPct val="85000"/>
              <a:buFont typeface="Wingdings" pitchFamily="2" charset="2"/>
              <a:buChar char="Ø"/>
              <a:defRPr/>
            </a:pPr>
            <a:r>
              <a:rPr lang="en-US" kern="0" dirty="0">
                <a:solidFill>
                  <a:srgbClr val="0000CC"/>
                </a:solidFill>
                <a:cs typeface="Arial" charset="0"/>
              </a:rPr>
              <a:t>External Disclosure: Mandatory requirement for companies listed on NY Stock Exchange (SEC)</a:t>
            </a:r>
          </a:p>
          <a:p>
            <a:pPr marL="298881" indent="-298881">
              <a:lnSpc>
                <a:spcPct val="110000"/>
              </a:lnSpc>
              <a:buClr>
                <a:srgbClr val="C00000"/>
              </a:buClr>
              <a:buSzPct val="85000"/>
              <a:buFont typeface="Wingdings" pitchFamily="2" charset="2"/>
              <a:buChar char="Ø"/>
              <a:defRPr/>
            </a:pPr>
            <a:r>
              <a:rPr lang="en-US" kern="0" dirty="0">
                <a:solidFill>
                  <a:srgbClr val="0000CC"/>
                </a:solidFill>
                <a:cs typeface="Arial" charset="0"/>
              </a:rPr>
              <a:t>RRR (Reserves Replacement Ratio) used by analysts</a:t>
            </a:r>
          </a:p>
        </p:txBody>
      </p:sp>
      <p:sp>
        <p:nvSpPr>
          <p:cNvPr id="6" name="Title 3">
            <a:extLst>
              <a:ext uri="{FF2B5EF4-FFF2-40B4-BE49-F238E27FC236}">
                <a16:creationId xmlns:a16="http://schemas.microsoft.com/office/drawing/2014/main" id="{7FB6503C-D163-E65F-709A-DD331ED64CA5}"/>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46005637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916696E-94E5-A484-DE3C-1BA800A0F8AA}"/>
              </a:ext>
            </a:extLst>
          </p:cNvPr>
          <p:cNvGrpSpPr/>
          <p:nvPr/>
        </p:nvGrpSpPr>
        <p:grpSpPr>
          <a:xfrm>
            <a:off x="85229" y="1988524"/>
            <a:ext cx="9709269" cy="5078298"/>
            <a:chOff x="56989" y="1011445"/>
            <a:chExt cx="9709269" cy="6135806"/>
          </a:xfrm>
        </p:grpSpPr>
        <p:grpSp>
          <p:nvGrpSpPr>
            <p:cNvPr id="2" name="Group 189"/>
            <p:cNvGrpSpPr/>
            <p:nvPr/>
          </p:nvGrpSpPr>
          <p:grpSpPr>
            <a:xfrm>
              <a:off x="56989" y="1011445"/>
              <a:ext cx="7496409" cy="6078738"/>
              <a:chOff x="253023" y="890943"/>
              <a:chExt cx="6848424" cy="5553296"/>
            </a:xfrm>
          </p:grpSpPr>
          <p:sp>
            <p:nvSpPr>
              <p:cNvPr id="191" name="Rectangle 190"/>
              <p:cNvSpPr/>
              <p:nvPr/>
            </p:nvSpPr>
            <p:spPr>
              <a:xfrm>
                <a:off x="4593600" y="5500911"/>
                <a:ext cx="2080800" cy="295200"/>
              </a:xfrm>
              <a:prstGeom prst="rect">
                <a:avLst/>
              </a:prstGeom>
              <a:solidFill>
                <a:schemeClr val="bg1"/>
              </a:solidFill>
              <a:ln w="635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1314" b="1" dirty="0">
                    <a:solidFill>
                      <a:schemeClr val="bg2">
                        <a:lumMod val="10000"/>
                      </a:schemeClr>
                    </a:solidFill>
                    <a:latin typeface="Arial" pitchFamily="34" charset="0"/>
                    <a:cs typeface="Arial" pitchFamily="34" charset="0"/>
                  </a:rPr>
                  <a:t>Post License (PR)</a:t>
                </a:r>
              </a:p>
            </p:txBody>
          </p:sp>
          <p:sp>
            <p:nvSpPr>
              <p:cNvPr id="192" name="Rectangle 191"/>
              <p:cNvSpPr/>
              <p:nvPr/>
            </p:nvSpPr>
            <p:spPr>
              <a:xfrm>
                <a:off x="4593600" y="5203366"/>
                <a:ext cx="2080800" cy="295200"/>
              </a:xfrm>
              <a:prstGeom prst="rect">
                <a:avLst/>
              </a:prstGeom>
              <a:solidFill>
                <a:schemeClr val="bg1"/>
              </a:solidFill>
              <a:ln w="635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1314" b="1" dirty="0">
                    <a:solidFill>
                      <a:schemeClr val="bg2">
                        <a:lumMod val="10000"/>
                      </a:schemeClr>
                    </a:solidFill>
                    <a:latin typeface="Arial" pitchFamily="34" charset="0"/>
                    <a:cs typeface="Arial" pitchFamily="34" charset="0"/>
                  </a:rPr>
                  <a:t>Play</a:t>
                </a:r>
              </a:p>
            </p:txBody>
          </p:sp>
          <p:sp>
            <p:nvSpPr>
              <p:cNvPr id="193" name="Rectangle 192"/>
              <p:cNvSpPr/>
              <p:nvPr/>
            </p:nvSpPr>
            <p:spPr>
              <a:xfrm>
                <a:off x="4593600" y="4905826"/>
                <a:ext cx="2080800" cy="295200"/>
              </a:xfrm>
              <a:prstGeom prst="rect">
                <a:avLst/>
              </a:prstGeom>
              <a:solidFill>
                <a:schemeClr val="bg1"/>
              </a:solidFill>
              <a:ln w="635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1314" b="1" dirty="0">
                    <a:solidFill>
                      <a:schemeClr val="bg2">
                        <a:lumMod val="10000"/>
                      </a:schemeClr>
                    </a:solidFill>
                    <a:latin typeface="Arial" pitchFamily="34" charset="0"/>
                    <a:cs typeface="Arial" pitchFamily="34" charset="0"/>
                  </a:rPr>
                  <a:t>Lead</a:t>
                </a:r>
              </a:p>
            </p:txBody>
          </p:sp>
          <p:sp>
            <p:nvSpPr>
              <p:cNvPr id="194" name="Rectangle 193"/>
              <p:cNvSpPr/>
              <p:nvPr/>
            </p:nvSpPr>
            <p:spPr>
              <a:xfrm>
                <a:off x="4593771" y="4608286"/>
                <a:ext cx="2080800" cy="295200"/>
              </a:xfrm>
              <a:prstGeom prst="rect">
                <a:avLst/>
              </a:prstGeom>
              <a:solidFill>
                <a:schemeClr val="bg1"/>
              </a:solidFill>
              <a:ln w="635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1314" b="1" dirty="0">
                    <a:solidFill>
                      <a:schemeClr val="bg2">
                        <a:lumMod val="10000"/>
                      </a:schemeClr>
                    </a:solidFill>
                    <a:latin typeface="Arial" pitchFamily="34" charset="0"/>
                    <a:cs typeface="Arial" pitchFamily="34" charset="0"/>
                  </a:rPr>
                  <a:t>Prospect</a:t>
                </a:r>
              </a:p>
            </p:txBody>
          </p:sp>
          <p:grpSp>
            <p:nvGrpSpPr>
              <p:cNvPr id="3" name="Group 164"/>
              <p:cNvGrpSpPr/>
              <p:nvPr/>
            </p:nvGrpSpPr>
            <p:grpSpPr>
              <a:xfrm>
                <a:off x="253023" y="890943"/>
                <a:ext cx="6848424" cy="5553296"/>
                <a:chOff x="253023" y="890943"/>
                <a:chExt cx="6848424" cy="5553296"/>
              </a:xfrm>
            </p:grpSpPr>
            <p:sp>
              <p:nvSpPr>
                <p:cNvPr id="200" name="AutoShape 3"/>
                <p:cNvSpPr>
                  <a:spLocks noChangeAspect="1" noChangeArrowheads="1" noTextEdit="1"/>
                </p:cNvSpPr>
                <p:nvPr/>
              </p:nvSpPr>
              <p:spPr bwMode="auto">
                <a:xfrm>
                  <a:off x="253023" y="3109498"/>
                  <a:ext cx="2404281" cy="1162378"/>
                </a:xfrm>
                <a:prstGeom prst="rect">
                  <a:avLst/>
                </a:prstGeom>
                <a:no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grpSp>
              <p:nvGrpSpPr>
                <p:cNvPr id="4" name="Group 151"/>
                <p:cNvGrpSpPr/>
                <p:nvPr/>
              </p:nvGrpSpPr>
              <p:grpSpPr>
                <a:xfrm>
                  <a:off x="295035" y="890943"/>
                  <a:ext cx="6806412" cy="5553296"/>
                  <a:chOff x="2121688" y="1156640"/>
                  <a:chExt cx="6806412" cy="5553296"/>
                </a:xfrm>
              </p:grpSpPr>
              <p:sp>
                <p:nvSpPr>
                  <p:cNvPr id="208" name="Rectangle 74"/>
                  <p:cNvSpPr>
                    <a:spLocks noChangeArrowheads="1"/>
                  </p:cNvSpPr>
                  <p:nvPr/>
                </p:nvSpPr>
                <p:spPr bwMode="auto">
                  <a:xfrm>
                    <a:off x="4559300" y="4829175"/>
                    <a:ext cx="4368800" cy="612775"/>
                  </a:xfrm>
                  <a:prstGeom prst="rect">
                    <a:avLst/>
                  </a:prstGeom>
                  <a:no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09" name="Rectangle 7"/>
                  <p:cNvSpPr>
                    <a:spLocks noChangeArrowheads="1"/>
                  </p:cNvSpPr>
                  <p:nvPr/>
                </p:nvSpPr>
                <p:spPr bwMode="auto">
                  <a:xfrm>
                    <a:off x="4207364" y="1160128"/>
                    <a:ext cx="3441882" cy="93889"/>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0" name="Rectangle 8"/>
                  <p:cNvSpPr>
                    <a:spLocks noChangeArrowheads="1"/>
                  </p:cNvSpPr>
                  <p:nvPr/>
                </p:nvSpPr>
                <p:spPr bwMode="auto">
                  <a:xfrm>
                    <a:off x="2121688" y="1156640"/>
                    <a:ext cx="6067942" cy="343551"/>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1" name="Rectangle 9"/>
                  <p:cNvSpPr>
                    <a:spLocks noChangeArrowheads="1"/>
                  </p:cNvSpPr>
                  <p:nvPr/>
                </p:nvSpPr>
                <p:spPr bwMode="auto">
                  <a:xfrm>
                    <a:off x="2121688" y="1227964"/>
                    <a:ext cx="1250191" cy="179243"/>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2" name="Rectangle 11"/>
                  <p:cNvSpPr>
                    <a:spLocks noChangeArrowheads="1"/>
                  </p:cNvSpPr>
                  <p:nvPr/>
                </p:nvSpPr>
                <p:spPr bwMode="auto">
                  <a:xfrm>
                    <a:off x="2121688" y="1402940"/>
                    <a:ext cx="143321" cy="14937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3" name="Rectangle 12"/>
                  <p:cNvSpPr>
                    <a:spLocks noChangeArrowheads="1"/>
                  </p:cNvSpPr>
                  <p:nvPr/>
                </p:nvSpPr>
                <p:spPr bwMode="auto">
                  <a:xfrm>
                    <a:off x="6405850" y="1402940"/>
                    <a:ext cx="1783781" cy="14937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4" name="Rectangle 13"/>
                  <p:cNvSpPr>
                    <a:spLocks noChangeArrowheads="1"/>
                  </p:cNvSpPr>
                  <p:nvPr/>
                </p:nvSpPr>
                <p:spPr bwMode="auto">
                  <a:xfrm>
                    <a:off x="2121688" y="1548042"/>
                    <a:ext cx="143321" cy="294471"/>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5" name="Rectangle 14"/>
                  <p:cNvSpPr>
                    <a:spLocks noChangeArrowheads="1"/>
                  </p:cNvSpPr>
                  <p:nvPr/>
                </p:nvSpPr>
                <p:spPr bwMode="auto">
                  <a:xfrm>
                    <a:off x="3124928" y="1548042"/>
                    <a:ext cx="3287537" cy="390168"/>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6" name="Rectangle 15"/>
                  <p:cNvSpPr>
                    <a:spLocks noChangeArrowheads="1"/>
                  </p:cNvSpPr>
                  <p:nvPr/>
                </p:nvSpPr>
                <p:spPr bwMode="auto">
                  <a:xfrm>
                    <a:off x="7607531" y="1548042"/>
                    <a:ext cx="582099" cy="294471"/>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7" name="Rectangle 16"/>
                  <p:cNvSpPr>
                    <a:spLocks noChangeArrowheads="1"/>
                  </p:cNvSpPr>
                  <p:nvPr/>
                </p:nvSpPr>
                <p:spPr bwMode="auto">
                  <a:xfrm>
                    <a:off x="2121688" y="1938210"/>
                    <a:ext cx="143321" cy="145102"/>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8" name="Rectangle 17"/>
                  <p:cNvSpPr>
                    <a:spLocks noChangeArrowheads="1"/>
                  </p:cNvSpPr>
                  <p:nvPr/>
                </p:nvSpPr>
                <p:spPr bwMode="auto">
                  <a:xfrm>
                    <a:off x="3124928" y="1933942"/>
                    <a:ext cx="727624"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19" name="Rectangle 18"/>
                  <p:cNvSpPr>
                    <a:spLocks noChangeArrowheads="1"/>
                  </p:cNvSpPr>
                  <p:nvPr/>
                </p:nvSpPr>
                <p:spPr bwMode="auto">
                  <a:xfrm>
                    <a:off x="3845936" y="1933942"/>
                    <a:ext cx="414525"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0" name="Rectangle 19"/>
                  <p:cNvSpPr>
                    <a:spLocks noChangeArrowheads="1"/>
                  </p:cNvSpPr>
                  <p:nvPr/>
                </p:nvSpPr>
                <p:spPr bwMode="auto">
                  <a:xfrm>
                    <a:off x="4253847" y="1933942"/>
                    <a:ext cx="619583"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1" name="Rectangle 20"/>
                  <p:cNvSpPr>
                    <a:spLocks noChangeArrowheads="1"/>
                  </p:cNvSpPr>
                  <p:nvPr/>
                </p:nvSpPr>
                <p:spPr bwMode="auto">
                  <a:xfrm>
                    <a:off x="4866815" y="1933942"/>
                    <a:ext cx="414525"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2" name="Rectangle 21"/>
                  <p:cNvSpPr>
                    <a:spLocks noChangeArrowheads="1"/>
                  </p:cNvSpPr>
                  <p:nvPr/>
                </p:nvSpPr>
                <p:spPr bwMode="auto">
                  <a:xfrm>
                    <a:off x="5276930" y="1933942"/>
                    <a:ext cx="606354"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3" name="Rectangle 22"/>
                  <p:cNvSpPr>
                    <a:spLocks noChangeArrowheads="1"/>
                  </p:cNvSpPr>
                  <p:nvPr/>
                </p:nvSpPr>
                <p:spPr bwMode="auto">
                  <a:xfrm>
                    <a:off x="5876669" y="1933942"/>
                    <a:ext cx="414525"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4" name="Rectangle 23"/>
                  <p:cNvSpPr>
                    <a:spLocks noChangeArrowheads="1"/>
                  </p:cNvSpPr>
                  <p:nvPr/>
                </p:nvSpPr>
                <p:spPr bwMode="auto">
                  <a:xfrm>
                    <a:off x="6284578" y="1933942"/>
                    <a:ext cx="127885" cy="14937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5" name="Rectangle 24"/>
                  <p:cNvSpPr>
                    <a:spLocks noChangeArrowheads="1"/>
                  </p:cNvSpPr>
                  <p:nvPr/>
                </p:nvSpPr>
                <p:spPr bwMode="auto">
                  <a:xfrm>
                    <a:off x="7607531" y="1838245"/>
                    <a:ext cx="582099" cy="14937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6" name="Rectangle 25"/>
                  <p:cNvSpPr>
                    <a:spLocks noChangeArrowheads="1"/>
                  </p:cNvSpPr>
                  <p:nvPr/>
                </p:nvSpPr>
                <p:spPr bwMode="auto">
                  <a:xfrm>
                    <a:off x="2121688" y="2083312"/>
                    <a:ext cx="143321" cy="174976"/>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7" name="Rectangle 26"/>
                  <p:cNvSpPr>
                    <a:spLocks noChangeArrowheads="1"/>
                  </p:cNvSpPr>
                  <p:nvPr/>
                </p:nvSpPr>
                <p:spPr bwMode="auto">
                  <a:xfrm>
                    <a:off x="3124928" y="2079044"/>
                    <a:ext cx="3287537" cy="179243"/>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8" name="Rectangle 27"/>
                  <p:cNvSpPr>
                    <a:spLocks noChangeArrowheads="1"/>
                  </p:cNvSpPr>
                  <p:nvPr/>
                </p:nvSpPr>
                <p:spPr bwMode="auto">
                  <a:xfrm>
                    <a:off x="7607531" y="1983347"/>
                    <a:ext cx="582099" cy="179243"/>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29" name="Rectangle 28"/>
                  <p:cNvSpPr>
                    <a:spLocks noChangeArrowheads="1"/>
                  </p:cNvSpPr>
                  <p:nvPr/>
                </p:nvSpPr>
                <p:spPr bwMode="auto">
                  <a:xfrm>
                    <a:off x="2121688" y="2162591"/>
                    <a:ext cx="143321" cy="145102"/>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0" name="Rectangle 29"/>
                  <p:cNvSpPr>
                    <a:spLocks noChangeArrowheads="1"/>
                  </p:cNvSpPr>
                  <p:nvPr/>
                </p:nvSpPr>
                <p:spPr bwMode="auto">
                  <a:xfrm>
                    <a:off x="3124928" y="2156188"/>
                    <a:ext cx="125681"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1" name="Rectangle 30"/>
                  <p:cNvSpPr>
                    <a:spLocks noChangeArrowheads="1"/>
                  </p:cNvSpPr>
                  <p:nvPr/>
                </p:nvSpPr>
                <p:spPr bwMode="auto">
                  <a:xfrm>
                    <a:off x="3246198" y="2156188"/>
                    <a:ext cx="485083"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2" name="Rectangle 31"/>
                  <p:cNvSpPr>
                    <a:spLocks noChangeArrowheads="1"/>
                  </p:cNvSpPr>
                  <p:nvPr/>
                </p:nvSpPr>
                <p:spPr bwMode="auto">
                  <a:xfrm>
                    <a:off x="3726870" y="2156188"/>
                    <a:ext cx="533591"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3" name="Rectangle 32"/>
                  <p:cNvSpPr>
                    <a:spLocks noChangeArrowheads="1"/>
                  </p:cNvSpPr>
                  <p:nvPr/>
                </p:nvSpPr>
                <p:spPr bwMode="auto">
                  <a:xfrm>
                    <a:off x="4253847" y="2156188"/>
                    <a:ext cx="619583"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4" name="Rectangle 33"/>
                  <p:cNvSpPr>
                    <a:spLocks noChangeArrowheads="1"/>
                  </p:cNvSpPr>
                  <p:nvPr/>
                </p:nvSpPr>
                <p:spPr bwMode="auto">
                  <a:xfrm>
                    <a:off x="4866815" y="2156188"/>
                    <a:ext cx="414525"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5" name="Rectangle 34"/>
                  <p:cNvSpPr>
                    <a:spLocks noChangeArrowheads="1"/>
                  </p:cNvSpPr>
                  <p:nvPr/>
                </p:nvSpPr>
                <p:spPr bwMode="auto">
                  <a:xfrm>
                    <a:off x="5276930" y="2156188"/>
                    <a:ext cx="606354"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6" name="Rectangle 35"/>
                  <p:cNvSpPr>
                    <a:spLocks noChangeArrowheads="1"/>
                  </p:cNvSpPr>
                  <p:nvPr/>
                </p:nvSpPr>
                <p:spPr bwMode="auto">
                  <a:xfrm>
                    <a:off x="5876669" y="2156188"/>
                    <a:ext cx="535796" cy="151504"/>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7" name="Rectangle 36"/>
                  <p:cNvSpPr>
                    <a:spLocks noChangeArrowheads="1"/>
                  </p:cNvSpPr>
                  <p:nvPr/>
                </p:nvSpPr>
                <p:spPr bwMode="auto">
                  <a:xfrm>
                    <a:off x="7607531" y="2156188"/>
                    <a:ext cx="582099" cy="151504"/>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8" name="Rectangle 37"/>
                  <p:cNvSpPr>
                    <a:spLocks noChangeArrowheads="1"/>
                  </p:cNvSpPr>
                  <p:nvPr/>
                </p:nvSpPr>
                <p:spPr bwMode="auto">
                  <a:xfrm>
                    <a:off x="2121688" y="2307693"/>
                    <a:ext cx="143321" cy="115228"/>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39" name="Rectangle 38"/>
                  <p:cNvSpPr>
                    <a:spLocks noChangeArrowheads="1"/>
                  </p:cNvSpPr>
                  <p:nvPr/>
                </p:nvSpPr>
                <p:spPr bwMode="auto">
                  <a:xfrm>
                    <a:off x="3124928" y="2301290"/>
                    <a:ext cx="3287537" cy="121630"/>
                  </a:xfrm>
                  <a:prstGeom prst="rect">
                    <a:avLst/>
                  </a:prstGeom>
                  <a:solidFill>
                    <a:srgbClr val="92D05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0" name="Rectangle 39"/>
                  <p:cNvSpPr>
                    <a:spLocks noChangeArrowheads="1"/>
                  </p:cNvSpPr>
                  <p:nvPr/>
                </p:nvSpPr>
                <p:spPr bwMode="auto">
                  <a:xfrm>
                    <a:off x="7607531" y="2301290"/>
                    <a:ext cx="582099" cy="12163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1" name="Rectangle 40"/>
                  <p:cNvSpPr>
                    <a:spLocks noChangeArrowheads="1"/>
                  </p:cNvSpPr>
                  <p:nvPr/>
                </p:nvSpPr>
                <p:spPr bwMode="auto">
                  <a:xfrm>
                    <a:off x="2121688" y="2688746"/>
                    <a:ext cx="143321" cy="1399806"/>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2" name="Rectangle 41"/>
                  <p:cNvSpPr>
                    <a:spLocks noChangeArrowheads="1"/>
                  </p:cNvSpPr>
                  <p:nvPr/>
                </p:nvSpPr>
                <p:spPr bwMode="auto">
                  <a:xfrm>
                    <a:off x="3124928" y="2422921"/>
                    <a:ext cx="3287537" cy="1665631"/>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4" name="Rectangle 43"/>
                  <p:cNvSpPr>
                    <a:spLocks noChangeArrowheads="1"/>
                  </p:cNvSpPr>
                  <p:nvPr/>
                </p:nvSpPr>
                <p:spPr bwMode="auto">
                  <a:xfrm>
                    <a:off x="2121688" y="4088552"/>
                    <a:ext cx="143321" cy="145102"/>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5" name="Rectangle 44"/>
                  <p:cNvSpPr>
                    <a:spLocks noChangeArrowheads="1"/>
                  </p:cNvSpPr>
                  <p:nvPr/>
                </p:nvSpPr>
                <p:spPr bwMode="auto">
                  <a:xfrm>
                    <a:off x="3124928" y="4082150"/>
                    <a:ext cx="727624"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6" name="Rectangle 45"/>
                  <p:cNvSpPr>
                    <a:spLocks noChangeArrowheads="1"/>
                  </p:cNvSpPr>
                  <p:nvPr/>
                </p:nvSpPr>
                <p:spPr bwMode="auto">
                  <a:xfrm>
                    <a:off x="3845936" y="4082150"/>
                    <a:ext cx="414525"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7" name="Rectangle 46"/>
                  <p:cNvSpPr>
                    <a:spLocks noChangeArrowheads="1"/>
                  </p:cNvSpPr>
                  <p:nvPr/>
                </p:nvSpPr>
                <p:spPr bwMode="auto">
                  <a:xfrm>
                    <a:off x="4253847" y="4082150"/>
                    <a:ext cx="619583"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8" name="Rectangle 47"/>
                  <p:cNvSpPr>
                    <a:spLocks noChangeArrowheads="1"/>
                  </p:cNvSpPr>
                  <p:nvPr/>
                </p:nvSpPr>
                <p:spPr bwMode="auto">
                  <a:xfrm>
                    <a:off x="4866815" y="4082150"/>
                    <a:ext cx="414525"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49" name="Rectangle 48"/>
                  <p:cNvSpPr>
                    <a:spLocks noChangeArrowheads="1"/>
                  </p:cNvSpPr>
                  <p:nvPr/>
                </p:nvSpPr>
                <p:spPr bwMode="auto">
                  <a:xfrm>
                    <a:off x="5276930" y="4082150"/>
                    <a:ext cx="606354"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0" name="Rectangle 49"/>
                  <p:cNvSpPr>
                    <a:spLocks noChangeArrowheads="1"/>
                  </p:cNvSpPr>
                  <p:nvPr/>
                </p:nvSpPr>
                <p:spPr bwMode="auto">
                  <a:xfrm>
                    <a:off x="5876669" y="4082150"/>
                    <a:ext cx="414525"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1" name="Rectangle 50"/>
                  <p:cNvSpPr>
                    <a:spLocks noChangeArrowheads="1"/>
                  </p:cNvSpPr>
                  <p:nvPr/>
                </p:nvSpPr>
                <p:spPr bwMode="auto">
                  <a:xfrm>
                    <a:off x="6284578" y="4082150"/>
                    <a:ext cx="127885" cy="151504"/>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2" name="Rectangle 51"/>
                  <p:cNvSpPr>
                    <a:spLocks noChangeArrowheads="1"/>
                  </p:cNvSpPr>
                  <p:nvPr/>
                </p:nvSpPr>
                <p:spPr bwMode="auto">
                  <a:xfrm>
                    <a:off x="7607531" y="4082150"/>
                    <a:ext cx="582099" cy="151504"/>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3" name="Rectangle 52"/>
                  <p:cNvSpPr>
                    <a:spLocks noChangeArrowheads="1"/>
                  </p:cNvSpPr>
                  <p:nvPr/>
                </p:nvSpPr>
                <p:spPr bwMode="auto">
                  <a:xfrm>
                    <a:off x="2121688" y="4233654"/>
                    <a:ext cx="143321" cy="418235"/>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4" name="Rectangle 53"/>
                  <p:cNvSpPr>
                    <a:spLocks noChangeArrowheads="1"/>
                  </p:cNvSpPr>
                  <p:nvPr/>
                </p:nvSpPr>
                <p:spPr bwMode="auto">
                  <a:xfrm>
                    <a:off x="3124928" y="4227252"/>
                    <a:ext cx="3287537" cy="424637"/>
                  </a:xfrm>
                  <a:prstGeom prst="rect">
                    <a:avLst/>
                  </a:prstGeom>
                  <a:solidFill>
                    <a:srgbClr val="D8D8D8"/>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5" name="Rectangle 54"/>
                  <p:cNvSpPr>
                    <a:spLocks noChangeArrowheads="1"/>
                  </p:cNvSpPr>
                  <p:nvPr/>
                </p:nvSpPr>
                <p:spPr bwMode="auto">
                  <a:xfrm>
                    <a:off x="7607531" y="4227252"/>
                    <a:ext cx="582099" cy="424637"/>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6" name="Rectangle 55"/>
                  <p:cNvSpPr>
                    <a:spLocks noChangeArrowheads="1"/>
                  </p:cNvSpPr>
                  <p:nvPr/>
                </p:nvSpPr>
                <p:spPr bwMode="auto">
                  <a:xfrm>
                    <a:off x="2121688" y="4645486"/>
                    <a:ext cx="143321" cy="151504"/>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7" name="Rectangle 56"/>
                  <p:cNvSpPr>
                    <a:spLocks noChangeArrowheads="1"/>
                  </p:cNvSpPr>
                  <p:nvPr/>
                </p:nvSpPr>
                <p:spPr bwMode="auto">
                  <a:xfrm>
                    <a:off x="6405850" y="4645486"/>
                    <a:ext cx="1783781" cy="151504"/>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8" name="Rectangle 57"/>
                  <p:cNvSpPr>
                    <a:spLocks noChangeArrowheads="1"/>
                  </p:cNvSpPr>
                  <p:nvPr/>
                </p:nvSpPr>
                <p:spPr bwMode="auto">
                  <a:xfrm>
                    <a:off x="2121688" y="4865019"/>
                    <a:ext cx="143321" cy="527062"/>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59" name="Rectangle 58"/>
                  <p:cNvSpPr>
                    <a:spLocks noChangeArrowheads="1"/>
                  </p:cNvSpPr>
                  <p:nvPr/>
                </p:nvSpPr>
                <p:spPr bwMode="auto">
                  <a:xfrm>
                    <a:off x="3124928" y="4865019"/>
                    <a:ext cx="3287537" cy="527062"/>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0" name="Rectangle 60"/>
                  <p:cNvSpPr>
                    <a:spLocks noChangeArrowheads="1"/>
                  </p:cNvSpPr>
                  <p:nvPr/>
                </p:nvSpPr>
                <p:spPr bwMode="auto">
                  <a:xfrm>
                    <a:off x="2121688" y="5392081"/>
                    <a:ext cx="143321" cy="407566"/>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1" name="Rectangle 61"/>
                  <p:cNvSpPr>
                    <a:spLocks noChangeArrowheads="1"/>
                  </p:cNvSpPr>
                  <p:nvPr/>
                </p:nvSpPr>
                <p:spPr bwMode="auto">
                  <a:xfrm>
                    <a:off x="3124928" y="5387814"/>
                    <a:ext cx="727624" cy="411834"/>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2" name="Rectangle 63"/>
                  <p:cNvSpPr>
                    <a:spLocks noChangeArrowheads="1"/>
                  </p:cNvSpPr>
                  <p:nvPr/>
                </p:nvSpPr>
                <p:spPr bwMode="auto">
                  <a:xfrm>
                    <a:off x="3845937" y="5387814"/>
                    <a:ext cx="1027494" cy="411834"/>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3" name="Rectangle 64"/>
                  <p:cNvSpPr>
                    <a:spLocks noChangeArrowheads="1"/>
                  </p:cNvSpPr>
                  <p:nvPr/>
                </p:nvSpPr>
                <p:spPr bwMode="auto">
                  <a:xfrm>
                    <a:off x="4514028" y="5387814"/>
                    <a:ext cx="864327" cy="411834"/>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4" name="Rectangle 65"/>
                  <p:cNvSpPr>
                    <a:spLocks noChangeArrowheads="1"/>
                  </p:cNvSpPr>
                  <p:nvPr/>
                </p:nvSpPr>
                <p:spPr bwMode="auto">
                  <a:xfrm>
                    <a:off x="5276930" y="5387814"/>
                    <a:ext cx="606354" cy="411834"/>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5" name="Rectangle 66"/>
                  <p:cNvSpPr>
                    <a:spLocks noChangeArrowheads="1"/>
                  </p:cNvSpPr>
                  <p:nvPr/>
                </p:nvSpPr>
                <p:spPr bwMode="auto">
                  <a:xfrm>
                    <a:off x="5876669" y="5387814"/>
                    <a:ext cx="414525" cy="411834"/>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6" name="Rectangle 67"/>
                  <p:cNvSpPr>
                    <a:spLocks noChangeArrowheads="1"/>
                  </p:cNvSpPr>
                  <p:nvPr/>
                </p:nvSpPr>
                <p:spPr bwMode="auto">
                  <a:xfrm>
                    <a:off x="6284578" y="5387814"/>
                    <a:ext cx="127885" cy="411834"/>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7" name="Rectangle 69"/>
                  <p:cNvSpPr>
                    <a:spLocks noChangeArrowheads="1"/>
                  </p:cNvSpPr>
                  <p:nvPr/>
                </p:nvSpPr>
                <p:spPr bwMode="auto">
                  <a:xfrm>
                    <a:off x="2121688" y="5799646"/>
                    <a:ext cx="143321" cy="26033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8" name="Rectangle 70"/>
                  <p:cNvSpPr>
                    <a:spLocks noChangeArrowheads="1"/>
                  </p:cNvSpPr>
                  <p:nvPr/>
                </p:nvSpPr>
                <p:spPr bwMode="auto">
                  <a:xfrm>
                    <a:off x="3124928" y="5793245"/>
                    <a:ext cx="3287537" cy="266732"/>
                  </a:xfrm>
                  <a:prstGeom prst="rect">
                    <a:avLst/>
                  </a:prstGeom>
                  <a:solidFill>
                    <a:srgbClr val="00B0F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69" name="Rectangle 72"/>
                  <p:cNvSpPr>
                    <a:spLocks noChangeArrowheads="1"/>
                  </p:cNvSpPr>
                  <p:nvPr/>
                </p:nvSpPr>
                <p:spPr bwMode="auto">
                  <a:xfrm>
                    <a:off x="2121688" y="6055708"/>
                    <a:ext cx="143321" cy="14937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70" name="Rectangle 73"/>
                  <p:cNvSpPr>
                    <a:spLocks noChangeArrowheads="1"/>
                  </p:cNvSpPr>
                  <p:nvPr/>
                </p:nvSpPr>
                <p:spPr bwMode="auto">
                  <a:xfrm>
                    <a:off x="6405850" y="6055708"/>
                    <a:ext cx="1783781" cy="149370"/>
                  </a:xfrm>
                  <a:prstGeom prst="rect">
                    <a:avLst/>
                  </a:prstGeom>
                  <a:solidFill>
                    <a:srgbClr val="FFFFFF"/>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71" name="Rectangle 111"/>
                  <p:cNvSpPr>
                    <a:spLocks noChangeArrowheads="1"/>
                  </p:cNvSpPr>
                  <p:nvPr/>
                </p:nvSpPr>
                <p:spPr bwMode="auto">
                  <a:xfrm rot="16200000">
                    <a:off x="7074961" y="3627276"/>
                    <a:ext cx="3315623" cy="1968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400" b="1" dirty="0">
                        <a:solidFill>
                          <a:srgbClr val="000000"/>
                        </a:solidFill>
                      </a:rPr>
                      <a:t>Increasing Chance of Commerciality</a:t>
                    </a:r>
                    <a:endParaRPr lang="en-US" sz="1400" dirty="0"/>
                  </a:p>
                </p:txBody>
              </p:sp>
              <p:sp>
                <p:nvSpPr>
                  <p:cNvPr id="272" name="Rectangle 112"/>
                  <p:cNvSpPr>
                    <a:spLocks noChangeArrowheads="1"/>
                  </p:cNvSpPr>
                  <p:nvPr/>
                </p:nvSpPr>
                <p:spPr bwMode="auto">
                  <a:xfrm rot="16200000">
                    <a:off x="2351426" y="3539794"/>
                    <a:ext cx="1319461" cy="1692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204" b="1" dirty="0">
                        <a:solidFill>
                          <a:srgbClr val="000000"/>
                        </a:solidFill>
                      </a:rPr>
                      <a:t>SUB-COMMERCIAL</a:t>
                    </a:r>
                    <a:endParaRPr lang="en-US" sz="1204" dirty="0"/>
                  </a:p>
                </p:txBody>
              </p:sp>
              <p:sp>
                <p:nvSpPr>
                  <p:cNvPr id="273" name="Rectangle 113"/>
                  <p:cNvSpPr>
                    <a:spLocks noChangeArrowheads="1"/>
                  </p:cNvSpPr>
                  <p:nvPr/>
                </p:nvSpPr>
                <p:spPr bwMode="auto">
                  <a:xfrm>
                    <a:off x="6484215" y="3636185"/>
                    <a:ext cx="1839337"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Development  </a:t>
                    </a:r>
                    <a:r>
                      <a:rPr lang="en-US" sz="1314" b="1" dirty="0" err="1">
                        <a:solidFill>
                          <a:srgbClr val="000000"/>
                        </a:solidFill>
                      </a:rPr>
                      <a:t>Unclarified</a:t>
                    </a:r>
                    <a:endParaRPr lang="en-US" sz="1314" dirty="0"/>
                  </a:p>
                </p:txBody>
              </p:sp>
              <p:sp>
                <p:nvSpPr>
                  <p:cNvPr id="274" name="Rectangle 115"/>
                  <p:cNvSpPr>
                    <a:spLocks noChangeArrowheads="1"/>
                  </p:cNvSpPr>
                  <p:nvPr/>
                </p:nvSpPr>
                <p:spPr bwMode="auto">
                  <a:xfrm>
                    <a:off x="3644982" y="3790205"/>
                    <a:ext cx="29581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chemeClr val="tx1">
                            <a:lumMod val="65000"/>
                            <a:lumOff val="35000"/>
                          </a:schemeClr>
                        </a:solidFill>
                      </a:rPr>
                      <a:t>1C</a:t>
                    </a:r>
                    <a:endParaRPr lang="en-US" sz="1970" dirty="0">
                      <a:solidFill>
                        <a:srgbClr val="FF0000"/>
                      </a:solidFill>
                    </a:endParaRPr>
                  </a:p>
                </p:txBody>
              </p:sp>
              <p:sp>
                <p:nvSpPr>
                  <p:cNvPr id="275" name="Rectangle 116"/>
                  <p:cNvSpPr>
                    <a:spLocks noChangeArrowheads="1"/>
                  </p:cNvSpPr>
                  <p:nvPr/>
                </p:nvSpPr>
                <p:spPr bwMode="auto">
                  <a:xfrm>
                    <a:off x="3244185" y="1922328"/>
                    <a:ext cx="1174481" cy="24614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751" b="1" dirty="0">
                        <a:solidFill>
                          <a:srgbClr val="FF0000"/>
                        </a:solidFill>
                      </a:rPr>
                      <a:t>Proved SEC</a:t>
                    </a:r>
                    <a:endParaRPr lang="en-US" sz="1751" dirty="0">
                      <a:solidFill>
                        <a:srgbClr val="FF0000"/>
                      </a:solidFill>
                    </a:endParaRPr>
                  </a:p>
                </p:txBody>
              </p:sp>
              <p:sp>
                <p:nvSpPr>
                  <p:cNvPr id="279" name="Rectangle 125"/>
                  <p:cNvSpPr>
                    <a:spLocks noChangeArrowheads="1"/>
                  </p:cNvSpPr>
                  <p:nvPr/>
                </p:nvSpPr>
                <p:spPr bwMode="auto">
                  <a:xfrm>
                    <a:off x="6581128" y="3014251"/>
                    <a:ext cx="1966195" cy="43347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000902"/>
                    <a:r>
                      <a:rPr lang="en-US" sz="1314" b="1" dirty="0">
                        <a:solidFill>
                          <a:srgbClr val="000000"/>
                        </a:solidFill>
                      </a:rPr>
                      <a:t>Development Pending  various Decision Gates</a:t>
                    </a:r>
                    <a:endParaRPr lang="en-US" sz="1314" dirty="0"/>
                  </a:p>
                </p:txBody>
              </p:sp>
              <p:sp>
                <p:nvSpPr>
                  <p:cNvPr id="281" name="Rectangle 127"/>
                  <p:cNvSpPr>
                    <a:spLocks noChangeArrowheads="1"/>
                  </p:cNvSpPr>
                  <p:nvPr/>
                </p:nvSpPr>
                <p:spPr bwMode="auto">
                  <a:xfrm>
                    <a:off x="7051764" y="1697411"/>
                    <a:ext cx="774689"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Developed</a:t>
                    </a:r>
                    <a:endParaRPr lang="en-US" sz="1314" dirty="0"/>
                  </a:p>
                </p:txBody>
              </p:sp>
              <p:sp>
                <p:nvSpPr>
                  <p:cNvPr id="282" name="Rectangle 128"/>
                  <p:cNvSpPr>
                    <a:spLocks noChangeArrowheads="1"/>
                  </p:cNvSpPr>
                  <p:nvPr/>
                </p:nvSpPr>
                <p:spPr bwMode="auto">
                  <a:xfrm>
                    <a:off x="6985616" y="2132717"/>
                    <a:ext cx="962137"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Undeveloped</a:t>
                    </a:r>
                    <a:endParaRPr lang="en-US" sz="1314" dirty="0"/>
                  </a:p>
                </p:txBody>
              </p:sp>
              <p:sp>
                <p:nvSpPr>
                  <p:cNvPr id="283" name="Rectangle 129"/>
                  <p:cNvSpPr>
                    <a:spLocks noChangeArrowheads="1"/>
                  </p:cNvSpPr>
                  <p:nvPr/>
                </p:nvSpPr>
                <p:spPr bwMode="auto">
                  <a:xfrm>
                    <a:off x="4750924" y="1884422"/>
                    <a:ext cx="28263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rPr>
                      <a:t>2P</a:t>
                    </a:r>
                    <a:endParaRPr lang="en-US" sz="1970" dirty="0"/>
                  </a:p>
                </p:txBody>
              </p:sp>
              <p:sp>
                <p:nvSpPr>
                  <p:cNvPr id="284" name="Rectangle 131"/>
                  <p:cNvSpPr>
                    <a:spLocks noChangeArrowheads="1"/>
                  </p:cNvSpPr>
                  <p:nvPr/>
                </p:nvSpPr>
                <p:spPr bwMode="auto">
                  <a:xfrm>
                    <a:off x="4286385" y="4980247"/>
                    <a:ext cx="1093938"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PROSPECTIVE</a:t>
                    </a:r>
                    <a:endParaRPr lang="en-US" sz="1314" dirty="0"/>
                  </a:p>
                </p:txBody>
              </p:sp>
              <p:sp>
                <p:nvSpPr>
                  <p:cNvPr id="285" name="Rectangle 132"/>
                  <p:cNvSpPr>
                    <a:spLocks noChangeArrowheads="1"/>
                  </p:cNvSpPr>
                  <p:nvPr/>
                </p:nvSpPr>
                <p:spPr bwMode="auto">
                  <a:xfrm>
                    <a:off x="4328278" y="5125349"/>
                    <a:ext cx="975317"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RESOURCES</a:t>
                    </a:r>
                    <a:endParaRPr lang="en-US" sz="1314" dirty="0"/>
                  </a:p>
                </p:txBody>
              </p:sp>
              <p:sp>
                <p:nvSpPr>
                  <p:cNvPr id="286" name="Rectangle 133"/>
                  <p:cNvSpPr>
                    <a:spLocks noChangeArrowheads="1"/>
                  </p:cNvSpPr>
                  <p:nvPr/>
                </p:nvSpPr>
                <p:spPr bwMode="auto">
                  <a:xfrm>
                    <a:off x="4286385" y="6059976"/>
                    <a:ext cx="1064649"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a:solidFill>
                          <a:srgbClr val="000000"/>
                        </a:solidFill>
                      </a:rPr>
                      <a:t>Unrecoverable</a:t>
                    </a:r>
                    <a:endParaRPr lang="en-US" sz="1314"/>
                  </a:p>
                </p:txBody>
              </p:sp>
              <p:sp>
                <p:nvSpPr>
                  <p:cNvPr id="287" name="Rectangle 135"/>
                  <p:cNvSpPr>
                    <a:spLocks noChangeArrowheads="1"/>
                  </p:cNvSpPr>
                  <p:nvPr/>
                </p:nvSpPr>
                <p:spPr bwMode="auto">
                  <a:xfrm>
                    <a:off x="5880975" y="1884422"/>
                    <a:ext cx="28263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rPr>
                      <a:t>3P</a:t>
                    </a:r>
                    <a:endParaRPr lang="en-US" sz="1970" dirty="0"/>
                  </a:p>
                </p:txBody>
              </p:sp>
              <p:sp>
                <p:nvSpPr>
                  <p:cNvPr id="288" name="Rectangle 140"/>
                  <p:cNvSpPr>
                    <a:spLocks noChangeArrowheads="1"/>
                  </p:cNvSpPr>
                  <p:nvPr/>
                </p:nvSpPr>
                <p:spPr bwMode="auto">
                  <a:xfrm>
                    <a:off x="4703983" y="5357497"/>
                    <a:ext cx="29581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rPr>
                      <a:t>2U</a:t>
                    </a:r>
                    <a:endParaRPr lang="en-US" sz="1970" dirty="0"/>
                  </a:p>
                </p:txBody>
              </p:sp>
              <p:sp>
                <p:nvSpPr>
                  <p:cNvPr id="289" name="Rectangle 141"/>
                  <p:cNvSpPr>
                    <a:spLocks noChangeArrowheads="1"/>
                  </p:cNvSpPr>
                  <p:nvPr/>
                </p:nvSpPr>
                <p:spPr bwMode="auto">
                  <a:xfrm>
                    <a:off x="4354802" y="5610229"/>
                    <a:ext cx="1131175" cy="21539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1000902"/>
                    <a:r>
                      <a:rPr lang="en-US" sz="1532" b="1" dirty="0">
                        <a:solidFill>
                          <a:srgbClr val="FF0000"/>
                        </a:solidFill>
                      </a:rPr>
                      <a:t>Expectation</a:t>
                    </a:r>
                    <a:endParaRPr lang="en-US" sz="1532" dirty="0">
                      <a:solidFill>
                        <a:srgbClr val="FF0000"/>
                      </a:solidFill>
                    </a:endParaRPr>
                  </a:p>
                </p:txBody>
              </p:sp>
              <p:sp>
                <p:nvSpPr>
                  <p:cNvPr id="290" name="Rectangle 143"/>
                  <p:cNvSpPr>
                    <a:spLocks noChangeArrowheads="1"/>
                  </p:cNvSpPr>
                  <p:nvPr/>
                </p:nvSpPr>
                <p:spPr bwMode="auto">
                  <a:xfrm>
                    <a:off x="5754163" y="5357497"/>
                    <a:ext cx="29581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chemeClr val="tx1">
                            <a:lumMod val="65000"/>
                            <a:lumOff val="35000"/>
                          </a:schemeClr>
                        </a:solidFill>
                      </a:rPr>
                      <a:t>3U</a:t>
                    </a:r>
                    <a:endParaRPr lang="en-US" sz="1970" dirty="0">
                      <a:solidFill>
                        <a:schemeClr val="tx1">
                          <a:lumMod val="65000"/>
                          <a:lumOff val="35000"/>
                        </a:schemeClr>
                      </a:solidFill>
                    </a:endParaRPr>
                  </a:p>
                </p:txBody>
              </p:sp>
              <p:sp>
                <p:nvSpPr>
                  <p:cNvPr id="291" name="Rectangle 144"/>
                  <p:cNvSpPr>
                    <a:spLocks noChangeArrowheads="1"/>
                  </p:cNvSpPr>
                  <p:nvPr/>
                </p:nvSpPr>
                <p:spPr bwMode="auto">
                  <a:xfrm>
                    <a:off x="5730140" y="5593739"/>
                    <a:ext cx="449583" cy="21539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532" b="1" dirty="0">
                        <a:solidFill>
                          <a:schemeClr val="tx1">
                            <a:lumMod val="65000"/>
                            <a:lumOff val="35000"/>
                          </a:schemeClr>
                        </a:solidFill>
                      </a:rPr>
                      <a:t>High </a:t>
                    </a:r>
                    <a:endParaRPr lang="en-US" sz="1532" dirty="0">
                      <a:solidFill>
                        <a:schemeClr val="tx1">
                          <a:lumMod val="65000"/>
                          <a:lumOff val="35000"/>
                        </a:schemeClr>
                      </a:solidFill>
                    </a:endParaRPr>
                  </a:p>
                </p:txBody>
              </p:sp>
              <p:sp>
                <p:nvSpPr>
                  <p:cNvPr id="292" name="Rectangle 152"/>
                  <p:cNvSpPr>
                    <a:spLocks noChangeArrowheads="1"/>
                  </p:cNvSpPr>
                  <p:nvPr/>
                </p:nvSpPr>
                <p:spPr bwMode="auto">
                  <a:xfrm flipH="1">
                    <a:off x="3641344" y="5338293"/>
                    <a:ext cx="539306" cy="2769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000902"/>
                    <a:r>
                      <a:rPr lang="en-US" sz="1970" b="1" dirty="0">
                        <a:solidFill>
                          <a:schemeClr val="tx1">
                            <a:lumMod val="65000"/>
                            <a:lumOff val="35000"/>
                          </a:schemeClr>
                        </a:solidFill>
                      </a:rPr>
                      <a:t>1U</a:t>
                    </a:r>
                    <a:endParaRPr lang="en-US" sz="1970" dirty="0">
                      <a:solidFill>
                        <a:schemeClr val="tx1">
                          <a:lumMod val="65000"/>
                          <a:lumOff val="35000"/>
                        </a:schemeClr>
                      </a:solidFill>
                    </a:endParaRPr>
                  </a:p>
                </p:txBody>
              </p:sp>
              <p:sp>
                <p:nvSpPr>
                  <p:cNvPr id="293" name="Rectangle 153"/>
                  <p:cNvSpPr>
                    <a:spLocks noChangeArrowheads="1"/>
                  </p:cNvSpPr>
                  <p:nvPr/>
                </p:nvSpPr>
                <p:spPr bwMode="auto">
                  <a:xfrm>
                    <a:off x="3641967" y="5602120"/>
                    <a:ext cx="408579" cy="21539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532" b="1" dirty="0">
                        <a:solidFill>
                          <a:schemeClr val="tx1">
                            <a:lumMod val="65000"/>
                            <a:lumOff val="35000"/>
                          </a:schemeClr>
                        </a:solidFill>
                      </a:rPr>
                      <a:t>Low </a:t>
                    </a:r>
                    <a:endParaRPr lang="en-US" sz="1532" dirty="0">
                      <a:solidFill>
                        <a:schemeClr val="tx1">
                          <a:lumMod val="65000"/>
                          <a:lumOff val="35000"/>
                        </a:schemeClr>
                      </a:solidFill>
                    </a:endParaRPr>
                  </a:p>
                </p:txBody>
              </p:sp>
              <p:sp>
                <p:nvSpPr>
                  <p:cNvPr id="294" name="Rectangle 155"/>
                  <p:cNvSpPr>
                    <a:spLocks noChangeArrowheads="1"/>
                  </p:cNvSpPr>
                  <p:nvPr/>
                </p:nvSpPr>
                <p:spPr bwMode="auto">
                  <a:xfrm>
                    <a:off x="3613226" y="6463793"/>
                    <a:ext cx="2069255" cy="24614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751" b="1" dirty="0">
                        <a:solidFill>
                          <a:srgbClr val="000000"/>
                        </a:solidFill>
                      </a:rPr>
                      <a:t>Range of Uncertainty</a:t>
                    </a:r>
                    <a:endParaRPr lang="en-US" sz="1751" dirty="0"/>
                  </a:p>
                </p:txBody>
              </p:sp>
              <p:sp>
                <p:nvSpPr>
                  <p:cNvPr id="295" name="Rectangle 159"/>
                  <p:cNvSpPr>
                    <a:spLocks noChangeArrowheads="1"/>
                  </p:cNvSpPr>
                  <p:nvPr/>
                </p:nvSpPr>
                <p:spPr bwMode="auto">
                  <a:xfrm rot="16200000">
                    <a:off x="2220698" y="5415182"/>
                    <a:ext cx="1339017" cy="33857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1000902"/>
                    <a:r>
                      <a:rPr lang="en-US" sz="1204" b="1" dirty="0">
                        <a:solidFill>
                          <a:srgbClr val="000000"/>
                        </a:solidFill>
                      </a:rPr>
                      <a:t>UNDISCOVERED PIIP</a:t>
                    </a:r>
                    <a:endParaRPr lang="en-US" sz="1204" dirty="0"/>
                  </a:p>
                </p:txBody>
              </p:sp>
              <p:sp>
                <p:nvSpPr>
                  <p:cNvPr id="296" name="Rectangle 165"/>
                  <p:cNvSpPr>
                    <a:spLocks noChangeArrowheads="1"/>
                  </p:cNvSpPr>
                  <p:nvPr/>
                </p:nvSpPr>
                <p:spPr bwMode="auto">
                  <a:xfrm>
                    <a:off x="4286385" y="3096310"/>
                    <a:ext cx="1060255"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a:solidFill>
                          <a:srgbClr val="000000"/>
                        </a:solidFill>
                      </a:rPr>
                      <a:t>CONTINGENT </a:t>
                    </a:r>
                    <a:endParaRPr lang="en-US" sz="1314"/>
                  </a:p>
                </p:txBody>
              </p:sp>
              <p:sp>
                <p:nvSpPr>
                  <p:cNvPr id="297" name="Rectangle 166"/>
                  <p:cNvSpPr>
                    <a:spLocks noChangeArrowheads="1"/>
                  </p:cNvSpPr>
                  <p:nvPr/>
                </p:nvSpPr>
                <p:spPr bwMode="auto">
                  <a:xfrm>
                    <a:off x="4328278" y="3258483"/>
                    <a:ext cx="975317"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a:solidFill>
                          <a:srgbClr val="000000"/>
                        </a:solidFill>
                      </a:rPr>
                      <a:t>RESOURCES</a:t>
                    </a:r>
                    <a:endParaRPr lang="en-US" sz="1314"/>
                  </a:p>
                </p:txBody>
              </p:sp>
              <p:sp>
                <p:nvSpPr>
                  <p:cNvPr id="298" name="Rectangle 167"/>
                  <p:cNvSpPr>
                    <a:spLocks noChangeArrowheads="1"/>
                  </p:cNvSpPr>
                  <p:nvPr/>
                </p:nvSpPr>
                <p:spPr bwMode="auto">
                  <a:xfrm>
                    <a:off x="4719025" y="3790205"/>
                    <a:ext cx="29581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rPr>
                      <a:t>2C</a:t>
                    </a:r>
                    <a:endParaRPr lang="en-US" sz="1970" dirty="0"/>
                  </a:p>
                </p:txBody>
              </p:sp>
              <p:sp>
                <p:nvSpPr>
                  <p:cNvPr id="299" name="Rectangle 168"/>
                  <p:cNvSpPr>
                    <a:spLocks noChangeArrowheads="1"/>
                  </p:cNvSpPr>
                  <p:nvPr/>
                </p:nvSpPr>
                <p:spPr bwMode="auto">
                  <a:xfrm>
                    <a:off x="5739512" y="3790205"/>
                    <a:ext cx="295817" cy="2769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chemeClr val="tx1">
                            <a:lumMod val="65000"/>
                            <a:lumOff val="35000"/>
                          </a:schemeClr>
                        </a:solidFill>
                      </a:rPr>
                      <a:t>3C</a:t>
                    </a:r>
                    <a:endParaRPr lang="en-US" sz="1970" dirty="0">
                      <a:solidFill>
                        <a:srgbClr val="FF0000"/>
                      </a:solidFill>
                    </a:endParaRPr>
                  </a:p>
                </p:txBody>
              </p:sp>
              <p:sp>
                <p:nvSpPr>
                  <p:cNvPr id="300" name="Rectangle 169"/>
                  <p:cNvSpPr>
                    <a:spLocks noChangeArrowheads="1"/>
                  </p:cNvSpPr>
                  <p:nvPr/>
                </p:nvSpPr>
                <p:spPr bwMode="auto">
                  <a:xfrm>
                    <a:off x="6481983" y="4184405"/>
                    <a:ext cx="1983550" cy="18475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000902"/>
                    <a:r>
                      <a:rPr lang="en-US" sz="1314" b="1" dirty="0">
                        <a:solidFill>
                          <a:srgbClr val="000000"/>
                        </a:solidFill>
                      </a:rPr>
                      <a:t>Development  Not Viable</a:t>
                    </a:r>
                    <a:endParaRPr lang="en-US" sz="1314" dirty="0"/>
                  </a:p>
                </p:txBody>
              </p:sp>
              <p:sp>
                <p:nvSpPr>
                  <p:cNvPr id="301" name="Rectangle 171"/>
                  <p:cNvSpPr>
                    <a:spLocks noChangeArrowheads="1"/>
                  </p:cNvSpPr>
                  <p:nvPr/>
                </p:nvSpPr>
                <p:spPr bwMode="auto">
                  <a:xfrm>
                    <a:off x="4286385" y="4651889"/>
                    <a:ext cx="1064649"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Unrecoverable</a:t>
                    </a:r>
                    <a:endParaRPr lang="en-US" sz="1314" dirty="0"/>
                  </a:p>
                </p:txBody>
              </p:sp>
              <p:sp>
                <p:nvSpPr>
                  <p:cNvPr id="302" name="Rectangle 172"/>
                  <p:cNvSpPr>
                    <a:spLocks noChangeArrowheads="1"/>
                  </p:cNvSpPr>
                  <p:nvPr/>
                </p:nvSpPr>
                <p:spPr bwMode="auto">
                  <a:xfrm>
                    <a:off x="6826287" y="1324201"/>
                    <a:ext cx="1159836"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Project Maturity</a:t>
                    </a:r>
                    <a:endParaRPr lang="en-US" sz="1314" dirty="0"/>
                  </a:p>
                </p:txBody>
              </p:sp>
              <p:sp>
                <p:nvSpPr>
                  <p:cNvPr id="303" name="Rectangle 173"/>
                  <p:cNvSpPr>
                    <a:spLocks noChangeArrowheads="1"/>
                  </p:cNvSpPr>
                  <p:nvPr/>
                </p:nvSpPr>
                <p:spPr bwMode="auto">
                  <a:xfrm>
                    <a:off x="7005588" y="1420011"/>
                    <a:ext cx="59"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endParaRPr lang="en-US" sz="1314"/>
                  </a:p>
                </p:txBody>
              </p:sp>
              <p:sp>
                <p:nvSpPr>
                  <p:cNvPr id="304" name="Rectangle 174"/>
                  <p:cNvSpPr>
                    <a:spLocks noChangeArrowheads="1"/>
                  </p:cNvSpPr>
                  <p:nvPr/>
                </p:nvSpPr>
                <p:spPr bwMode="auto">
                  <a:xfrm rot="16200000">
                    <a:off x="882159" y="3649686"/>
                    <a:ext cx="3191250" cy="1692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204" b="1" dirty="0">
                        <a:solidFill>
                          <a:srgbClr val="000000"/>
                        </a:solidFill>
                      </a:rPr>
                      <a:t>TOTAL PETROLEUM INITIALLY-IN-PLACE (PIIP)</a:t>
                    </a:r>
                    <a:endParaRPr lang="en-US" sz="1204" dirty="0"/>
                  </a:p>
                </p:txBody>
              </p:sp>
              <p:sp>
                <p:nvSpPr>
                  <p:cNvPr id="305" name="Rectangle 175"/>
                  <p:cNvSpPr>
                    <a:spLocks noChangeArrowheads="1"/>
                  </p:cNvSpPr>
                  <p:nvPr/>
                </p:nvSpPr>
                <p:spPr bwMode="auto">
                  <a:xfrm rot="16200000">
                    <a:off x="2156820" y="3040472"/>
                    <a:ext cx="1240382" cy="1692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204" b="1" dirty="0">
                        <a:solidFill>
                          <a:srgbClr val="000000"/>
                        </a:solidFill>
                      </a:rPr>
                      <a:t>DISCOVERED PIIP</a:t>
                    </a:r>
                    <a:endParaRPr lang="en-US" sz="1204" dirty="0"/>
                  </a:p>
                </p:txBody>
              </p:sp>
              <p:sp>
                <p:nvSpPr>
                  <p:cNvPr id="306" name="Rectangle 176"/>
                  <p:cNvSpPr>
                    <a:spLocks noChangeArrowheads="1"/>
                  </p:cNvSpPr>
                  <p:nvPr/>
                </p:nvSpPr>
                <p:spPr bwMode="auto">
                  <a:xfrm rot="16200000">
                    <a:off x="2525334" y="1779973"/>
                    <a:ext cx="973853" cy="1692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204" b="1" dirty="0">
                        <a:solidFill>
                          <a:srgbClr val="000000"/>
                        </a:solidFill>
                      </a:rPr>
                      <a:t>COMMERCIAL</a:t>
                    </a:r>
                    <a:endParaRPr lang="en-US" sz="1204" dirty="0"/>
                  </a:p>
                </p:txBody>
              </p:sp>
              <p:sp>
                <p:nvSpPr>
                  <p:cNvPr id="307" name="Rectangle 177"/>
                  <p:cNvSpPr>
                    <a:spLocks noChangeArrowheads="1"/>
                  </p:cNvSpPr>
                  <p:nvPr/>
                </p:nvSpPr>
                <p:spPr bwMode="auto">
                  <a:xfrm>
                    <a:off x="4279770" y="1328509"/>
                    <a:ext cx="1035360"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PRODUCTION</a:t>
                    </a:r>
                    <a:endParaRPr lang="en-US" sz="1314" dirty="0"/>
                  </a:p>
                </p:txBody>
              </p:sp>
              <p:sp>
                <p:nvSpPr>
                  <p:cNvPr id="308" name="Rectangle 178"/>
                  <p:cNvSpPr>
                    <a:spLocks noChangeArrowheads="1"/>
                  </p:cNvSpPr>
                  <p:nvPr/>
                </p:nvSpPr>
                <p:spPr bwMode="auto">
                  <a:xfrm>
                    <a:off x="4383402" y="1663270"/>
                    <a:ext cx="834908"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a:solidFill>
                          <a:srgbClr val="000000"/>
                        </a:solidFill>
                      </a:rPr>
                      <a:t>RESERVES</a:t>
                    </a:r>
                    <a:endParaRPr lang="en-US" sz="1314"/>
                  </a:p>
                </p:txBody>
              </p:sp>
              <p:sp>
                <p:nvSpPr>
                  <p:cNvPr id="309" name="Rectangle 179"/>
                  <p:cNvSpPr>
                    <a:spLocks noChangeArrowheads="1"/>
                  </p:cNvSpPr>
                  <p:nvPr/>
                </p:nvSpPr>
                <p:spPr bwMode="auto">
                  <a:xfrm>
                    <a:off x="3644982" y="2155375"/>
                    <a:ext cx="339750" cy="21539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532" b="1" dirty="0">
                        <a:solidFill>
                          <a:schemeClr val="tx1">
                            <a:lumMod val="65000"/>
                            <a:lumOff val="35000"/>
                          </a:schemeClr>
                        </a:solidFill>
                      </a:rPr>
                      <a:t>(1P)</a:t>
                    </a:r>
                    <a:endParaRPr lang="en-US" sz="1532" dirty="0">
                      <a:solidFill>
                        <a:schemeClr val="tx1">
                          <a:lumMod val="65000"/>
                          <a:lumOff val="35000"/>
                        </a:schemeClr>
                      </a:solidFill>
                    </a:endParaRPr>
                  </a:p>
                </p:txBody>
              </p:sp>
              <p:sp>
                <p:nvSpPr>
                  <p:cNvPr id="310" name="Line 180"/>
                  <p:cNvSpPr>
                    <a:spLocks noChangeShapeType="1"/>
                  </p:cNvSpPr>
                  <p:nvPr/>
                </p:nvSpPr>
                <p:spPr bwMode="auto">
                  <a:xfrm>
                    <a:off x="2265009" y="1317876"/>
                    <a:ext cx="4147456" cy="2135"/>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11" name="Rectangle 194"/>
                  <p:cNvSpPr>
                    <a:spLocks noChangeArrowheads="1"/>
                  </p:cNvSpPr>
                  <p:nvPr/>
                </p:nvSpPr>
                <p:spPr bwMode="auto">
                  <a:xfrm>
                    <a:off x="6412464" y="1983347"/>
                    <a:ext cx="1201682" cy="4268"/>
                  </a:xfrm>
                  <a:prstGeom prst="rect">
                    <a:avLst/>
                  </a:prstGeom>
                  <a:solidFill>
                    <a:srgbClr val="00000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grpSp>
                <p:nvGrpSpPr>
                  <p:cNvPr id="5" name="Group 160"/>
                  <p:cNvGrpSpPr/>
                  <p:nvPr/>
                </p:nvGrpSpPr>
                <p:grpSpPr>
                  <a:xfrm>
                    <a:off x="2869345" y="1548042"/>
                    <a:ext cx="5620539" cy="3106836"/>
                    <a:chOff x="2891205" y="1548042"/>
                    <a:chExt cx="5090688" cy="3106836"/>
                  </a:xfrm>
                </p:grpSpPr>
                <p:sp>
                  <p:nvSpPr>
                    <p:cNvPr id="328" name="Line 182"/>
                    <p:cNvSpPr>
                      <a:spLocks noChangeShapeType="1"/>
                    </p:cNvSpPr>
                    <p:nvPr/>
                  </p:nvSpPr>
                  <p:spPr bwMode="auto">
                    <a:xfrm>
                      <a:off x="3150255" y="1548042"/>
                      <a:ext cx="4831637" cy="2135"/>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29" name="Line 217"/>
                    <p:cNvSpPr>
                      <a:spLocks noChangeShapeType="1"/>
                    </p:cNvSpPr>
                    <p:nvPr/>
                  </p:nvSpPr>
                  <p:spPr bwMode="auto">
                    <a:xfrm>
                      <a:off x="2891205" y="2404798"/>
                      <a:ext cx="5090687" cy="4268"/>
                    </a:xfrm>
                    <a:prstGeom prst="line">
                      <a:avLst/>
                    </a:prstGeom>
                    <a:noFill/>
                    <a:ln w="28575">
                      <a:solidFill>
                        <a:srgbClr val="FF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dirty="0"/>
                    </a:p>
                  </p:txBody>
                </p:sp>
                <p:sp>
                  <p:nvSpPr>
                    <p:cNvPr id="330" name="Line 193"/>
                    <p:cNvSpPr>
                      <a:spLocks noChangeShapeType="1"/>
                    </p:cNvSpPr>
                    <p:nvPr/>
                  </p:nvSpPr>
                  <p:spPr bwMode="auto">
                    <a:xfrm>
                      <a:off x="6100312" y="1983347"/>
                      <a:ext cx="1881581" cy="2135"/>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34" name="Line 225"/>
                    <p:cNvSpPr>
                      <a:spLocks noChangeShapeType="1"/>
                    </p:cNvSpPr>
                    <p:nvPr/>
                  </p:nvSpPr>
                  <p:spPr bwMode="auto">
                    <a:xfrm>
                      <a:off x="6100312" y="3579814"/>
                      <a:ext cx="1881580" cy="2135"/>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35" name="Line 272"/>
                    <p:cNvSpPr>
                      <a:spLocks noChangeShapeType="1"/>
                    </p:cNvSpPr>
                    <p:nvPr/>
                  </p:nvSpPr>
                  <p:spPr bwMode="auto">
                    <a:xfrm>
                      <a:off x="6096322" y="4139543"/>
                      <a:ext cx="1885571" cy="0"/>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36" name="Line 292"/>
                    <p:cNvSpPr>
                      <a:spLocks noChangeShapeType="1"/>
                    </p:cNvSpPr>
                    <p:nvPr/>
                  </p:nvSpPr>
                  <p:spPr bwMode="auto">
                    <a:xfrm>
                      <a:off x="3150255" y="4652743"/>
                      <a:ext cx="4831637" cy="2135"/>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grpSp>
              <p:sp>
                <p:nvSpPr>
                  <p:cNvPr id="313" name="Line 294"/>
                  <p:cNvSpPr>
                    <a:spLocks noChangeShapeType="1"/>
                  </p:cNvSpPr>
                  <p:nvPr/>
                </p:nvSpPr>
                <p:spPr bwMode="auto">
                  <a:xfrm>
                    <a:off x="8489882" y="1548042"/>
                    <a:ext cx="0" cy="3103846"/>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dirty="0"/>
                  </a:p>
                </p:txBody>
              </p:sp>
              <p:sp>
                <p:nvSpPr>
                  <p:cNvPr id="314" name="Line 296"/>
                  <p:cNvSpPr>
                    <a:spLocks noChangeShapeType="1"/>
                  </p:cNvSpPr>
                  <p:nvPr/>
                </p:nvSpPr>
                <p:spPr bwMode="auto">
                  <a:xfrm>
                    <a:off x="2650869" y="4872276"/>
                    <a:ext cx="5839013" cy="6403"/>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15" name="Line 332"/>
                  <p:cNvSpPr>
                    <a:spLocks noChangeShapeType="1"/>
                  </p:cNvSpPr>
                  <p:nvPr/>
                </p:nvSpPr>
                <p:spPr bwMode="auto">
                  <a:xfrm>
                    <a:off x="3167157" y="6055709"/>
                    <a:ext cx="5322727" cy="0"/>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16" name="Line 340"/>
                  <p:cNvSpPr>
                    <a:spLocks noChangeShapeType="1"/>
                  </p:cNvSpPr>
                  <p:nvPr/>
                </p:nvSpPr>
                <p:spPr bwMode="auto">
                  <a:xfrm>
                    <a:off x="2876600" y="1320011"/>
                    <a:ext cx="14605" cy="3544440"/>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17" name="Line 342"/>
                  <p:cNvSpPr>
                    <a:spLocks noChangeShapeType="1"/>
                  </p:cNvSpPr>
                  <p:nvPr/>
                </p:nvSpPr>
                <p:spPr bwMode="auto">
                  <a:xfrm>
                    <a:off x="3124928" y="1320011"/>
                    <a:ext cx="0" cy="4978631"/>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18" name="Line 344"/>
                  <p:cNvSpPr>
                    <a:spLocks noChangeShapeType="1"/>
                  </p:cNvSpPr>
                  <p:nvPr/>
                </p:nvSpPr>
                <p:spPr bwMode="auto">
                  <a:xfrm>
                    <a:off x="2265009" y="6296507"/>
                    <a:ext cx="4147456" cy="2135"/>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19" name="Rectangle 345"/>
                  <p:cNvSpPr>
                    <a:spLocks noChangeArrowheads="1"/>
                  </p:cNvSpPr>
                  <p:nvPr/>
                </p:nvSpPr>
                <p:spPr bwMode="auto">
                  <a:xfrm>
                    <a:off x="2265009" y="6296507"/>
                    <a:ext cx="4147456" cy="4268"/>
                  </a:xfrm>
                  <a:prstGeom prst="rect">
                    <a:avLst/>
                  </a:prstGeom>
                  <a:solidFill>
                    <a:srgbClr val="00000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20" name="Line 336"/>
                  <p:cNvSpPr>
                    <a:spLocks noChangeShapeType="1"/>
                  </p:cNvSpPr>
                  <p:nvPr/>
                </p:nvSpPr>
                <p:spPr bwMode="auto">
                  <a:xfrm flipH="1">
                    <a:off x="2262805" y="1310618"/>
                    <a:ext cx="2204" cy="4982899"/>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dirty="0"/>
                  </a:p>
                </p:txBody>
              </p:sp>
              <p:sp>
                <p:nvSpPr>
                  <p:cNvPr id="321" name="Line 338"/>
                  <p:cNvSpPr>
                    <a:spLocks noChangeShapeType="1"/>
                  </p:cNvSpPr>
                  <p:nvPr/>
                </p:nvSpPr>
                <p:spPr bwMode="auto">
                  <a:xfrm>
                    <a:off x="2639204" y="1317875"/>
                    <a:ext cx="0" cy="4982898"/>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22" name="Line 346"/>
                  <p:cNvSpPr>
                    <a:spLocks noChangeShapeType="1"/>
                  </p:cNvSpPr>
                  <p:nvPr/>
                </p:nvSpPr>
                <p:spPr bwMode="auto">
                  <a:xfrm>
                    <a:off x="6405850" y="1317875"/>
                    <a:ext cx="2206" cy="4982898"/>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23" name="Rectangle 347"/>
                  <p:cNvSpPr>
                    <a:spLocks noChangeArrowheads="1"/>
                  </p:cNvSpPr>
                  <p:nvPr/>
                </p:nvSpPr>
                <p:spPr bwMode="auto">
                  <a:xfrm>
                    <a:off x="6405850" y="1673032"/>
                    <a:ext cx="6615" cy="4457616"/>
                  </a:xfrm>
                  <a:prstGeom prst="rect">
                    <a:avLst/>
                  </a:prstGeom>
                  <a:solidFill>
                    <a:srgbClr val="000000"/>
                  </a:solid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sp>
                <p:nvSpPr>
                  <p:cNvPr id="324" name="Freeform 403"/>
                  <p:cNvSpPr>
                    <a:spLocks noEditPoints="1"/>
                  </p:cNvSpPr>
                  <p:nvPr/>
                </p:nvSpPr>
                <p:spPr bwMode="auto">
                  <a:xfrm>
                    <a:off x="3197689" y="6369058"/>
                    <a:ext cx="3040586" cy="53347"/>
                  </a:xfrm>
                  <a:custGeom>
                    <a:avLst/>
                    <a:gdLst/>
                    <a:ahLst/>
                    <a:cxnLst>
                      <a:cxn ang="0">
                        <a:pos x="1358" y="16"/>
                      </a:cxn>
                      <a:cxn ang="0">
                        <a:pos x="20" y="16"/>
                      </a:cxn>
                      <a:cxn ang="0">
                        <a:pos x="20" y="8"/>
                      </a:cxn>
                      <a:cxn ang="0">
                        <a:pos x="1358" y="8"/>
                      </a:cxn>
                      <a:cxn ang="0">
                        <a:pos x="1358" y="16"/>
                      </a:cxn>
                      <a:cxn ang="0">
                        <a:pos x="1354" y="0"/>
                      </a:cxn>
                      <a:cxn ang="0">
                        <a:pos x="1379" y="12"/>
                      </a:cxn>
                      <a:cxn ang="0">
                        <a:pos x="1354" y="25"/>
                      </a:cxn>
                      <a:cxn ang="0">
                        <a:pos x="1354" y="0"/>
                      </a:cxn>
                      <a:cxn ang="0">
                        <a:pos x="24" y="24"/>
                      </a:cxn>
                      <a:cxn ang="0">
                        <a:pos x="0" y="12"/>
                      </a:cxn>
                      <a:cxn ang="0">
                        <a:pos x="24" y="0"/>
                      </a:cxn>
                      <a:cxn ang="0">
                        <a:pos x="24" y="24"/>
                      </a:cxn>
                    </a:cxnLst>
                    <a:rect l="0" t="0" r="r" b="b"/>
                    <a:pathLst>
                      <a:path w="1379" h="25">
                        <a:moveTo>
                          <a:pt x="1358" y="16"/>
                        </a:moveTo>
                        <a:lnTo>
                          <a:pt x="20" y="16"/>
                        </a:lnTo>
                        <a:lnTo>
                          <a:pt x="20" y="8"/>
                        </a:lnTo>
                        <a:lnTo>
                          <a:pt x="1358" y="8"/>
                        </a:lnTo>
                        <a:lnTo>
                          <a:pt x="1358" y="16"/>
                        </a:lnTo>
                        <a:close/>
                        <a:moveTo>
                          <a:pt x="1354" y="0"/>
                        </a:moveTo>
                        <a:lnTo>
                          <a:pt x="1379" y="12"/>
                        </a:lnTo>
                        <a:lnTo>
                          <a:pt x="1354" y="25"/>
                        </a:lnTo>
                        <a:lnTo>
                          <a:pt x="1354" y="0"/>
                        </a:lnTo>
                        <a:close/>
                        <a:moveTo>
                          <a:pt x="24" y="24"/>
                        </a:moveTo>
                        <a:lnTo>
                          <a:pt x="0" y="12"/>
                        </a:lnTo>
                        <a:lnTo>
                          <a:pt x="24" y="0"/>
                        </a:lnTo>
                        <a:lnTo>
                          <a:pt x="24" y="24"/>
                        </a:lnTo>
                        <a:close/>
                      </a:path>
                    </a:pathLst>
                  </a:custGeom>
                  <a:solidFill>
                    <a:srgbClr val="000000"/>
                  </a:solidFill>
                  <a:ln w="0" cap="flat">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cxnSp>
                <p:nvCxnSpPr>
                  <p:cNvPr id="326" name="Straight Connector 325"/>
                  <p:cNvCxnSpPr/>
                  <p:nvPr/>
                </p:nvCxnSpPr>
                <p:spPr>
                  <a:xfrm>
                    <a:off x="8753027" y="5570901"/>
                    <a:ext cx="0" cy="722616"/>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27" name="Straight Arrow Connector 326"/>
                  <p:cNvCxnSpPr/>
                  <p:nvPr/>
                </p:nvCxnSpPr>
                <p:spPr>
                  <a:xfrm flipV="1">
                    <a:off x="8745770" y="1363553"/>
                    <a:ext cx="0" cy="564411"/>
                  </a:xfrm>
                  <a:prstGeom prst="straightConnector1">
                    <a:avLst/>
                  </a:prstGeom>
                  <a:ln w="28575">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02" name="Line 272"/>
                <p:cNvSpPr>
                  <a:spLocks noChangeShapeType="1"/>
                </p:cNvSpPr>
                <p:nvPr/>
              </p:nvSpPr>
              <p:spPr bwMode="auto">
                <a:xfrm>
                  <a:off x="4588665" y="4141040"/>
                  <a:ext cx="2081826" cy="0"/>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203" name="Rectangle 169"/>
                <p:cNvSpPr>
                  <a:spLocks noChangeArrowheads="1"/>
                </p:cNvSpPr>
                <p:nvPr/>
              </p:nvSpPr>
              <p:spPr bwMode="auto">
                <a:xfrm>
                  <a:off x="4662590" y="4176666"/>
                  <a:ext cx="1983550" cy="18475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1000902"/>
                  <a:r>
                    <a:rPr lang="en-US" sz="1314" b="1" dirty="0">
                      <a:solidFill>
                        <a:srgbClr val="000000"/>
                      </a:solidFill>
                    </a:rPr>
                    <a:t>Post </a:t>
                  </a:r>
                  <a:r>
                    <a:rPr lang="en-GB" sz="1314" b="1" dirty="0">
                      <a:solidFill>
                        <a:srgbClr val="000000"/>
                      </a:solidFill>
                    </a:rPr>
                    <a:t>Licence (CR)</a:t>
                  </a:r>
                  <a:endParaRPr lang="en-GB" sz="1314" dirty="0"/>
                </a:p>
              </p:txBody>
            </p:sp>
            <p:sp>
              <p:nvSpPr>
                <p:cNvPr id="204" name="Rectangle 141"/>
                <p:cNvSpPr>
                  <a:spLocks noChangeArrowheads="1"/>
                </p:cNvSpPr>
                <p:nvPr/>
              </p:nvSpPr>
              <p:spPr bwMode="auto">
                <a:xfrm>
                  <a:off x="2801441" y="3805842"/>
                  <a:ext cx="573246" cy="21539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000902"/>
                  <a:r>
                    <a:rPr lang="en-US" sz="1532" b="1" dirty="0">
                      <a:solidFill>
                        <a:srgbClr val="FF0000"/>
                      </a:solidFill>
                    </a:rPr>
                    <a:t>Best </a:t>
                  </a:r>
                  <a:endParaRPr lang="en-US" sz="1532" dirty="0">
                    <a:solidFill>
                      <a:srgbClr val="FF0000"/>
                    </a:solidFill>
                  </a:endParaRPr>
                </a:p>
              </p:txBody>
            </p:sp>
            <p:sp>
              <p:nvSpPr>
                <p:cNvPr id="205" name="Rectangle 144"/>
                <p:cNvSpPr>
                  <a:spLocks noChangeArrowheads="1"/>
                </p:cNvSpPr>
                <p:nvPr/>
              </p:nvSpPr>
              <p:spPr bwMode="auto">
                <a:xfrm>
                  <a:off x="3852609" y="3801507"/>
                  <a:ext cx="449583" cy="21539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532" b="1" dirty="0">
                      <a:solidFill>
                        <a:schemeClr val="tx1">
                          <a:lumMod val="65000"/>
                          <a:lumOff val="35000"/>
                        </a:schemeClr>
                      </a:solidFill>
                    </a:rPr>
                    <a:t>High </a:t>
                  </a:r>
                  <a:endParaRPr lang="en-US" sz="1532" dirty="0">
                    <a:solidFill>
                      <a:schemeClr val="tx1">
                        <a:lumMod val="65000"/>
                        <a:lumOff val="35000"/>
                      </a:schemeClr>
                    </a:solidFill>
                  </a:endParaRPr>
                </a:p>
              </p:txBody>
            </p:sp>
            <p:sp>
              <p:nvSpPr>
                <p:cNvPr id="206" name="Rectangle 153"/>
                <p:cNvSpPr>
                  <a:spLocks noChangeArrowheads="1"/>
                </p:cNvSpPr>
                <p:nvPr/>
              </p:nvSpPr>
              <p:spPr bwMode="auto">
                <a:xfrm>
                  <a:off x="1784156" y="3808513"/>
                  <a:ext cx="408579" cy="21539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532" b="1" dirty="0">
                      <a:solidFill>
                        <a:schemeClr val="tx1">
                          <a:lumMod val="65000"/>
                          <a:lumOff val="35000"/>
                        </a:schemeClr>
                      </a:solidFill>
                    </a:rPr>
                    <a:t>Low </a:t>
                  </a:r>
                  <a:endParaRPr lang="en-US" sz="1532" dirty="0">
                    <a:solidFill>
                      <a:schemeClr val="tx1">
                        <a:lumMod val="65000"/>
                        <a:lumOff val="35000"/>
                      </a:schemeClr>
                    </a:solidFill>
                  </a:endParaRPr>
                </a:p>
              </p:txBody>
            </p:sp>
            <p:sp>
              <p:nvSpPr>
                <p:cNvPr id="207" name="Line 217"/>
                <p:cNvSpPr>
                  <a:spLocks noChangeShapeType="1"/>
                </p:cNvSpPr>
                <p:nvPr/>
              </p:nvSpPr>
              <p:spPr bwMode="auto">
                <a:xfrm>
                  <a:off x="817418" y="4599709"/>
                  <a:ext cx="5853600" cy="9845"/>
                </a:xfrm>
                <a:prstGeom prst="line">
                  <a:avLst/>
                </a:prstGeom>
                <a:noFill/>
                <a:ln w="28575">
                  <a:solidFill>
                    <a:srgbClr val="FF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grpSp>
          <p:sp>
            <p:nvSpPr>
              <p:cNvPr id="196" name="Rectangle 141"/>
              <p:cNvSpPr>
                <a:spLocks noChangeArrowheads="1"/>
              </p:cNvSpPr>
              <p:nvPr/>
            </p:nvSpPr>
            <p:spPr bwMode="auto">
              <a:xfrm>
                <a:off x="2831643" y="1850548"/>
                <a:ext cx="573246" cy="21539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000902"/>
                <a:r>
                  <a:rPr lang="en-US" sz="1532" b="1" dirty="0">
                    <a:solidFill>
                      <a:srgbClr val="FF0000"/>
                    </a:solidFill>
                  </a:rPr>
                  <a:t>Best </a:t>
                </a:r>
                <a:endParaRPr lang="en-US" sz="1532" dirty="0">
                  <a:solidFill>
                    <a:srgbClr val="FF0000"/>
                  </a:solidFill>
                </a:endParaRPr>
              </a:p>
            </p:txBody>
          </p:sp>
          <p:sp>
            <p:nvSpPr>
              <p:cNvPr id="197" name="Rectangle 144"/>
              <p:cNvSpPr>
                <a:spLocks noChangeArrowheads="1"/>
              </p:cNvSpPr>
              <p:nvPr/>
            </p:nvSpPr>
            <p:spPr bwMode="auto">
              <a:xfrm>
                <a:off x="3984409" y="1846213"/>
                <a:ext cx="449583" cy="21539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532" b="1" dirty="0">
                    <a:solidFill>
                      <a:schemeClr val="tx1">
                        <a:lumMod val="65000"/>
                        <a:lumOff val="35000"/>
                      </a:schemeClr>
                    </a:solidFill>
                  </a:rPr>
                  <a:t>High </a:t>
                </a:r>
                <a:endParaRPr lang="en-US" sz="1532" dirty="0">
                  <a:solidFill>
                    <a:schemeClr val="tx1">
                      <a:lumMod val="65000"/>
                      <a:lumOff val="35000"/>
                    </a:schemeClr>
                  </a:solidFill>
                </a:endParaRPr>
              </a:p>
            </p:txBody>
          </p:sp>
          <p:sp>
            <p:nvSpPr>
              <p:cNvPr id="198" name="Line 272"/>
              <p:cNvSpPr>
                <a:spLocks noChangeShapeType="1"/>
              </p:cNvSpPr>
              <p:nvPr/>
            </p:nvSpPr>
            <p:spPr bwMode="auto">
              <a:xfrm>
                <a:off x="4586029" y="3610626"/>
                <a:ext cx="2081826" cy="0"/>
              </a:xfrm>
              <a:prstGeom prst="line">
                <a:avLst/>
              </a:prstGeom>
              <a:noFill/>
              <a:ln w="0">
                <a:solidFill>
                  <a:srgbClr val="000000"/>
                </a:solidFill>
                <a:prstDash val="solid"/>
                <a:round/>
                <a:headEnd/>
                <a:tailEnd/>
              </a:ln>
            </p:spPr>
            <p:txBody>
              <a:bodyPr vert="horz" wrap="square" lIns="100092" tIns="50046" rIns="100092" bIns="50046" numCol="1" anchor="t" anchorCtr="0" compatLnSpc="1">
                <a:prstTxWarp prst="textNoShape">
                  <a:avLst/>
                </a:prstTxWarp>
              </a:bodyPr>
              <a:lstStyle/>
              <a:p>
                <a:endParaRPr lang="en-US" sz="1314"/>
              </a:p>
            </p:txBody>
          </p:sp>
          <p:sp>
            <p:nvSpPr>
              <p:cNvPr id="199" name="Rectangle 113"/>
              <p:cNvSpPr>
                <a:spLocks noChangeArrowheads="1"/>
              </p:cNvSpPr>
              <p:nvPr/>
            </p:nvSpPr>
            <p:spPr bwMode="auto">
              <a:xfrm>
                <a:off x="4652943" y="3642961"/>
                <a:ext cx="1644567" cy="184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314" b="1" dirty="0">
                    <a:solidFill>
                      <a:srgbClr val="000000"/>
                    </a:solidFill>
                  </a:rPr>
                  <a:t>Development  On Hold</a:t>
                </a:r>
                <a:endParaRPr lang="en-US" sz="1314" dirty="0"/>
              </a:p>
            </p:txBody>
          </p:sp>
        </p:grpSp>
        <p:sp>
          <p:nvSpPr>
            <p:cNvPr id="4099" name="AutoShape 3"/>
            <p:cNvSpPr>
              <a:spLocks noChangeAspect="1" noChangeArrowheads="1" noTextEdit="1"/>
            </p:cNvSpPr>
            <p:nvPr/>
          </p:nvSpPr>
          <p:spPr bwMode="auto">
            <a:xfrm>
              <a:off x="100338" y="3532698"/>
              <a:ext cx="2631769" cy="1272360"/>
            </a:xfrm>
            <a:prstGeom prst="rect">
              <a:avLst/>
            </a:prstGeom>
            <a:noFill/>
            <a:ln w="9525">
              <a:noFill/>
              <a:miter lim="800000"/>
              <a:headEnd/>
              <a:tailEnd/>
            </a:ln>
          </p:spPr>
          <p:txBody>
            <a:bodyPr vert="horz" wrap="square" lIns="100092" tIns="50046" rIns="100092" bIns="50046" numCol="1" anchor="t" anchorCtr="0" compatLnSpc="1">
              <a:prstTxWarp prst="textNoShape">
                <a:avLst/>
              </a:prstTxWarp>
            </a:bodyPr>
            <a:lstStyle/>
            <a:p>
              <a:endParaRPr lang="en-US" sz="1314"/>
            </a:p>
          </p:txBody>
        </p:sp>
        <p:cxnSp>
          <p:nvCxnSpPr>
            <p:cNvPr id="161" name="Straight Connector 160"/>
            <p:cNvCxnSpPr/>
            <p:nvPr/>
          </p:nvCxnSpPr>
          <p:spPr>
            <a:xfrm>
              <a:off x="7455627" y="2327169"/>
              <a:ext cx="2310631"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7455606" y="5038878"/>
              <a:ext cx="2310631"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7466253" y="1645686"/>
              <a:ext cx="2144511" cy="372794"/>
            </a:xfrm>
            <a:prstGeom prst="rect">
              <a:avLst/>
            </a:prstGeom>
            <a:solidFill>
              <a:schemeClr val="accent1">
                <a:lumMod val="20000"/>
                <a:lumOff val="80000"/>
              </a:schemeClr>
            </a:solidFill>
            <a:ln>
              <a:solidFill>
                <a:srgbClr val="FF0000"/>
              </a:solidFill>
            </a:ln>
          </p:spPr>
          <p:txBody>
            <a:bodyPr wrap="square" rtlCol="0">
              <a:spAutoFit/>
            </a:bodyPr>
            <a:lstStyle/>
            <a:p>
              <a:pPr>
                <a:lnSpc>
                  <a:spcPts val="2299"/>
                </a:lnSpc>
                <a:spcAft>
                  <a:spcPts val="1314"/>
                </a:spcAft>
              </a:pPr>
              <a:r>
                <a:rPr lang="en-US" sz="1751" dirty="0">
                  <a:latin typeface="+mj-lt"/>
                </a:rPr>
                <a:t>Must be economic</a:t>
              </a:r>
            </a:p>
          </p:txBody>
        </p:sp>
        <p:sp>
          <p:nvSpPr>
            <p:cNvPr id="167" name="TextBox 166"/>
            <p:cNvSpPr txBox="1"/>
            <p:nvPr/>
          </p:nvSpPr>
          <p:spPr>
            <a:xfrm>
              <a:off x="7473359" y="2440728"/>
              <a:ext cx="2166558" cy="2491797"/>
            </a:xfrm>
            <a:prstGeom prst="rect">
              <a:avLst/>
            </a:prstGeom>
            <a:solidFill>
              <a:schemeClr val="accent1">
                <a:lumMod val="20000"/>
                <a:lumOff val="80000"/>
              </a:schemeClr>
            </a:solidFill>
            <a:ln>
              <a:solidFill>
                <a:srgbClr val="FF0000"/>
              </a:solidFill>
            </a:ln>
          </p:spPr>
          <p:txBody>
            <a:bodyPr wrap="square" rtlCol="0">
              <a:spAutoFit/>
            </a:bodyPr>
            <a:lstStyle/>
            <a:p>
              <a:pPr>
                <a:lnSpc>
                  <a:spcPts val="2299"/>
                </a:lnSpc>
                <a:spcAft>
                  <a:spcPts val="1314"/>
                </a:spcAft>
              </a:pPr>
              <a:r>
                <a:rPr lang="en-US" sz="1400" dirty="0"/>
                <a:t>Economic viability qualification increases with maturity              (most sub-classes require NPV DF &gt; 0 @ PSV-RV, some have POS and different PSVs</a:t>
              </a:r>
              <a:endParaRPr lang="en-US" sz="1400" i="1" dirty="0"/>
            </a:p>
          </p:txBody>
        </p:sp>
        <p:sp>
          <p:nvSpPr>
            <p:cNvPr id="169" name="TextBox 168"/>
            <p:cNvSpPr txBox="1"/>
            <p:nvPr/>
          </p:nvSpPr>
          <p:spPr>
            <a:xfrm>
              <a:off x="7486616" y="5151903"/>
              <a:ext cx="2153302" cy="1995348"/>
            </a:xfrm>
            <a:prstGeom prst="rect">
              <a:avLst/>
            </a:prstGeom>
            <a:solidFill>
              <a:schemeClr val="accent1">
                <a:lumMod val="20000"/>
                <a:lumOff val="80000"/>
              </a:schemeClr>
            </a:solidFill>
            <a:ln>
              <a:solidFill>
                <a:srgbClr val="FF0000"/>
              </a:solidFill>
            </a:ln>
          </p:spPr>
          <p:txBody>
            <a:bodyPr wrap="square" rtlCol="0">
              <a:spAutoFit/>
            </a:bodyPr>
            <a:lstStyle/>
            <a:p>
              <a:pPr>
                <a:lnSpc>
                  <a:spcPts val="2299"/>
                </a:lnSpc>
                <a:spcAft>
                  <a:spcPts val="1314"/>
                </a:spcAft>
              </a:pPr>
              <a:r>
                <a:rPr lang="en-US" sz="1400" dirty="0"/>
                <a:t>Prospective volumes that are potentially economic</a:t>
              </a:r>
            </a:p>
            <a:p>
              <a:pPr>
                <a:lnSpc>
                  <a:spcPts val="2299"/>
                </a:lnSpc>
                <a:spcAft>
                  <a:spcPts val="1314"/>
                </a:spcAft>
              </a:pPr>
              <a:r>
                <a:rPr lang="en-US" sz="1400" dirty="0"/>
                <a:t>EMV DF &gt; 0 PSV-RV / HV</a:t>
              </a:r>
            </a:p>
          </p:txBody>
        </p:sp>
        <p:cxnSp>
          <p:nvCxnSpPr>
            <p:cNvPr id="14" name="Straight Connector 13"/>
            <p:cNvCxnSpPr>
              <a:cxnSpLocks/>
            </p:cNvCxnSpPr>
            <p:nvPr/>
          </p:nvCxnSpPr>
          <p:spPr>
            <a:xfrm flipV="1">
              <a:off x="1201252" y="2990588"/>
              <a:ext cx="5935342" cy="8383"/>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87" name="Rectangle 139"/>
            <p:cNvSpPr>
              <a:spLocks noChangeArrowheads="1"/>
            </p:cNvSpPr>
            <p:nvPr/>
          </p:nvSpPr>
          <p:spPr bwMode="auto">
            <a:xfrm>
              <a:off x="1754309" y="2585710"/>
              <a:ext cx="261290" cy="3031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latin typeface="Calibri" pitchFamily="34" charset="0"/>
                </a:rPr>
                <a:t>1C</a:t>
              </a:r>
              <a:endParaRPr lang="en-US" sz="4816" dirty="0"/>
            </a:p>
          </p:txBody>
        </p:sp>
        <p:sp>
          <p:nvSpPr>
            <p:cNvPr id="188" name="Rectangle 140"/>
            <p:cNvSpPr>
              <a:spLocks noChangeArrowheads="1"/>
            </p:cNvSpPr>
            <p:nvPr/>
          </p:nvSpPr>
          <p:spPr bwMode="auto">
            <a:xfrm>
              <a:off x="2955556" y="2585710"/>
              <a:ext cx="261290" cy="3031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latin typeface="Calibri" pitchFamily="34" charset="0"/>
                </a:rPr>
                <a:t>2C</a:t>
              </a:r>
              <a:endParaRPr lang="en-US" sz="4816" dirty="0"/>
            </a:p>
          </p:txBody>
        </p:sp>
        <p:sp>
          <p:nvSpPr>
            <p:cNvPr id="189" name="Rectangle 141"/>
            <p:cNvSpPr>
              <a:spLocks noChangeArrowheads="1"/>
            </p:cNvSpPr>
            <p:nvPr/>
          </p:nvSpPr>
          <p:spPr bwMode="auto">
            <a:xfrm>
              <a:off x="4102381" y="2585710"/>
              <a:ext cx="261290" cy="3031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000902"/>
              <a:r>
                <a:rPr lang="en-US" sz="1970" b="1" dirty="0">
                  <a:solidFill>
                    <a:srgbClr val="FF0000"/>
                  </a:solidFill>
                  <a:latin typeface="Calibri" pitchFamily="34" charset="0"/>
                </a:rPr>
                <a:t>3C</a:t>
              </a:r>
              <a:endParaRPr lang="en-US" sz="4816" dirty="0"/>
            </a:p>
          </p:txBody>
        </p:sp>
        <p:sp>
          <p:nvSpPr>
            <p:cNvPr id="162" name="Rectangle 161"/>
            <p:cNvSpPr/>
            <p:nvPr/>
          </p:nvSpPr>
          <p:spPr>
            <a:xfrm>
              <a:off x="5069451" y="6620298"/>
              <a:ext cx="1597553" cy="328103"/>
            </a:xfrm>
            <a:prstGeom prst="rect">
              <a:avLst/>
            </a:prstGeom>
          </p:spPr>
          <p:txBody>
            <a:bodyPr wrap="none">
              <a:spAutoFit/>
            </a:bodyPr>
            <a:lstStyle/>
            <a:p>
              <a:r>
                <a:rPr lang="en-GB" sz="1532" b="1" dirty="0">
                  <a:solidFill>
                    <a:srgbClr val="FF0000"/>
                  </a:solidFill>
                  <a:latin typeface="+mn-lt"/>
                </a:rPr>
                <a:t>Red </a:t>
              </a:r>
              <a:r>
                <a:rPr lang="en-GB" sz="1532" b="1" dirty="0">
                  <a:latin typeface="+mn-lt"/>
                </a:rPr>
                <a:t>= Mandatory</a:t>
              </a:r>
              <a:endParaRPr lang="en-GB" sz="1532" dirty="0">
                <a:latin typeface="+mn-lt"/>
              </a:endParaRPr>
            </a:p>
          </p:txBody>
        </p:sp>
      </p:grpSp>
      <p:sp>
        <p:nvSpPr>
          <p:cNvPr id="166" name="Title 163">
            <a:extLst>
              <a:ext uri="{FF2B5EF4-FFF2-40B4-BE49-F238E27FC236}">
                <a16:creationId xmlns:a16="http://schemas.microsoft.com/office/drawing/2014/main" id="{CBA62A04-4ED8-F683-4083-F2B5759459B4}"/>
              </a:ext>
            </a:extLst>
          </p:cNvPr>
          <p:cNvSpPr txBox="1">
            <a:spLocks/>
          </p:cNvSpPr>
          <p:nvPr/>
        </p:nvSpPr>
        <p:spPr bwMode="auto">
          <a:xfrm>
            <a:off x="214210" y="1536146"/>
            <a:ext cx="9580288" cy="45237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anose="020B0604020202020204" pitchFamily="34" charset="0"/>
                <a:cs typeface="Arial" panose="020B0604020202020204" pitchFamily="34" charset="0"/>
              </a:rPr>
              <a:t>The SPE Petroleum Resource Management System (PRMS)</a:t>
            </a:r>
            <a:endParaRPr lang="en-GB" sz="2400" b="1" dirty="0">
              <a:solidFill>
                <a:srgbClr val="FF0000"/>
              </a:solidFill>
              <a:latin typeface="Arial" panose="020B0604020202020204" pitchFamily="34" charset="0"/>
              <a:cs typeface="Arial" panose="020B0604020202020204" pitchFamily="34" charset="0"/>
            </a:endParaRPr>
          </a:p>
        </p:txBody>
      </p:sp>
      <p:sp>
        <p:nvSpPr>
          <p:cNvPr id="170" name="Title 3">
            <a:extLst>
              <a:ext uri="{FF2B5EF4-FFF2-40B4-BE49-F238E27FC236}">
                <a16:creationId xmlns:a16="http://schemas.microsoft.com/office/drawing/2014/main" id="{D71EB799-4A71-0FBD-A0CB-4454145034FD}"/>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4182337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4EE4D3A7-6162-A8B6-1885-C3A5B18FEAB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
        <p:nvSpPr>
          <p:cNvPr id="48" name="Text Placeholder 10">
            <a:extLst>
              <a:ext uri="{FF2B5EF4-FFF2-40B4-BE49-F238E27FC236}">
                <a16:creationId xmlns:a16="http://schemas.microsoft.com/office/drawing/2014/main" id="{EAB8E6BA-F257-7BBC-417A-C058A8B086EE}"/>
              </a:ext>
            </a:extLst>
          </p:cNvPr>
          <p:cNvSpPr txBox="1">
            <a:spLocks/>
          </p:cNvSpPr>
          <p:nvPr/>
        </p:nvSpPr>
        <p:spPr>
          <a:xfrm>
            <a:off x="-179982" y="1980431"/>
            <a:ext cx="9937104" cy="5328592"/>
          </a:xfrm>
          <a:prstGeom prst="rect">
            <a:avLst/>
          </a:prstGeom>
        </p:spPr>
        <p:txBody>
          <a:bodyPr vert="horz" lIns="91440" tIns="45720" rIns="91440" bIns="45720" rtlCol="0" anchor="ctr"/>
          <a:lstStyle>
            <a:defPPr>
              <a:defRPr lang="en-US"/>
            </a:defPPr>
            <a:lvl1pPr algn="ctr" rtl="0" fontAlgn="auto">
              <a:spcBef>
                <a:spcPts val="0"/>
              </a:spcBef>
              <a:spcAft>
                <a:spcPts val="0"/>
              </a:spcAft>
              <a:defRPr sz="1314" kern="1200">
                <a:solidFill>
                  <a:schemeClr val="tx1">
                    <a:tint val="75000"/>
                  </a:schemeClr>
                </a:solidFill>
                <a:latin typeface="+mn-lt"/>
                <a:ea typeface="+mn-ea"/>
                <a:cs typeface="Arial" pitchFamily="34" charset="0"/>
              </a:defRPr>
            </a:lvl1pPr>
            <a:lvl2pPr marL="501846" algn="l" rtl="0" fontAlgn="base">
              <a:spcBef>
                <a:spcPct val="0"/>
              </a:spcBef>
              <a:spcAft>
                <a:spcPct val="0"/>
              </a:spcAft>
              <a:defRPr kern="1200">
                <a:solidFill>
                  <a:schemeClr val="tx1"/>
                </a:solidFill>
                <a:latin typeface="Arial" pitchFamily="34" charset="0"/>
                <a:ea typeface="+mn-ea"/>
                <a:cs typeface="Arial" pitchFamily="34" charset="0"/>
              </a:defRPr>
            </a:lvl2pPr>
            <a:lvl3pPr marL="1003694" algn="l" rtl="0" fontAlgn="base">
              <a:spcBef>
                <a:spcPct val="0"/>
              </a:spcBef>
              <a:spcAft>
                <a:spcPct val="0"/>
              </a:spcAft>
              <a:defRPr kern="1200">
                <a:solidFill>
                  <a:schemeClr val="tx1"/>
                </a:solidFill>
                <a:latin typeface="Arial" pitchFamily="34" charset="0"/>
                <a:ea typeface="+mn-ea"/>
                <a:cs typeface="Arial" pitchFamily="34" charset="0"/>
              </a:defRPr>
            </a:lvl3pPr>
            <a:lvl4pPr marL="1505541" algn="l" rtl="0" fontAlgn="base">
              <a:spcBef>
                <a:spcPct val="0"/>
              </a:spcBef>
              <a:spcAft>
                <a:spcPct val="0"/>
              </a:spcAft>
              <a:defRPr kern="1200">
                <a:solidFill>
                  <a:schemeClr val="tx1"/>
                </a:solidFill>
                <a:latin typeface="Arial" pitchFamily="34" charset="0"/>
                <a:ea typeface="+mn-ea"/>
                <a:cs typeface="Arial" pitchFamily="34" charset="0"/>
              </a:defRPr>
            </a:lvl4pPr>
            <a:lvl5pPr marL="2007387" algn="l" rtl="0" fontAlgn="base">
              <a:spcBef>
                <a:spcPct val="0"/>
              </a:spcBef>
              <a:spcAft>
                <a:spcPct val="0"/>
              </a:spcAft>
              <a:defRPr kern="1200">
                <a:solidFill>
                  <a:schemeClr val="tx1"/>
                </a:solidFill>
                <a:latin typeface="Arial" pitchFamily="34" charset="0"/>
                <a:ea typeface="+mn-ea"/>
                <a:cs typeface="Arial" pitchFamily="34" charset="0"/>
              </a:defRPr>
            </a:lvl5pPr>
            <a:lvl6pPr marL="2509234" algn="l" defTabSz="1003694" rtl="0" eaLnBrk="1" latinLnBrk="0" hangingPunct="1">
              <a:defRPr kern="1200">
                <a:solidFill>
                  <a:schemeClr val="tx1"/>
                </a:solidFill>
                <a:latin typeface="Arial" pitchFamily="34" charset="0"/>
                <a:ea typeface="+mn-ea"/>
                <a:cs typeface="Arial" pitchFamily="34" charset="0"/>
              </a:defRPr>
            </a:lvl6pPr>
            <a:lvl7pPr marL="3011081" algn="l" defTabSz="1003694" rtl="0" eaLnBrk="1" latinLnBrk="0" hangingPunct="1">
              <a:defRPr kern="1200">
                <a:solidFill>
                  <a:schemeClr val="tx1"/>
                </a:solidFill>
                <a:latin typeface="Arial" pitchFamily="34" charset="0"/>
                <a:ea typeface="+mn-ea"/>
                <a:cs typeface="Arial" pitchFamily="34" charset="0"/>
              </a:defRPr>
            </a:lvl7pPr>
            <a:lvl8pPr marL="3512927" algn="l" defTabSz="1003694" rtl="0" eaLnBrk="1" latinLnBrk="0" hangingPunct="1">
              <a:defRPr kern="1200">
                <a:solidFill>
                  <a:schemeClr val="tx1"/>
                </a:solidFill>
                <a:latin typeface="Arial" pitchFamily="34" charset="0"/>
                <a:ea typeface="+mn-ea"/>
                <a:cs typeface="Arial" pitchFamily="34" charset="0"/>
              </a:defRPr>
            </a:lvl8pPr>
            <a:lvl9pPr marL="4014773" algn="l" defTabSz="1003694" rtl="0" eaLnBrk="1" latinLnBrk="0" hangingPunct="1">
              <a:defRPr kern="1200">
                <a:solidFill>
                  <a:schemeClr val="tx1"/>
                </a:solidFill>
                <a:latin typeface="Arial" pitchFamily="34" charset="0"/>
                <a:ea typeface="+mn-ea"/>
                <a:cs typeface="Arial" pitchFamily="34" charset="0"/>
              </a:defRPr>
            </a:lvl9pPr>
          </a:lstStyle>
          <a:p>
            <a:pPr lvl="1"/>
            <a:r>
              <a:rPr lang="en-GB" b="1" dirty="0">
                <a:solidFill>
                  <a:srgbClr val="0000CC"/>
                </a:solidFill>
              </a:rPr>
              <a:t>Prospective Resources </a:t>
            </a:r>
            <a:r>
              <a:rPr lang="en-GB" dirty="0">
                <a:solidFill>
                  <a:srgbClr val="0000CC"/>
                </a:solidFill>
              </a:rPr>
              <a:t>are </a:t>
            </a:r>
            <a:r>
              <a:rPr lang="en-GB" i="1" dirty="0">
                <a:solidFill>
                  <a:srgbClr val="0000CC"/>
                </a:solidFill>
              </a:rPr>
              <a:t>those quantities of petroleum which are estimated, as of a given date, to be potentially recoverable from undiscovered accumulations</a:t>
            </a:r>
          </a:p>
          <a:p>
            <a:pPr lvl="1"/>
            <a:r>
              <a:rPr lang="en-GB" i="1" dirty="0">
                <a:solidFill>
                  <a:srgbClr val="0000CC"/>
                </a:solidFill>
              </a:rPr>
              <a:t>Three main Sub-classes</a:t>
            </a:r>
          </a:p>
          <a:p>
            <a:pPr marL="1289444" lvl="2" indent="-285750">
              <a:spcAft>
                <a:spcPts val="0"/>
              </a:spcAft>
              <a:buFont typeface="Wingdings" panose="05000000000000000000" pitchFamily="2" charset="2"/>
              <a:buChar char="ü"/>
            </a:pPr>
            <a:r>
              <a:rPr lang="en-GB" sz="1600" i="1" dirty="0">
                <a:solidFill>
                  <a:srgbClr val="0000CC"/>
                </a:solidFill>
              </a:rPr>
              <a:t>Prospect</a:t>
            </a:r>
          </a:p>
          <a:p>
            <a:pPr marL="1289444" lvl="2" indent="-285750">
              <a:spcAft>
                <a:spcPts val="0"/>
              </a:spcAft>
              <a:buFont typeface="Wingdings" panose="05000000000000000000" pitchFamily="2" charset="2"/>
              <a:buChar char="ü"/>
            </a:pPr>
            <a:r>
              <a:rPr lang="en-GB" sz="1600" i="1" dirty="0">
                <a:solidFill>
                  <a:srgbClr val="0000CC"/>
                </a:solidFill>
              </a:rPr>
              <a:t>Play</a:t>
            </a:r>
          </a:p>
          <a:p>
            <a:pPr marL="1289444" lvl="2" indent="-285750">
              <a:spcAft>
                <a:spcPts val="0"/>
              </a:spcAft>
              <a:buFont typeface="Wingdings" panose="05000000000000000000" pitchFamily="2" charset="2"/>
              <a:buChar char="ü"/>
            </a:pPr>
            <a:r>
              <a:rPr lang="en-GB" sz="1600" i="1" dirty="0">
                <a:solidFill>
                  <a:srgbClr val="0000CC"/>
                </a:solidFill>
              </a:rPr>
              <a:t>Lead</a:t>
            </a:r>
          </a:p>
          <a:p>
            <a:pPr marL="1289444" lvl="2" indent="-285750">
              <a:spcAft>
                <a:spcPts val="0"/>
              </a:spcAft>
              <a:buFont typeface="Wingdings" panose="05000000000000000000" pitchFamily="2" charset="2"/>
              <a:buChar char="ü"/>
            </a:pPr>
            <a:r>
              <a:rPr lang="en-GB" sz="1600" i="1" dirty="0">
                <a:solidFill>
                  <a:srgbClr val="0000CC"/>
                </a:solidFill>
              </a:rPr>
              <a:t>Post Licence (PR)</a:t>
            </a:r>
          </a:p>
          <a:p>
            <a:pPr lvl="2">
              <a:spcAft>
                <a:spcPts val="0"/>
              </a:spcAft>
            </a:pPr>
            <a:endParaRPr lang="en-GB" sz="1600" i="1" dirty="0">
              <a:solidFill>
                <a:srgbClr val="0000CC"/>
              </a:solidFill>
            </a:endParaRPr>
          </a:p>
          <a:p>
            <a:pPr lvl="1">
              <a:spcAft>
                <a:spcPts val="0"/>
              </a:spcAft>
            </a:pPr>
            <a:r>
              <a:rPr lang="en-US" i="1" dirty="0">
                <a:solidFill>
                  <a:srgbClr val="0000CC"/>
                </a:solidFill>
              </a:rPr>
              <a:t>Contingent Resources are those quantities of petroleum estimated, as of a given date, to be potentially recoverable from known accumulations by application of development projects, but which are not currently considered to be commercially recoverable due to one or more contingencies</a:t>
            </a:r>
          </a:p>
          <a:p>
            <a:pPr lvl="1">
              <a:spcAft>
                <a:spcPts val="0"/>
              </a:spcAft>
            </a:pPr>
            <a:endParaRPr lang="en-US" i="1" dirty="0">
              <a:solidFill>
                <a:srgbClr val="0000CC"/>
              </a:solidFill>
            </a:endParaRPr>
          </a:p>
          <a:p>
            <a:pPr lvl="1">
              <a:spcAft>
                <a:spcPts val="0"/>
              </a:spcAft>
            </a:pPr>
            <a:r>
              <a:rPr lang="en-US" i="1" dirty="0">
                <a:solidFill>
                  <a:srgbClr val="0000CC"/>
                </a:solidFill>
              </a:rPr>
              <a:t>Reserves are those quantities of petroleum anticipated to be commercially recoverable by application of development projects to known accumulations from a given date forward under defined conditions. They must be</a:t>
            </a:r>
          </a:p>
          <a:p>
            <a:pPr marL="1289444" lvl="2" indent="-285750">
              <a:spcAft>
                <a:spcPts val="0"/>
              </a:spcAft>
              <a:buFont typeface="Wingdings" panose="05000000000000000000" pitchFamily="2" charset="2"/>
              <a:buChar char="ü"/>
            </a:pPr>
            <a:r>
              <a:rPr lang="en-US" sz="1600" i="1" dirty="0">
                <a:solidFill>
                  <a:srgbClr val="0000CC"/>
                </a:solidFill>
              </a:rPr>
              <a:t>Discovered</a:t>
            </a:r>
          </a:p>
          <a:p>
            <a:pPr marL="1289444" lvl="2" indent="-285750">
              <a:spcAft>
                <a:spcPts val="0"/>
              </a:spcAft>
              <a:buFont typeface="Wingdings" panose="05000000000000000000" pitchFamily="2" charset="2"/>
              <a:buChar char="ü"/>
            </a:pPr>
            <a:r>
              <a:rPr lang="en-US" sz="1600" i="1" dirty="0">
                <a:solidFill>
                  <a:srgbClr val="0000CC"/>
                </a:solidFill>
              </a:rPr>
              <a:t>Recoverable</a:t>
            </a:r>
          </a:p>
          <a:p>
            <a:pPr marL="1289444" lvl="2" indent="-285750">
              <a:spcAft>
                <a:spcPts val="0"/>
              </a:spcAft>
              <a:buFont typeface="Wingdings" panose="05000000000000000000" pitchFamily="2" charset="2"/>
              <a:buChar char="ü"/>
            </a:pPr>
            <a:r>
              <a:rPr lang="en-US" sz="1600" i="1" dirty="0">
                <a:solidFill>
                  <a:srgbClr val="0000CC"/>
                </a:solidFill>
              </a:rPr>
              <a:t>Commercial</a:t>
            </a:r>
          </a:p>
          <a:p>
            <a:pPr marL="1289444" lvl="2" indent="-285750">
              <a:spcAft>
                <a:spcPts val="0"/>
              </a:spcAft>
              <a:buFont typeface="Wingdings" panose="05000000000000000000" pitchFamily="2" charset="2"/>
              <a:buChar char="ü"/>
            </a:pPr>
            <a:r>
              <a:rPr lang="en-US" sz="1600" i="1" dirty="0">
                <a:solidFill>
                  <a:srgbClr val="0000CC"/>
                </a:solidFill>
              </a:rPr>
              <a:t>Remaining (i.e. not yet produced)</a:t>
            </a:r>
          </a:p>
        </p:txBody>
      </p:sp>
      <p:sp>
        <p:nvSpPr>
          <p:cNvPr id="51" name="TextBox 50">
            <a:extLst>
              <a:ext uri="{FF2B5EF4-FFF2-40B4-BE49-F238E27FC236}">
                <a16:creationId xmlns:a16="http://schemas.microsoft.com/office/drawing/2014/main" id="{9DF2D924-FF78-7B3D-B199-89B56DAB702C}"/>
              </a:ext>
            </a:extLst>
          </p:cNvPr>
          <p:cNvSpPr txBox="1"/>
          <p:nvPr/>
        </p:nvSpPr>
        <p:spPr>
          <a:xfrm>
            <a:off x="385938" y="1548383"/>
            <a:ext cx="9541098" cy="523220"/>
          </a:xfrm>
          <a:prstGeom prst="rect">
            <a:avLst/>
          </a:prstGeom>
          <a:noFill/>
        </p:spPr>
        <p:txBody>
          <a:bodyPr wrap="square">
            <a:spAutoFit/>
          </a:bodyPr>
          <a:lstStyle/>
          <a:p>
            <a:r>
              <a:rPr lang="en-US" sz="2800" b="1" dirty="0">
                <a:solidFill>
                  <a:srgbClr val="FF0000"/>
                </a:solidFill>
              </a:rPr>
              <a:t>Petroleum Resource Classification System</a:t>
            </a:r>
          </a:p>
        </p:txBody>
      </p:sp>
    </p:spTree>
    <p:extLst>
      <p:ext uri="{BB962C8B-B14F-4D97-AF65-F5344CB8AC3E}">
        <p14:creationId xmlns:p14="http://schemas.microsoft.com/office/powerpoint/2010/main" val="10983676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4EE4D3A7-6162-A8B6-1885-C3A5B18FEAB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
        <p:nvSpPr>
          <p:cNvPr id="48" name="Text Placeholder 10">
            <a:extLst>
              <a:ext uri="{FF2B5EF4-FFF2-40B4-BE49-F238E27FC236}">
                <a16:creationId xmlns:a16="http://schemas.microsoft.com/office/drawing/2014/main" id="{EAB8E6BA-F257-7BBC-417A-C058A8B086EE}"/>
              </a:ext>
            </a:extLst>
          </p:cNvPr>
          <p:cNvSpPr txBox="1">
            <a:spLocks/>
          </p:cNvSpPr>
          <p:nvPr/>
        </p:nvSpPr>
        <p:spPr>
          <a:xfrm>
            <a:off x="252066" y="2124447"/>
            <a:ext cx="9505056" cy="5184576"/>
          </a:xfrm>
          <a:prstGeom prst="rect">
            <a:avLst/>
          </a:prstGeom>
        </p:spPr>
        <p:txBody>
          <a:bodyPr vert="horz" lIns="91440" tIns="45720" rIns="91440" bIns="45720" rtlCol="0" anchor="ctr"/>
          <a:lstStyle>
            <a:defPPr>
              <a:defRPr lang="en-US"/>
            </a:defPPr>
            <a:lvl1pPr algn="ctr" rtl="0" fontAlgn="auto">
              <a:spcBef>
                <a:spcPts val="0"/>
              </a:spcBef>
              <a:spcAft>
                <a:spcPts val="0"/>
              </a:spcAft>
              <a:defRPr sz="1314" kern="1200">
                <a:solidFill>
                  <a:schemeClr val="tx1">
                    <a:tint val="75000"/>
                  </a:schemeClr>
                </a:solidFill>
                <a:latin typeface="+mn-lt"/>
                <a:ea typeface="+mn-ea"/>
                <a:cs typeface="Arial" pitchFamily="34" charset="0"/>
              </a:defRPr>
            </a:lvl1pPr>
            <a:lvl2pPr marL="501846" algn="l" rtl="0" fontAlgn="base">
              <a:spcBef>
                <a:spcPct val="0"/>
              </a:spcBef>
              <a:spcAft>
                <a:spcPct val="0"/>
              </a:spcAft>
              <a:defRPr kern="1200">
                <a:solidFill>
                  <a:schemeClr val="tx1"/>
                </a:solidFill>
                <a:latin typeface="Arial" pitchFamily="34" charset="0"/>
                <a:ea typeface="+mn-ea"/>
                <a:cs typeface="Arial" pitchFamily="34" charset="0"/>
              </a:defRPr>
            </a:lvl2pPr>
            <a:lvl3pPr marL="1003694" algn="l" rtl="0" fontAlgn="base">
              <a:spcBef>
                <a:spcPct val="0"/>
              </a:spcBef>
              <a:spcAft>
                <a:spcPct val="0"/>
              </a:spcAft>
              <a:defRPr kern="1200">
                <a:solidFill>
                  <a:schemeClr val="tx1"/>
                </a:solidFill>
                <a:latin typeface="Arial" pitchFamily="34" charset="0"/>
                <a:ea typeface="+mn-ea"/>
                <a:cs typeface="Arial" pitchFamily="34" charset="0"/>
              </a:defRPr>
            </a:lvl3pPr>
            <a:lvl4pPr marL="1505541" algn="l" rtl="0" fontAlgn="base">
              <a:spcBef>
                <a:spcPct val="0"/>
              </a:spcBef>
              <a:spcAft>
                <a:spcPct val="0"/>
              </a:spcAft>
              <a:defRPr kern="1200">
                <a:solidFill>
                  <a:schemeClr val="tx1"/>
                </a:solidFill>
                <a:latin typeface="Arial" pitchFamily="34" charset="0"/>
                <a:ea typeface="+mn-ea"/>
                <a:cs typeface="Arial" pitchFamily="34" charset="0"/>
              </a:defRPr>
            </a:lvl4pPr>
            <a:lvl5pPr marL="2007387" algn="l" rtl="0" fontAlgn="base">
              <a:spcBef>
                <a:spcPct val="0"/>
              </a:spcBef>
              <a:spcAft>
                <a:spcPct val="0"/>
              </a:spcAft>
              <a:defRPr kern="1200">
                <a:solidFill>
                  <a:schemeClr val="tx1"/>
                </a:solidFill>
                <a:latin typeface="Arial" pitchFamily="34" charset="0"/>
                <a:ea typeface="+mn-ea"/>
                <a:cs typeface="Arial" pitchFamily="34" charset="0"/>
              </a:defRPr>
            </a:lvl5pPr>
            <a:lvl6pPr marL="2509234" algn="l" defTabSz="1003694" rtl="0" eaLnBrk="1" latinLnBrk="0" hangingPunct="1">
              <a:defRPr kern="1200">
                <a:solidFill>
                  <a:schemeClr val="tx1"/>
                </a:solidFill>
                <a:latin typeface="Arial" pitchFamily="34" charset="0"/>
                <a:ea typeface="+mn-ea"/>
                <a:cs typeface="Arial" pitchFamily="34" charset="0"/>
              </a:defRPr>
            </a:lvl6pPr>
            <a:lvl7pPr marL="3011081" algn="l" defTabSz="1003694" rtl="0" eaLnBrk="1" latinLnBrk="0" hangingPunct="1">
              <a:defRPr kern="1200">
                <a:solidFill>
                  <a:schemeClr val="tx1"/>
                </a:solidFill>
                <a:latin typeface="Arial" pitchFamily="34" charset="0"/>
                <a:ea typeface="+mn-ea"/>
                <a:cs typeface="Arial" pitchFamily="34" charset="0"/>
              </a:defRPr>
            </a:lvl7pPr>
            <a:lvl8pPr marL="3512927" algn="l" defTabSz="1003694" rtl="0" eaLnBrk="1" latinLnBrk="0" hangingPunct="1">
              <a:defRPr kern="1200">
                <a:solidFill>
                  <a:schemeClr val="tx1"/>
                </a:solidFill>
                <a:latin typeface="Arial" pitchFamily="34" charset="0"/>
                <a:ea typeface="+mn-ea"/>
                <a:cs typeface="Arial" pitchFamily="34" charset="0"/>
              </a:defRPr>
            </a:lvl8pPr>
            <a:lvl9pPr marL="4014773" algn="l" defTabSz="1003694" rtl="0" eaLnBrk="1" latinLnBrk="0" hangingPunct="1">
              <a:defRPr kern="1200">
                <a:solidFill>
                  <a:schemeClr val="tx1"/>
                </a:solidFill>
                <a:latin typeface="Arial" pitchFamily="34" charset="0"/>
                <a:ea typeface="+mn-ea"/>
                <a:cs typeface="Arial" pitchFamily="34" charset="0"/>
              </a:defRPr>
            </a:lvl9pPr>
          </a:lstStyle>
          <a:p>
            <a:r>
              <a:rPr lang="en-US" sz="1800" b="1" dirty="0">
                <a:solidFill>
                  <a:srgbClr val="0000CC"/>
                </a:solidFill>
                <a:latin typeface="Arial" panose="020B0604020202020204" pitchFamily="34" charset="0"/>
              </a:rPr>
              <a:t>Contingent Resources</a:t>
            </a:r>
          </a:p>
          <a:p>
            <a:pPr algn="l"/>
            <a:r>
              <a:rPr lang="en-US" sz="1800" dirty="0">
                <a:solidFill>
                  <a:srgbClr val="0000CC"/>
                </a:solidFill>
                <a:latin typeface="Arial" panose="020B0604020202020204" pitchFamily="34" charset="0"/>
              </a:rPr>
              <a:t>Discovered quantities of petroleum estimated, as of a given date, to be potentially recoverable from known accumulations by application of development projects, but which are not currently considered Technically and/or Commercially mature</a:t>
            </a:r>
          </a:p>
          <a:p>
            <a:endParaRPr lang="en-US" sz="1800" dirty="0">
              <a:solidFill>
                <a:srgbClr val="0000CC"/>
              </a:solidFill>
              <a:latin typeface="Arial" panose="020B0604020202020204" pitchFamily="34" charset="0"/>
            </a:endParaRPr>
          </a:p>
          <a:p>
            <a:r>
              <a:rPr lang="en-US" sz="1800" dirty="0">
                <a:solidFill>
                  <a:srgbClr val="0000CC"/>
                </a:solidFill>
                <a:latin typeface="Arial" panose="020B0604020202020204" pitchFamily="34" charset="0"/>
              </a:rPr>
              <a:t>Reserves</a:t>
            </a:r>
          </a:p>
          <a:p>
            <a:pPr algn="l"/>
            <a:r>
              <a:rPr lang="en-US" sz="1800" dirty="0">
                <a:solidFill>
                  <a:srgbClr val="0000CC"/>
                </a:solidFill>
                <a:latin typeface="Arial" panose="020B0604020202020204" pitchFamily="34" charset="0"/>
              </a:rPr>
              <a:t>Discovered recoverable volumes of petroleum resources associated with a project that is deemed technically and commercially mature</a:t>
            </a:r>
          </a:p>
          <a:p>
            <a:endParaRPr lang="en-US" sz="1800" dirty="0">
              <a:solidFill>
                <a:srgbClr val="0000CC"/>
              </a:solidFill>
              <a:latin typeface="Arial" panose="020B0604020202020204" pitchFamily="34" charset="0"/>
            </a:endParaRPr>
          </a:p>
          <a:p>
            <a:r>
              <a:rPr lang="en-US" sz="1800" dirty="0">
                <a:solidFill>
                  <a:srgbClr val="0000CC"/>
                </a:solidFill>
                <a:latin typeface="Arial" panose="020B0604020202020204" pitchFamily="34" charset="0"/>
              </a:rPr>
              <a:t>Technical Maturity </a:t>
            </a:r>
          </a:p>
          <a:p>
            <a:pPr marL="285750" indent="-285750" algn="l">
              <a:buFont typeface="Arial" panose="020B0604020202020204" pitchFamily="34" charset="0"/>
              <a:buChar char="•"/>
            </a:pPr>
            <a:r>
              <a:rPr lang="en-US" sz="1800" dirty="0">
                <a:solidFill>
                  <a:srgbClr val="0000CC"/>
                </a:solidFill>
                <a:latin typeface="Arial" panose="020B0604020202020204" pitchFamily="34" charset="0"/>
              </a:rPr>
              <a:t>Approved “Operator” FDP with reasonable expectation of being implemented </a:t>
            </a:r>
          </a:p>
          <a:p>
            <a:pPr marL="285750" indent="-285750" algn="l">
              <a:buFont typeface="Arial" panose="020B0604020202020204" pitchFamily="34" charset="0"/>
              <a:buChar char="•"/>
            </a:pPr>
            <a:r>
              <a:rPr lang="en-US" sz="1800" dirty="0">
                <a:solidFill>
                  <a:srgbClr val="0000CC"/>
                </a:solidFill>
                <a:latin typeface="Arial" panose="020B0604020202020204" pitchFamily="34" charset="0"/>
              </a:rPr>
              <a:t>Reasonable expectation that no Technical Showstoppers will materialise </a:t>
            </a:r>
          </a:p>
          <a:p>
            <a:endParaRPr lang="en-US" sz="1800" dirty="0">
              <a:solidFill>
                <a:srgbClr val="0000CC"/>
              </a:solidFill>
              <a:latin typeface="Arial" panose="020B0604020202020204" pitchFamily="34" charset="0"/>
            </a:endParaRPr>
          </a:p>
          <a:p>
            <a:r>
              <a:rPr lang="en-US" sz="1800" dirty="0">
                <a:solidFill>
                  <a:srgbClr val="0000CC"/>
                </a:solidFill>
                <a:latin typeface="Arial" panose="020B0604020202020204" pitchFamily="34" charset="0"/>
              </a:rPr>
              <a:t>Commercial Maturity </a:t>
            </a:r>
          </a:p>
          <a:p>
            <a:pPr marL="285750" indent="-285750" algn="l">
              <a:buFont typeface="Arial" panose="020B0604020202020204" pitchFamily="34" charset="0"/>
              <a:buChar char="•"/>
            </a:pPr>
            <a:r>
              <a:rPr lang="en-US" sz="1800" dirty="0">
                <a:solidFill>
                  <a:srgbClr val="0000CC"/>
                </a:solidFill>
                <a:latin typeface="Arial" panose="020B0604020202020204" pitchFamily="34" charset="0"/>
              </a:rPr>
              <a:t>Project profitability meets company’s current investment screening criteria</a:t>
            </a:r>
          </a:p>
          <a:p>
            <a:pPr marL="285750" indent="-285750" algn="l">
              <a:buFont typeface="Arial" panose="020B0604020202020204" pitchFamily="34" charset="0"/>
              <a:buChar char="•"/>
            </a:pPr>
            <a:r>
              <a:rPr lang="en-US" sz="1800" dirty="0">
                <a:solidFill>
                  <a:srgbClr val="0000CC"/>
                </a:solidFill>
                <a:latin typeface="Arial" panose="020B0604020202020204" pitchFamily="34" charset="0"/>
              </a:rPr>
              <a:t>Market availability is assured, </a:t>
            </a:r>
          </a:p>
          <a:p>
            <a:pPr marL="285750" indent="-285750" algn="l">
              <a:buFont typeface="Arial" panose="020B0604020202020204" pitchFamily="34" charset="0"/>
              <a:buChar char="•"/>
            </a:pPr>
            <a:r>
              <a:rPr lang="en-US" sz="1800" dirty="0">
                <a:solidFill>
                  <a:srgbClr val="0000CC"/>
                </a:solidFill>
                <a:latin typeface="Arial" panose="020B0604020202020204" pitchFamily="34" charset="0"/>
              </a:rPr>
              <a:t>Intent of Project execution is firm</a:t>
            </a:r>
          </a:p>
          <a:p>
            <a:pPr marL="285750" indent="-285750" algn="l">
              <a:buFont typeface="Arial" panose="020B0604020202020204" pitchFamily="34" charset="0"/>
              <a:buChar char="•"/>
            </a:pPr>
            <a:r>
              <a:rPr lang="en-US" sz="1800" dirty="0">
                <a:solidFill>
                  <a:srgbClr val="0000CC"/>
                </a:solidFill>
                <a:latin typeface="Arial" panose="020B0604020202020204" pitchFamily="34" charset="0"/>
              </a:rPr>
              <a:t>Reasonable expectation that no commercial show stoppers will materialise</a:t>
            </a:r>
            <a:endParaRPr lang="en-US" sz="1600" i="1" dirty="0">
              <a:solidFill>
                <a:srgbClr val="0000CC"/>
              </a:solidFill>
            </a:endParaRPr>
          </a:p>
        </p:txBody>
      </p:sp>
      <p:sp>
        <p:nvSpPr>
          <p:cNvPr id="4" name="TextBox 3">
            <a:extLst>
              <a:ext uri="{FF2B5EF4-FFF2-40B4-BE49-F238E27FC236}">
                <a16:creationId xmlns:a16="http://schemas.microsoft.com/office/drawing/2014/main" id="{C4712237-8A8D-314F-3B08-B1880887740A}"/>
              </a:ext>
            </a:extLst>
          </p:cNvPr>
          <p:cNvSpPr txBox="1"/>
          <p:nvPr/>
        </p:nvSpPr>
        <p:spPr>
          <a:xfrm>
            <a:off x="385938" y="1548383"/>
            <a:ext cx="9541098" cy="523220"/>
          </a:xfrm>
          <a:prstGeom prst="rect">
            <a:avLst/>
          </a:prstGeom>
          <a:noFill/>
        </p:spPr>
        <p:txBody>
          <a:bodyPr wrap="square">
            <a:spAutoFit/>
          </a:bodyPr>
          <a:lstStyle/>
          <a:p>
            <a:r>
              <a:rPr lang="en-US" sz="2800" b="1" dirty="0">
                <a:solidFill>
                  <a:srgbClr val="FF0000"/>
                </a:solidFill>
              </a:rPr>
              <a:t>Contingent Resources versus Reserves</a:t>
            </a:r>
          </a:p>
        </p:txBody>
      </p:sp>
    </p:spTree>
    <p:extLst>
      <p:ext uri="{BB962C8B-B14F-4D97-AF65-F5344CB8AC3E}">
        <p14:creationId xmlns:p14="http://schemas.microsoft.com/office/powerpoint/2010/main" val="3288712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
            <a:extLst>
              <a:ext uri="{FF2B5EF4-FFF2-40B4-BE49-F238E27FC236}">
                <a16:creationId xmlns:a16="http://schemas.microsoft.com/office/drawing/2014/main" id="{FF6D86EF-9B82-CF91-16BC-10017A149B73}"/>
              </a:ext>
            </a:extLst>
          </p:cNvPr>
          <p:cNvSpPr txBox="1">
            <a:spLocks noChangeArrowheads="1"/>
          </p:cNvSpPr>
          <p:nvPr/>
        </p:nvSpPr>
        <p:spPr bwMode="auto">
          <a:xfrm>
            <a:off x="248494" y="1513957"/>
            <a:ext cx="8350490" cy="4664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829" b="1" dirty="0">
                <a:solidFill>
                  <a:srgbClr val="FF0000"/>
                </a:solidFill>
                <a:latin typeface="Book Antiqua" panose="02040602050305030304" pitchFamily="18" charset="0"/>
                <a:cs typeface="Times New Roman" pitchFamily="18" charset="0"/>
              </a:rPr>
              <a:t>Definitions of Uncertainty Range </a:t>
            </a:r>
          </a:p>
        </p:txBody>
      </p:sp>
      <p:sp>
        <p:nvSpPr>
          <p:cNvPr id="19" name="Title 3">
            <a:extLst>
              <a:ext uri="{FF2B5EF4-FFF2-40B4-BE49-F238E27FC236}">
                <a16:creationId xmlns:a16="http://schemas.microsoft.com/office/drawing/2014/main" id="{4EE4D3A7-6162-A8B6-1885-C3A5B18FEAB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
        <p:nvSpPr>
          <p:cNvPr id="18" name="Content Placeholder 1">
            <a:extLst>
              <a:ext uri="{FF2B5EF4-FFF2-40B4-BE49-F238E27FC236}">
                <a16:creationId xmlns:a16="http://schemas.microsoft.com/office/drawing/2014/main" id="{F582313F-DDD6-29B9-5EAD-4E516553019A}"/>
              </a:ext>
            </a:extLst>
          </p:cNvPr>
          <p:cNvSpPr>
            <a:spLocks noGrp="1"/>
          </p:cNvSpPr>
          <p:nvPr>
            <p:ph idx="1"/>
          </p:nvPr>
        </p:nvSpPr>
        <p:spPr>
          <a:xfrm>
            <a:off x="396081" y="2052439"/>
            <a:ext cx="8928993" cy="1642095"/>
          </a:xfrm>
        </p:spPr>
        <p:txBody>
          <a:bodyPr/>
          <a:lstStyle/>
          <a:p>
            <a:pPr marL="0" indent="0">
              <a:lnSpc>
                <a:spcPct val="110000"/>
              </a:lnSpc>
              <a:spcBef>
                <a:spcPts val="0"/>
              </a:spcBef>
              <a:spcAft>
                <a:spcPts val="1200"/>
              </a:spcAft>
              <a:buNone/>
            </a:pPr>
            <a:r>
              <a:rPr lang="en-US" sz="1800" i="1" dirty="0">
                <a:solidFill>
                  <a:srgbClr val="0000CC"/>
                </a:solidFill>
                <a:latin typeface="Arial" panose="020B0604020202020204" pitchFamily="34" charset="0"/>
                <a:cs typeface="Arial" panose="020B0604020202020204" pitchFamily="34" charset="0"/>
              </a:rPr>
              <a:t>The </a:t>
            </a:r>
            <a:r>
              <a:rPr lang="en-US" sz="1800" b="1" i="1" dirty="0">
                <a:solidFill>
                  <a:srgbClr val="0000CC"/>
                </a:solidFill>
                <a:latin typeface="Arial" panose="020B0604020202020204" pitchFamily="34" charset="0"/>
                <a:cs typeface="Arial" panose="020B0604020202020204" pitchFamily="34" charset="0"/>
              </a:rPr>
              <a:t>range of uncertainty </a:t>
            </a:r>
            <a:r>
              <a:rPr lang="en-US" sz="1800" i="1" dirty="0">
                <a:solidFill>
                  <a:srgbClr val="0000CC"/>
                </a:solidFill>
                <a:latin typeface="Arial" panose="020B0604020202020204" pitchFamily="34" charset="0"/>
                <a:cs typeface="Arial" panose="020B0604020202020204" pitchFamily="34" charset="0"/>
              </a:rPr>
              <a:t>of the recoverable and /or potentially recoverable volumes may be represented by either deterministic scenarios or by   a probability distribution</a:t>
            </a:r>
          </a:p>
          <a:p>
            <a:pPr marL="0" indent="0">
              <a:lnSpc>
                <a:spcPct val="110000"/>
              </a:lnSpc>
              <a:spcBef>
                <a:spcPts val="1200"/>
              </a:spcBef>
              <a:spcAft>
                <a:spcPts val="1200"/>
              </a:spcAft>
              <a:buNone/>
            </a:pPr>
            <a:r>
              <a:rPr lang="en-GB" sz="1800" i="1" dirty="0">
                <a:solidFill>
                  <a:srgbClr val="0000CC"/>
                </a:solidFill>
                <a:latin typeface="Arial" panose="020B0604020202020204" pitchFamily="34" charset="0"/>
                <a:cs typeface="Arial" panose="020B0604020202020204" pitchFamily="34" charset="0"/>
              </a:rPr>
              <a:t>For Contingent Resources and Reserves, probabilistic estimates must be supported by appropriate </a:t>
            </a:r>
            <a:r>
              <a:rPr lang="en-GB" sz="1800" b="1" i="1" dirty="0">
                <a:solidFill>
                  <a:srgbClr val="C00000"/>
                </a:solidFill>
                <a:latin typeface="Arial" panose="020B0604020202020204" pitchFamily="34" charset="0"/>
                <a:cs typeface="Arial" panose="020B0604020202020204" pitchFamily="34" charset="0"/>
              </a:rPr>
              <a:t>deterministic estimates </a:t>
            </a:r>
            <a:r>
              <a:rPr lang="en-GB" sz="1800" i="1" dirty="0">
                <a:solidFill>
                  <a:srgbClr val="0000CC"/>
                </a:solidFill>
                <a:latin typeface="Arial" panose="020B0604020202020204" pitchFamily="34" charset="0"/>
                <a:cs typeface="Arial" panose="020B0604020202020204" pitchFamily="34" charset="0"/>
              </a:rPr>
              <a:t>aligned with feasible development scenarios.  </a:t>
            </a:r>
          </a:p>
        </p:txBody>
      </p:sp>
      <p:grpSp>
        <p:nvGrpSpPr>
          <p:cNvPr id="20" name="Group 19">
            <a:extLst>
              <a:ext uri="{FF2B5EF4-FFF2-40B4-BE49-F238E27FC236}">
                <a16:creationId xmlns:a16="http://schemas.microsoft.com/office/drawing/2014/main" id="{C43806F2-EB73-AC3D-E315-AE61AEBDE3A4}"/>
              </a:ext>
            </a:extLst>
          </p:cNvPr>
          <p:cNvGrpSpPr/>
          <p:nvPr/>
        </p:nvGrpSpPr>
        <p:grpSpPr>
          <a:xfrm>
            <a:off x="5508650" y="3866729"/>
            <a:ext cx="4085786" cy="3254449"/>
            <a:chOff x="6002867" y="770467"/>
            <a:chExt cx="3005666" cy="2963333"/>
          </a:xfrm>
        </p:grpSpPr>
        <p:sp>
          <p:nvSpPr>
            <p:cNvPr id="21" name="Rectangle 20">
              <a:extLst>
                <a:ext uri="{FF2B5EF4-FFF2-40B4-BE49-F238E27FC236}">
                  <a16:creationId xmlns:a16="http://schemas.microsoft.com/office/drawing/2014/main" id="{8F743B7D-EBDF-6C8B-0206-A3E86839E8FB}"/>
                </a:ext>
              </a:extLst>
            </p:cNvPr>
            <p:cNvSpPr/>
            <p:nvPr/>
          </p:nvSpPr>
          <p:spPr>
            <a:xfrm>
              <a:off x="6002867" y="770467"/>
              <a:ext cx="3005666" cy="296333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46763AF3-3114-C530-1782-53D5DDEF8C27}"/>
                </a:ext>
              </a:extLst>
            </p:cNvPr>
            <p:cNvGrpSpPr/>
            <p:nvPr/>
          </p:nvGrpSpPr>
          <p:grpSpPr>
            <a:xfrm>
              <a:off x="6038279" y="804977"/>
              <a:ext cx="2930185" cy="2884962"/>
              <a:chOff x="6038279" y="804977"/>
              <a:chExt cx="2930185" cy="2884962"/>
            </a:xfrm>
          </p:grpSpPr>
          <p:cxnSp>
            <p:nvCxnSpPr>
              <p:cNvPr id="24" name="Straight Connector 23">
                <a:extLst>
                  <a:ext uri="{FF2B5EF4-FFF2-40B4-BE49-F238E27FC236}">
                    <a16:creationId xmlns:a16="http://schemas.microsoft.com/office/drawing/2014/main" id="{0DF26705-951A-BC43-6530-A99CE6F514DF}"/>
                  </a:ext>
                </a:extLst>
              </p:cNvPr>
              <p:cNvCxnSpPr/>
              <p:nvPr/>
            </p:nvCxnSpPr>
            <p:spPr bwMode="auto">
              <a:xfrm>
                <a:off x="6062237" y="804977"/>
                <a:ext cx="0" cy="1807535"/>
              </a:xfrm>
              <a:prstGeom prst="line">
                <a:avLst/>
              </a:prstGeom>
              <a:solidFill>
                <a:schemeClr val="hlink"/>
              </a:solidFill>
              <a:ln w="19050" cap="flat" cmpd="sng" algn="ctr">
                <a:solidFill>
                  <a:schemeClr val="accent2">
                    <a:lumMod val="75000"/>
                  </a:schemeClr>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0F13010-714F-579A-E114-9CFC22A556CB}"/>
                  </a:ext>
                </a:extLst>
              </p:cNvPr>
              <p:cNvCxnSpPr/>
              <p:nvPr/>
            </p:nvCxnSpPr>
            <p:spPr bwMode="auto">
              <a:xfrm flipH="1">
                <a:off x="6062238" y="2612512"/>
                <a:ext cx="2892055" cy="0"/>
              </a:xfrm>
              <a:prstGeom prst="line">
                <a:avLst/>
              </a:prstGeom>
              <a:solidFill>
                <a:schemeClr val="hlink"/>
              </a:solidFill>
              <a:ln w="19050" cap="flat" cmpd="sng" algn="ctr">
                <a:solidFill>
                  <a:schemeClr val="hlink"/>
                </a:solidFill>
                <a:prstDash val="solid"/>
                <a:round/>
                <a:headEnd type="none" w="med" len="med"/>
                <a:tailEnd type="none" w="med" len="med"/>
              </a:ln>
              <a:effectLst/>
            </p:spPr>
          </p:cxnSp>
          <p:sp>
            <p:nvSpPr>
              <p:cNvPr id="26" name="Freeform 53">
                <a:extLst>
                  <a:ext uri="{FF2B5EF4-FFF2-40B4-BE49-F238E27FC236}">
                    <a16:creationId xmlns:a16="http://schemas.microsoft.com/office/drawing/2014/main" id="{A79E1741-4CA5-9C64-F46C-3F8E2FC0BF3C}"/>
                  </a:ext>
                </a:extLst>
              </p:cNvPr>
              <p:cNvSpPr/>
              <p:nvPr/>
            </p:nvSpPr>
            <p:spPr bwMode="auto">
              <a:xfrm>
                <a:off x="6072870" y="1258300"/>
                <a:ext cx="2880000" cy="1354211"/>
              </a:xfrm>
              <a:custGeom>
                <a:avLst/>
                <a:gdLst>
                  <a:gd name="connsiteX0" fmla="*/ 0 w 2604976"/>
                  <a:gd name="connsiteY0" fmla="*/ 1387548 h 1387549"/>
                  <a:gd name="connsiteX1" fmla="*/ 212651 w 2604976"/>
                  <a:gd name="connsiteY1" fmla="*/ 1323753 h 1387549"/>
                  <a:gd name="connsiteX2" fmla="*/ 382772 w 2604976"/>
                  <a:gd name="connsiteY2" fmla="*/ 1174897 h 1387549"/>
                  <a:gd name="connsiteX3" fmla="*/ 552893 w 2604976"/>
                  <a:gd name="connsiteY3" fmla="*/ 877185 h 1387549"/>
                  <a:gd name="connsiteX4" fmla="*/ 723014 w 2604976"/>
                  <a:gd name="connsiteY4" fmla="*/ 483781 h 1387549"/>
                  <a:gd name="connsiteX5" fmla="*/ 925032 w 2604976"/>
                  <a:gd name="connsiteY5" fmla="*/ 164804 h 1387549"/>
                  <a:gd name="connsiteX6" fmla="*/ 1169581 w 2604976"/>
                  <a:gd name="connsiteY6" fmla="*/ 26581 h 1387549"/>
                  <a:gd name="connsiteX7" fmla="*/ 1382232 w 2604976"/>
                  <a:gd name="connsiteY7" fmla="*/ 5316 h 1387549"/>
                  <a:gd name="connsiteX8" fmla="*/ 1467293 w 2604976"/>
                  <a:gd name="connsiteY8" fmla="*/ 26581 h 1387549"/>
                  <a:gd name="connsiteX9" fmla="*/ 1658679 w 2604976"/>
                  <a:gd name="connsiteY9" fmla="*/ 90376 h 1387549"/>
                  <a:gd name="connsiteX10" fmla="*/ 1850065 w 2604976"/>
                  <a:gd name="connsiteY10" fmla="*/ 441251 h 1387549"/>
                  <a:gd name="connsiteX11" fmla="*/ 2009553 w 2604976"/>
                  <a:gd name="connsiteY11" fmla="*/ 877185 h 1387549"/>
                  <a:gd name="connsiteX12" fmla="*/ 2232837 w 2604976"/>
                  <a:gd name="connsiteY12" fmla="*/ 1196162 h 1387549"/>
                  <a:gd name="connsiteX13" fmla="*/ 2477386 w 2604976"/>
                  <a:gd name="connsiteY13" fmla="*/ 1355651 h 1387549"/>
                  <a:gd name="connsiteX14" fmla="*/ 2604976 w 2604976"/>
                  <a:gd name="connsiteY14" fmla="*/ 1387548 h 1387549"/>
                  <a:gd name="connsiteX0" fmla="*/ 0 w 2604976"/>
                  <a:gd name="connsiteY0" fmla="*/ 1392864 h 1392865"/>
                  <a:gd name="connsiteX1" fmla="*/ 212651 w 2604976"/>
                  <a:gd name="connsiteY1" fmla="*/ 1329069 h 1392865"/>
                  <a:gd name="connsiteX2" fmla="*/ 382772 w 2604976"/>
                  <a:gd name="connsiteY2" fmla="*/ 1180213 h 1392865"/>
                  <a:gd name="connsiteX3" fmla="*/ 552893 w 2604976"/>
                  <a:gd name="connsiteY3" fmla="*/ 882501 h 1392865"/>
                  <a:gd name="connsiteX4" fmla="*/ 723014 w 2604976"/>
                  <a:gd name="connsiteY4" fmla="*/ 489097 h 1392865"/>
                  <a:gd name="connsiteX5" fmla="*/ 925032 w 2604976"/>
                  <a:gd name="connsiteY5" fmla="*/ 170120 h 1392865"/>
                  <a:gd name="connsiteX6" fmla="*/ 1169581 w 2604976"/>
                  <a:gd name="connsiteY6" fmla="*/ 31897 h 1392865"/>
                  <a:gd name="connsiteX7" fmla="*/ 1382232 w 2604976"/>
                  <a:gd name="connsiteY7" fmla="*/ 10632 h 1392865"/>
                  <a:gd name="connsiteX8" fmla="*/ 1658679 w 2604976"/>
                  <a:gd name="connsiteY8" fmla="*/ 95692 h 1392865"/>
                  <a:gd name="connsiteX9" fmla="*/ 1850065 w 2604976"/>
                  <a:gd name="connsiteY9" fmla="*/ 446567 h 1392865"/>
                  <a:gd name="connsiteX10" fmla="*/ 2009553 w 2604976"/>
                  <a:gd name="connsiteY10" fmla="*/ 882501 h 1392865"/>
                  <a:gd name="connsiteX11" fmla="*/ 2232837 w 2604976"/>
                  <a:gd name="connsiteY11" fmla="*/ 1201478 h 1392865"/>
                  <a:gd name="connsiteX12" fmla="*/ 2477386 w 2604976"/>
                  <a:gd name="connsiteY12" fmla="*/ 1360967 h 1392865"/>
                  <a:gd name="connsiteX13" fmla="*/ 2604976 w 2604976"/>
                  <a:gd name="connsiteY13" fmla="*/ 1392864 h 1392865"/>
                  <a:gd name="connsiteX0" fmla="*/ 0 w 2604976"/>
                  <a:gd name="connsiteY0" fmla="*/ 1412357 h 1412358"/>
                  <a:gd name="connsiteX1" fmla="*/ 212651 w 2604976"/>
                  <a:gd name="connsiteY1" fmla="*/ 1348562 h 1412358"/>
                  <a:gd name="connsiteX2" fmla="*/ 382772 w 2604976"/>
                  <a:gd name="connsiteY2" fmla="*/ 1199706 h 1412358"/>
                  <a:gd name="connsiteX3" fmla="*/ 552893 w 2604976"/>
                  <a:gd name="connsiteY3" fmla="*/ 901994 h 1412358"/>
                  <a:gd name="connsiteX4" fmla="*/ 723014 w 2604976"/>
                  <a:gd name="connsiteY4" fmla="*/ 508590 h 1412358"/>
                  <a:gd name="connsiteX5" fmla="*/ 925032 w 2604976"/>
                  <a:gd name="connsiteY5" fmla="*/ 189613 h 1412358"/>
                  <a:gd name="connsiteX6" fmla="*/ 1169581 w 2604976"/>
                  <a:gd name="connsiteY6" fmla="*/ 51390 h 1412358"/>
                  <a:gd name="connsiteX7" fmla="*/ 1382232 w 2604976"/>
                  <a:gd name="connsiteY7" fmla="*/ 30125 h 1412358"/>
                  <a:gd name="connsiteX8" fmla="*/ 1637414 w 2604976"/>
                  <a:gd name="connsiteY8" fmla="*/ 232142 h 1412358"/>
                  <a:gd name="connsiteX9" fmla="*/ 1850065 w 2604976"/>
                  <a:gd name="connsiteY9" fmla="*/ 466060 h 1412358"/>
                  <a:gd name="connsiteX10" fmla="*/ 2009553 w 2604976"/>
                  <a:gd name="connsiteY10" fmla="*/ 901994 h 1412358"/>
                  <a:gd name="connsiteX11" fmla="*/ 2232837 w 2604976"/>
                  <a:gd name="connsiteY11" fmla="*/ 1220971 h 1412358"/>
                  <a:gd name="connsiteX12" fmla="*/ 2477386 w 2604976"/>
                  <a:gd name="connsiteY12" fmla="*/ 1380460 h 1412358"/>
                  <a:gd name="connsiteX13" fmla="*/ 2604976 w 2604976"/>
                  <a:gd name="connsiteY13" fmla="*/ 1412357 h 1412358"/>
                  <a:gd name="connsiteX0" fmla="*/ 0 w 2604976"/>
                  <a:gd name="connsiteY0" fmla="*/ 1407041 h 1407042"/>
                  <a:gd name="connsiteX1" fmla="*/ 212651 w 2604976"/>
                  <a:gd name="connsiteY1" fmla="*/ 1343246 h 1407042"/>
                  <a:gd name="connsiteX2" fmla="*/ 382772 w 2604976"/>
                  <a:gd name="connsiteY2" fmla="*/ 1194390 h 1407042"/>
                  <a:gd name="connsiteX3" fmla="*/ 552893 w 2604976"/>
                  <a:gd name="connsiteY3" fmla="*/ 896678 h 1407042"/>
                  <a:gd name="connsiteX4" fmla="*/ 723014 w 2604976"/>
                  <a:gd name="connsiteY4" fmla="*/ 503274 h 1407042"/>
                  <a:gd name="connsiteX5" fmla="*/ 925032 w 2604976"/>
                  <a:gd name="connsiteY5" fmla="*/ 184297 h 1407042"/>
                  <a:gd name="connsiteX6" fmla="*/ 1169581 w 2604976"/>
                  <a:gd name="connsiteY6" fmla="*/ 46074 h 1407042"/>
                  <a:gd name="connsiteX7" fmla="*/ 1382232 w 2604976"/>
                  <a:gd name="connsiteY7" fmla="*/ 24809 h 1407042"/>
                  <a:gd name="connsiteX8" fmla="*/ 1669311 w 2604976"/>
                  <a:gd name="connsiteY8" fmla="*/ 194929 h 1407042"/>
                  <a:gd name="connsiteX9" fmla="*/ 1850065 w 2604976"/>
                  <a:gd name="connsiteY9" fmla="*/ 460744 h 1407042"/>
                  <a:gd name="connsiteX10" fmla="*/ 2009553 w 2604976"/>
                  <a:gd name="connsiteY10" fmla="*/ 896678 h 1407042"/>
                  <a:gd name="connsiteX11" fmla="*/ 2232837 w 2604976"/>
                  <a:gd name="connsiteY11" fmla="*/ 1215655 h 1407042"/>
                  <a:gd name="connsiteX12" fmla="*/ 2477386 w 2604976"/>
                  <a:gd name="connsiteY12" fmla="*/ 1375144 h 1407042"/>
                  <a:gd name="connsiteX13" fmla="*/ 2604976 w 2604976"/>
                  <a:gd name="connsiteY13" fmla="*/ 1407041 h 1407042"/>
                  <a:gd name="connsiteX0" fmla="*/ 0 w 2604976"/>
                  <a:gd name="connsiteY0" fmla="*/ 1407041 h 1407042"/>
                  <a:gd name="connsiteX1" fmla="*/ 212651 w 2604976"/>
                  <a:gd name="connsiteY1" fmla="*/ 1343246 h 1407042"/>
                  <a:gd name="connsiteX2" fmla="*/ 382772 w 2604976"/>
                  <a:gd name="connsiteY2" fmla="*/ 1194390 h 1407042"/>
                  <a:gd name="connsiteX3" fmla="*/ 492586 w 2604976"/>
                  <a:gd name="connsiteY3" fmla="*/ 858578 h 1407042"/>
                  <a:gd name="connsiteX4" fmla="*/ 723014 w 2604976"/>
                  <a:gd name="connsiteY4" fmla="*/ 503274 h 1407042"/>
                  <a:gd name="connsiteX5" fmla="*/ 925032 w 2604976"/>
                  <a:gd name="connsiteY5" fmla="*/ 184297 h 1407042"/>
                  <a:gd name="connsiteX6" fmla="*/ 1169581 w 2604976"/>
                  <a:gd name="connsiteY6" fmla="*/ 46074 h 1407042"/>
                  <a:gd name="connsiteX7" fmla="*/ 1382232 w 2604976"/>
                  <a:gd name="connsiteY7" fmla="*/ 24809 h 1407042"/>
                  <a:gd name="connsiteX8" fmla="*/ 1669311 w 2604976"/>
                  <a:gd name="connsiteY8" fmla="*/ 194929 h 1407042"/>
                  <a:gd name="connsiteX9" fmla="*/ 1850065 w 2604976"/>
                  <a:gd name="connsiteY9" fmla="*/ 460744 h 1407042"/>
                  <a:gd name="connsiteX10" fmla="*/ 2009553 w 2604976"/>
                  <a:gd name="connsiteY10" fmla="*/ 896678 h 1407042"/>
                  <a:gd name="connsiteX11" fmla="*/ 2232837 w 2604976"/>
                  <a:gd name="connsiteY11" fmla="*/ 1215655 h 1407042"/>
                  <a:gd name="connsiteX12" fmla="*/ 2477386 w 2604976"/>
                  <a:gd name="connsiteY12" fmla="*/ 1375144 h 1407042"/>
                  <a:gd name="connsiteX13" fmla="*/ 2604976 w 2604976"/>
                  <a:gd name="connsiteY13" fmla="*/ 1407041 h 1407042"/>
                  <a:gd name="connsiteX0" fmla="*/ 0 w 2604976"/>
                  <a:gd name="connsiteY0" fmla="*/ 1407041 h 1407042"/>
                  <a:gd name="connsiteX1" fmla="*/ 212651 w 2604976"/>
                  <a:gd name="connsiteY1" fmla="*/ 1343246 h 1407042"/>
                  <a:gd name="connsiteX2" fmla="*/ 331080 w 2604976"/>
                  <a:gd name="connsiteY2" fmla="*/ 1184865 h 1407042"/>
                  <a:gd name="connsiteX3" fmla="*/ 492586 w 2604976"/>
                  <a:gd name="connsiteY3" fmla="*/ 858578 h 1407042"/>
                  <a:gd name="connsiteX4" fmla="*/ 723014 w 2604976"/>
                  <a:gd name="connsiteY4" fmla="*/ 503274 h 1407042"/>
                  <a:gd name="connsiteX5" fmla="*/ 925032 w 2604976"/>
                  <a:gd name="connsiteY5" fmla="*/ 184297 h 1407042"/>
                  <a:gd name="connsiteX6" fmla="*/ 1169581 w 2604976"/>
                  <a:gd name="connsiteY6" fmla="*/ 46074 h 1407042"/>
                  <a:gd name="connsiteX7" fmla="*/ 1382232 w 2604976"/>
                  <a:gd name="connsiteY7" fmla="*/ 24809 h 1407042"/>
                  <a:gd name="connsiteX8" fmla="*/ 1669311 w 2604976"/>
                  <a:gd name="connsiteY8" fmla="*/ 194929 h 1407042"/>
                  <a:gd name="connsiteX9" fmla="*/ 1850065 w 2604976"/>
                  <a:gd name="connsiteY9" fmla="*/ 460744 h 1407042"/>
                  <a:gd name="connsiteX10" fmla="*/ 2009553 w 2604976"/>
                  <a:gd name="connsiteY10" fmla="*/ 896678 h 1407042"/>
                  <a:gd name="connsiteX11" fmla="*/ 2232837 w 2604976"/>
                  <a:gd name="connsiteY11" fmla="*/ 1215655 h 1407042"/>
                  <a:gd name="connsiteX12" fmla="*/ 2477386 w 2604976"/>
                  <a:gd name="connsiteY12" fmla="*/ 1375144 h 1407042"/>
                  <a:gd name="connsiteX13" fmla="*/ 2604976 w 2604976"/>
                  <a:gd name="connsiteY13" fmla="*/ 1407041 h 1407042"/>
                  <a:gd name="connsiteX0" fmla="*/ 0 w 2604976"/>
                  <a:gd name="connsiteY0" fmla="*/ 1407041 h 1407042"/>
                  <a:gd name="connsiteX1" fmla="*/ 186805 w 2604976"/>
                  <a:gd name="connsiteY1" fmla="*/ 1352771 h 1407042"/>
                  <a:gd name="connsiteX2" fmla="*/ 331080 w 2604976"/>
                  <a:gd name="connsiteY2" fmla="*/ 1184865 h 1407042"/>
                  <a:gd name="connsiteX3" fmla="*/ 492586 w 2604976"/>
                  <a:gd name="connsiteY3" fmla="*/ 858578 h 1407042"/>
                  <a:gd name="connsiteX4" fmla="*/ 723014 w 2604976"/>
                  <a:gd name="connsiteY4" fmla="*/ 503274 h 1407042"/>
                  <a:gd name="connsiteX5" fmla="*/ 925032 w 2604976"/>
                  <a:gd name="connsiteY5" fmla="*/ 184297 h 1407042"/>
                  <a:gd name="connsiteX6" fmla="*/ 1169581 w 2604976"/>
                  <a:gd name="connsiteY6" fmla="*/ 46074 h 1407042"/>
                  <a:gd name="connsiteX7" fmla="*/ 1382232 w 2604976"/>
                  <a:gd name="connsiteY7" fmla="*/ 24809 h 1407042"/>
                  <a:gd name="connsiteX8" fmla="*/ 1669311 w 2604976"/>
                  <a:gd name="connsiteY8" fmla="*/ 194929 h 1407042"/>
                  <a:gd name="connsiteX9" fmla="*/ 1850065 w 2604976"/>
                  <a:gd name="connsiteY9" fmla="*/ 460744 h 1407042"/>
                  <a:gd name="connsiteX10" fmla="*/ 2009553 w 2604976"/>
                  <a:gd name="connsiteY10" fmla="*/ 896678 h 1407042"/>
                  <a:gd name="connsiteX11" fmla="*/ 2232837 w 2604976"/>
                  <a:gd name="connsiteY11" fmla="*/ 1215655 h 1407042"/>
                  <a:gd name="connsiteX12" fmla="*/ 2477386 w 2604976"/>
                  <a:gd name="connsiteY12" fmla="*/ 1375144 h 1407042"/>
                  <a:gd name="connsiteX13" fmla="*/ 2604976 w 2604976"/>
                  <a:gd name="connsiteY13" fmla="*/ 1407041 h 1407042"/>
                  <a:gd name="connsiteX0" fmla="*/ 0 w 2604976"/>
                  <a:gd name="connsiteY0" fmla="*/ 1407041 h 1407042"/>
                  <a:gd name="connsiteX1" fmla="*/ 186805 w 2604976"/>
                  <a:gd name="connsiteY1" fmla="*/ 1352771 h 1407042"/>
                  <a:gd name="connsiteX2" fmla="*/ 331080 w 2604976"/>
                  <a:gd name="connsiteY2" fmla="*/ 1184865 h 1407042"/>
                  <a:gd name="connsiteX3" fmla="*/ 492586 w 2604976"/>
                  <a:gd name="connsiteY3" fmla="*/ 858578 h 1407042"/>
                  <a:gd name="connsiteX4" fmla="*/ 636860 w 2604976"/>
                  <a:gd name="connsiteY4" fmla="*/ 493749 h 1407042"/>
                  <a:gd name="connsiteX5" fmla="*/ 925032 w 2604976"/>
                  <a:gd name="connsiteY5" fmla="*/ 184297 h 1407042"/>
                  <a:gd name="connsiteX6" fmla="*/ 1169581 w 2604976"/>
                  <a:gd name="connsiteY6" fmla="*/ 46074 h 1407042"/>
                  <a:gd name="connsiteX7" fmla="*/ 1382232 w 2604976"/>
                  <a:gd name="connsiteY7" fmla="*/ 24809 h 1407042"/>
                  <a:gd name="connsiteX8" fmla="*/ 1669311 w 2604976"/>
                  <a:gd name="connsiteY8" fmla="*/ 194929 h 1407042"/>
                  <a:gd name="connsiteX9" fmla="*/ 1850065 w 2604976"/>
                  <a:gd name="connsiteY9" fmla="*/ 460744 h 1407042"/>
                  <a:gd name="connsiteX10" fmla="*/ 2009553 w 2604976"/>
                  <a:gd name="connsiteY10" fmla="*/ 896678 h 1407042"/>
                  <a:gd name="connsiteX11" fmla="*/ 2232837 w 2604976"/>
                  <a:gd name="connsiteY11" fmla="*/ 1215655 h 1407042"/>
                  <a:gd name="connsiteX12" fmla="*/ 2477386 w 2604976"/>
                  <a:gd name="connsiteY12" fmla="*/ 1375144 h 1407042"/>
                  <a:gd name="connsiteX13" fmla="*/ 2604976 w 2604976"/>
                  <a:gd name="connsiteY13" fmla="*/ 1407041 h 1407042"/>
                  <a:gd name="connsiteX0" fmla="*/ 0 w 2604976"/>
                  <a:gd name="connsiteY0" fmla="*/ 1407041 h 1407042"/>
                  <a:gd name="connsiteX1" fmla="*/ 186805 w 2604976"/>
                  <a:gd name="connsiteY1" fmla="*/ 1352771 h 1407042"/>
                  <a:gd name="connsiteX2" fmla="*/ 331080 w 2604976"/>
                  <a:gd name="connsiteY2" fmla="*/ 1184865 h 1407042"/>
                  <a:gd name="connsiteX3" fmla="*/ 492586 w 2604976"/>
                  <a:gd name="connsiteY3" fmla="*/ 858578 h 1407042"/>
                  <a:gd name="connsiteX4" fmla="*/ 636860 w 2604976"/>
                  <a:gd name="connsiteY4" fmla="*/ 493749 h 1407042"/>
                  <a:gd name="connsiteX5" fmla="*/ 813032 w 2604976"/>
                  <a:gd name="connsiteY5" fmla="*/ 165247 h 1407042"/>
                  <a:gd name="connsiteX6" fmla="*/ 1169581 w 2604976"/>
                  <a:gd name="connsiteY6" fmla="*/ 46074 h 1407042"/>
                  <a:gd name="connsiteX7" fmla="*/ 1382232 w 2604976"/>
                  <a:gd name="connsiteY7" fmla="*/ 24809 h 1407042"/>
                  <a:gd name="connsiteX8" fmla="*/ 1669311 w 2604976"/>
                  <a:gd name="connsiteY8" fmla="*/ 194929 h 1407042"/>
                  <a:gd name="connsiteX9" fmla="*/ 1850065 w 2604976"/>
                  <a:gd name="connsiteY9" fmla="*/ 460744 h 1407042"/>
                  <a:gd name="connsiteX10" fmla="*/ 2009553 w 2604976"/>
                  <a:gd name="connsiteY10" fmla="*/ 896678 h 1407042"/>
                  <a:gd name="connsiteX11" fmla="*/ 2232837 w 2604976"/>
                  <a:gd name="connsiteY11" fmla="*/ 1215655 h 1407042"/>
                  <a:gd name="connsiteX12" fmla="*/ 2477386 w 2604976"/>
                  <a:gd name="connsiteY12" fmla="*/ 1375144 h 1407042"/>
                  <a:gd name="connsiteX13" fmla="*/ 2604976 w 2604976"/>
                  <a:gd name="connsiteY13" fmla="*/ 1407041 h 1407042"/>
                  <a:gd name="connsiteX0" fmla="*/ 0 w 2604976"/>
                  <a:gd name="connsiteY0" fmla="*/ 1405454 h 1405455"/>
                  <a:gd name="connsiteX1" fmla="*/ 186805 w 2604976"/>
                  <a:gd name="connsiteY1" fmla="*/ 1351184 h 1405455"/>
                  <a:gd name="connsiteX2" fmla="*/ 331080 w 2604976"/>
                  <a:gd name="connsiteY2" fmla="*/ 1183278 h 1405455"/>
                  <a:gd name="connsiteX3" fmla="*/ 492586 w 2604976"/>
                  <a:gd name="connsiteY3" fmla="*/ 856991 h 1405455"/>
                  <a:gd name="connsiteX4" fmla="*/ 636860 w 2604976"/>
                  <a:gd name="connsiteY4" fmla="*/ 492162 h 1405455"/>
                  <a:gd name="connsiteX5" fmla="*/ 813032 w 2604976"/>
                  <a:gd name="connsiteY5" fmla="*/ 163660 h 1405455"/>
                  <a:gd name="connsiteX6" fmla="*/ 1023119 w 2604976"/>
                  <a:gd name="connsiteY6" fmla="*/ 54012 h 1405455"/>
                  <a:gd name="connsiteX7" fmla="*/ 1382232 w 2604976"/>
                  <a:gd name="connsiteY7" fmla="*/ 23222 h 1405455"/>
                  <a:gd name="connsiteX8" fmla="*/ 1669311 w 2604976"/>
                  <a:gd name="connsiteY8" fmla="*/ 193342 h 1405455"/>
                  <a:gd name="connsiteX9" fmla="*/ 1850065 w 2604976"/>
                  <a:gd name="connsiteY9" fmla="*/ 459157 h 1405455"/>
                  <a:gd name="connsiteX10" fmla="*/ 2009553 w 2604976"/>
                  <a:gd name="connsiteY10" fmla="*/ 895091 h 1405455"/>
                  <a:gd name="connsiteX11" fmla="*/ 2232837 w 2604976"/>
                  <a:gd name="connsiteY11" fmla="*/ 1214068 h 1405455"/>
                  <a:gd name="connsiteX12" fmla="*/ 2477386 w 2604976"/>
                  <a:gd name="connsiteY12" fmla="*/ 1373557 h 1405455"/>
                  <a:gd name="connsiteX13" fmla="*/ 2604976 w 2604976"/>
                  <a:gd name="connsiteY13" fmla="*/ 1405454 h 1405455"/>
                  <a:gd name="connsiteX0" fmla="*/ 0 w 2604976"/>
                  <a:gd name="connsiteY0" fmla="*/ 1386404 h 1386405"/>
                  <a:gd name="connsiteX1" fmla="*/ 186805 w 2604976"/>
                  <a:gd name="connsiteY1" fmla="*/ 1332134 h 1386405"/>
                  <a:gd name="connsiteX2" fmla="*/ 331080 w 2604976"/>
                  <a:gd name="connsiteY2" fmla="*/ 1164228 h 1386405"/>
                  <a:gd name="connsiteX3" fmla="*/ 492586 w 2604976"/>
                  <a:gd name="connsiteY3" fmla="*/ 837941 h 1386405"/>
                  <a:gd name="connsiteX4" fmla="*/ 636860 w 2604976"/>
                  <a:gd name="connsiteY4" fmla="*/ 473112 h 1386405"/>
                  <a:gd name="connsiteX5" fmla="*/ 813032 w 2604976"/>
                  <a:gd name="connsiteY5" fmla="*/ 144610 h 1386405"/>
                  <a:gd name="connsiteX6" fmla="*/ 1023119 w 2604976"/>
                  <a:gd name="connsiteY6" fmla="*/ 34962 h 1386405"/>
                  <a:gd name="connsiteX7" fmla="*/ 1253001 w 2604976"/>
                  <a:gd name="connsiteY7" fmla="*/ 23222 h 1386405"/>
                  <a:gd name="connsiteX8" fmla="*/ 1669311 w 2604976"/>
                  <a:gd name="connsiteY8" fmla="*/ 174292 h 1386405"/>
                  <a:gd name="connsiteX9" fmla="*/ 1850065 w 2604976"/>
                  <a:gd name="connsiteY9" fmla="*/ 440107 h 1386405"/>
                  <a:gd name="connsiteX10" fmla="*/ 2009553 w 2604976"/>
                  <a:gd name="connsiteY10" fmla="*/ 876041 h 1386405"/>
                  <a:gd name="connsiteX11" fmla="*/ 2232837 w 2604976"/>
                  <a:gd name="connsiteY11" fmla="*/ 1195018 h 1386405"/>
                  <a:gd name="connsiteX12" fmla="*/ 2477386 w 2604976"/>
                  <a:gd name="connsiteY12" fmla="*/ 1354507 h 1386405"/>
                  <a:gd name="connsiteX13" fmla="*/ 2604976 w 2604976"/>
                  <a:gd name="connsiteY13" fmla="*/ 1386404 h 1386405"/>
                  <a:gd name="connsiteX0" fmla="*/ 0 w 2604976"/>
                  <a:gd name="connsiteY0" fmla="*/ 1399104 h 1399105"/>
                  <a:gd name="connsiteX1" fmla="*/ 186805 w 2604976"/>
                  <a:gd name="connsiteY1" fmla="*/ 1344834 h 1399105"/>
                  <a:gd name="connsiteX2" fmla="*/ 331080 w 2604976"/>
                  <a:gd name="connsiteY2" fmla="*/ 1176928 h 1399105"/>
                  <a:gd name="connsiteX3" fmla="*/ 492586 w 2604976"/>
                  <a:gd name="connsiteY3" fmla="*/ 850641 h 1399105"/>
                  <a:gd name="connsiteX4" fmla="*/ 636860 w 2604976"/>
                  <a:gd name="connsiteY4" fmla="*/ 485812 h 1399105"/>
                  <a:gd name="connsiteX5" fmla="*/ 813032 w 2604976"/>
                  <a:gd name="connsiteY5" fmla="*/ 157310 h 1399105"/>
                  <a:gd name="connsiteX6" fmla="*/ 1023119 w 2604976"/>
                  <a:gd name="connsiteY6" fmla="*/ 47662 h 1399105"/>
                  <a:gd name="connsiteX7" fmla="*/ 1253001 w 2604976"/>
                  <a:gd name="connsiteY7" fmla="*/ 35922 h 1399105"/>
                  <a:gd name="connsiteX8" fmla="*/ 1540080 w 2604976"/>
                  <a:gd name="connsiteY8" fmla="*/ 263192 h 1399105"/>
                  <a:gd name="connsiteX9" fmla="*/ 1850065 w 2604976"/>
                  <a:gd name="connsiteY9" fmla="*/ 452807 h 1399105"/>
                  <a:gd name="connsiteX10" fmla="*/ 2009553 w 2604976"/>
                  <a:gd name="connsiteY10" fmla="*/ 888741 h 1399105"/>
                  <a:gd name="connsiteX11" fmla="*/ 2232837 w 2604976"/>
                  <a:gd name="connsiteY11" fmla="*/ 1207718 h 1399105"/>
                  <a:gd name="connsiteX12" fmla="*/ 2477386 w 2604976"/>
                  <a:gd name="connsiteY12" fmla="*/ 1367207 h 1399105"/>
                  <a:gd name="connsiteX13" fmla="*/ 2604976 w 2604976"/>
                  <a:gd name="connsiteY13" fmla="*/ 1399104 h 1399105"/>
                  <a:gd name="connsiteX0" fmla="*/ 0 w 2604976"/>
                  <a:gd name="connsiteY0" fmla="*/ 1399104 h 1399105"/>
                  <a:gd name="connsiteX1" fmla="*/ 186805 w 2604976"/>
                  <a:gd name="connsiteY1" fmla="*/ 1344834 h 1399105"/>
                  <a:gd name="connsiteX2" fmla="*/ 331080 w 2604976"/>
                  <a:gd name="connsiteY2" fmla="*/ 1176928 h 1399105"/>
                  <a:gd name="connsiteX3" fmla="*/ 492586 w 2604976"/>
                  <a:gd name="connsiteY3" fmla="*/ 850641 h 1399105"/>
                  <a:gd name="connsiteX4" fmla="*/ 636860 w 2604976"/>
                  <a:gd name="connsiteY4" fmla="*/ 485812 h 1399105"/>
                  <a:gd name="connsiteX5" fmla="*/ 813032 w 2604976"/>
                  <a:gd name="connsiteY5" fmla="*/ 157310 h 1399105"/>
                  <a:gd name="connsiteX6" fmla="*/ 1023119 w 2604976"/>
                  <a:gd name="connsiteY6" fmla="*/ 47662 h 1399105"/>
                  <a:gd name="connsiteX7" fmla="*/ 1253001 w 2604976"/>
                  <a:gd name="connsiteY7" fmla="*/ 35922 h 1399105"/>
                  <a:gd name="connsiteX8" fmla="*/ 1540080 w 2604976"/>
                  <a:gd name="connsiteY8" fmla="*/ 263192 h 1399105"/>
                  <a:gd name="connsiteX9" fmla="*/ 1798372 w 2604976"/>
                  <a:gd name="connsiteY9" fmla="*/ 576632 h 1399105"/>
                  <a:gd name="connsiteX10" fmla="*/ 2009553 w 2604976"/>
                  <a:gd name="connsiteY10" fmla="*/ 888741 h 1399105"/>
                  <a:gd name="connsiteX11" fmla="*/ 2232837 w 2604976"/>
                  <a:gd name="connsiteY11" fmla="*/ 1207718 h 1399105"/>
                  <a:gd name="connsiteX12" fmla="*/ 2477386 w 2604976"/>
                  <a:gd name="connsiteY12" fmla="*/ 1367207 h 1399105"/>
                  <a:gd name="connsiteX13" fmla="*/ 2604976 w 2604976"/>
                  <a:gd name="connsiteY13" fmla="*/ 1399104 h 1399105"/>
                  <a:gd name="connsiteX0" fmla="*/ 0 w 2604976"/>
                  <a:gd name="connsiteY0" fmla="*/ 1399104 h 1399105"/>
                  <a:gd name="connsiteX1" fmla="*/ 186805 w 2604976"/>
                  <a:gd name="connsiteY1" fmla="*/ 1344834 h 1399105"/>
                  <a:gd name="connsiteX2" fmla="*/ 331080 w 2604976"/>
                  <a:gd name="connsiteY2" fmla="*/ 1176928 h 1399105"/>
                  <a:gd name="connsiteX3" fmla="*/ 492586 w 2604976"/>
                  <a:gd name="connsiteY3" fmla="*/ 850641 h 1399105"/>
                  <a:gd name="connsiteX4" fmla="*/ 636860 w 2604976"/>
                  <a:gd name="connsiteY4" fmla="*/ 485812 h 1399105"/>
                  <a:gd name="connsiteX5" fmla="*/ 813032 w 2604976"/>
                  <a:gd name="connsiteY5" fmla="*/ 157310 h 1399105"/>
                  <a:gd name="connsiteX6" fmla="*/ 1023119 w 2604976"/>
                  <a:gd name="connsiteY6" fmla="*/ 47662 h 1399105"/>
                  <a:gd name="connsiteX7" fmla="*/ 1253001 w 2604976"/>
                  <a:gd name="connsiteY7" fmla="*/ 35922 h 1399105"/>
                  <a:gd name="connsiteX8" fmla="*/ 1540080 w 2604976"/>
                  <a:gd name="connsiteY8" fmla="*/ 263192 h 1399105"/>
                  <a:gd name="connsiteX9" fmla="*/ 1738064 w 2604976"/>
                  <a:gd name="connsiteY9" fmla="*/ 662357 h 1399105"/>
                  <a:gd name="connsiteX10" fmla="*/ 2009553 w 2604976"/>
                  <a:gd name="connsiteY10" fmla="*/ 888741 h 1399105"/>
                  <a:gd name="connsiteX11" fmla="*/ 2232837 w 2604976"/>
                  <a:gd name="connsiteY11" fmla="*/ 1207718 h 1399105"/>
                  <a:gd name="connsiteX12" fmla="*/ 2477386 w 2604976"/>
                  <a:gd name="connsiteY12" fmla="*/ 1367207 h 1399105"/>
                  <a:gd name="connsiteX13" fmla="*/ 2604976 w 2604976"/>
                  <a:gd name="connsiteY13" fmla="*/ 1399104 h 1399105"/>
                  <a:gd name="connsiteX0" fmla="*/ 0 w 2604976"/>
                  <a:gd name="connsiteY0" fmla="*/ 1402279 h 1402280"/>
                  <a:gd name="connsiteX1" fmla="*/ 186805 w 2604976"/>
                  <a:gd name="connsiteY1" fmla="*/ 1348009 h 1402280"/>
                  <a:gd name="connsiteX2" fmla="*/ 331080 w 2604976"/>
                  <a:gd name="connsiteY2" fmla="*/ 1180103 h 1402280"/>
                  <a:gd name="connsiteX3" fmla="*/ 492586 w 2604976"/>
                  <a:gd name="connsiteY3" fmla="*/ 853816 h 1402280"/>
                  <a:gd name="connsiteX4" fmla="*/ 636860 w 2604976"/>
                  <a:gd name="connsiteY4" fmla="*/ 488987 h 1402280"/>
                  <a:gd name="connsiteX5" fmla="*/ 813032 w 2604976"/>
                  <a:gd name="connsiteY5" fmla="*/ 160485 h 1402280"/>
                  <a:gd name="connsiteX6" fmla="*/ 1023119 w 2604976"/>
                  <a:gd name="connsiteY6" fmla="*/ 50837 h 1402280"/>
                  <a:gd name="connsiteX7" fmla="*/ 1253001 w 2604976"/>
                  <a:gd name="connsiteY7" fmla="*/ 39097 h 1402280"/>
                  <a:gd name="connsiteX8" fmla="*/ 1488387 w 2604976"/>
                  <a:gd name="connsiteY8" fmla="*/ 285417 h 1402280"/>
                  <a:gd name="connsiteX9" fmla="*/ 1738064 w 2604976"/>
                  <a:gd name="connsiteY9" fmla="*/ 665532 h 1402280"/>
                  <a:gd name="connsiteX10" fmla="*/ 2009553 w 2604976"/>
                  <a:gd name="connsiteY10" fmla="*/ 891916 h 1402280"/>
                  <a:gd name="connsiteX11" fmla="*/ 2232837 w 2604976"/>
                  <a:gd name="connsiteY11" fmla="*/ 1210893 h 1402280"/>
                  <a:gd name="connsiteX12" fmla="*/ 2477386 w 2604976"/>
                  <a:gd name="connsiteY12" fmla="*/ 1370382 h 1402280"/>
                  <a:gd name="connsiteX13" fmla="*/ 2604976 w 2604976"/>
                  <a:gd name="connsiteY13" fmla="*/ 1402279 h 1402280"/>
                  <a:gd name="connsiteX0" fmla="*/ 0 w 2604976"/>
                  <a:gd name="connsiteY0" fmla="*/ 1402279 h 1402280"/>
                  <a:gd name="connsiteX1" fmla="*/ 186805 w 2604976"/>
                  <a:gd name="connsiteY1" fmla="*/ 1348009 h 1402280"/>
                  <a:gd name="connsiteX2" fmla="*/ 331080 w 2604976"/>
                  <a:gd name="connsiteY2" fmla="*/ 1180103 h 1402280"/>
                  <a:gd name="connsiteX3" fmla="*/ 492586 w 2604976"/>
                  <a:gd name="connsiteY3" fmla="*/ 853816 h 1402280"/>
                  <a:gd name="connsiteX4" fmla="*/ 636860 w 2604976"/>
                  <a:gd name="connsiteY4" fmla="*/ 488987 h 1402280"/>
                  <a:gd name="connsiteX5" fmla="*/ 813032 w 2604976"/>
                  <a:gd name="connsiteY5" fmla="*/ 160485 h 1402280"/>
                  <a:gd name="connsiteX6" fmla="*/ 1023119 w 2604976"/>
                  <a:gd name="connsiteY6" fmla="*/ 50837 h 1402280"/>
                  <a:gd name="connsiteX7" fmla="*/ 1253001 w 2604976"/>
                  <a:gd name="connsiteY7" fmla="*/ 39097 h 1402280"/>
                  <a:gd name="connsiteX8" fmla="*/ 1488387 w 2604976"/>
                  <a:gd name="connsiteY8" fmla="*/ 285417 h 1402280"/>
                  <a:gd name="connsiteX9" fmla="*/ 1738064 w 2604976"/>
                  <a:gd name="connsiteY9" fmla="*/ 665532 h 1402280"/>
                  <a:gd name="connsiteX10" fmla="*/ 1983706 w 2604976"/>
                  <a:gd name="connsiteY10" fmla="*/ 958591 h 1402280"/>
                  <a:gd name="connsiteX11" fmla="*/ 2232837 w 2604976"/>
                  <a:gd name="connsiteY11" fmla="*/ 1210893 h 1402280"/>
                  <a:gd name="connsiteX12" fmla="*/ 2477386 w 2604976"/>
                  <a:gd name="connsiteY12" fmla="*/ 1370382 h 1402280"/>
                  <a:gd name="connsiteX13" fmla="*/ 2604976 w 2604976"/>
                  <a:gd name="connsiteY13" fmla="*/ 1402279 h 1402280"/>
                  <a:gd name="connsiteX0" fmla="*/ 0 w 2604976"/>
                  <a:gd name="connsiteY0" fmla="*/ 1365323 h 1365324"/>
                  <a:gd name="connsiteX1" fmla="*/ 186805 w 2604976"/>
                  <a:gd name="connsiteY1" fmla="*/ 1311053 h 1365324"/>
                  <a:gd name="connsiteX2" fmla="*/ 331080 w 2604976"/>
                  <a:gd name="connsiteY2" fmla="*/ 1143147 h 1365324"/>
                  <a:gd name="connsiteX3" fmla="*/ 492586 w 2604976"/>
                  <a:gd name="connsiteY3" fmla="*/ 816860 h 1365324"/>
                  <a:gd name="connsiteX4" fmla="*/ 636860 w 2604976"/>
                  <a:gd name="connsiteY4" fmla="*/ 452031 h 1365324"/>
                  <a:gd name="connsiteX5" fmla="*/ 813032 w 2604976"/>
                  <a:gd name="connsiteY5" fmla="*/ 123529 h 1365324"/>
                  <a:gd name="connsiteX6" fmla="*/ 1023119 w 2604976"/>
                  <a:gd name="connsiteY6" fmla="*/ 13881 h 1365324"/>
                  <a:gd name="connsiteX7" fmla="*/ 1253002 w 2604976"/>
                  <a:gd name="connsiteY7" fmla="*/ 40241 h 1365324"/>
                  <a:gd name="connsiteX8" fmla="*/ 1488387 w 2604976"/>
                  <a:gd name="connsiteY8" fmla="*/ 248461 h 1365324"/>
                  <a:gd name="connsiteX9" fmla="*/ 1738064 w 2604976"/>
                  <a:gd name="connsiteY9" fmla="*/ 628576 h 1365324"/>
                  <a:gd name="connsiteX10" fmla="*/ 1983706 w 2604976"/>
                  <a:gd name="connsiteY10" fmla="*/ 921635 h 1365324"/>
                  <a:gd name="connsiteX11" fmla="*/ 2232837 w 2604976"/>
                  <a:gd name="connsiteY11" fmla="*/ 1173937 h 1365324"/>
                  <a:gd name="connsiteX12" fmla="*/ 2477386 w 2604976"/>
                  <a:gd name="connsiteY12" fmla="*/ 1333426 h 1365324"/>
                  <a:gd name="connsiteX13" fmla="*/ 2604976 w 2604976"/>
                  <a:gd name="connsiteY13" fmla="*/ 1365323 h 1365324"/>
                  <a:gd name="connsiteX0" fmla="*/ 0 w 2604976"/>
                  <a:gd name="connsiteY0" fmla="*/ 1353436 h 1353437"/>
                  <a:gd name="connsiteX1" fmla="*/ 186805 w 2604976"/>
                  <a:gd name="connsiteY1" fmla="*/ 1299166 h 1353437"/>
                  <a:gd name="connsiteX2" fmla="*/ 331080 w 2604976"/>
                  <a:gd name="connsiteY2" fmla="*/ 1131260 h 1353437"/>
                  <a:gd name="connsiteX3" fmla="*/ 492586 w 2604976"/>
                  <a:gd name="connsiteY3" fmla="*/ 804973 h 1353437"/>
                  <a:gd name="connsiteX4" fmla="*/ 636860 w 2604976"/>
                  <a:gd name="connsiteY4" fmla="*/ 440144 h 1353437"/>
                  <a:gd name="connsiteX5" fmla="*/ 813032 w 2604976"/>
                  <a:gd name="connsiteY5" fmla="*/ 111642 h 1353437"/>
                  <a:gd name="connsiteX6" fmla="*/ 1023119 w 2604976"/>
                  <a:gd name="connsiteY6" fmla="*/ 1994 h 1353437"/>
                  <a:gd name="connsiteX7" fmla="*/ 1253003 w 2604976"/>
                  <a:gd name="connsiteY7" fmla="*/ 123604 h 1353437"/>
                  <a:gd name="connsiteX8" fmla="*/ 1488387 w 2604976"/>
                  <a:gd name="connsiteY8" fmla="*/ 236574 h 1353437"/>
                  <a:gd name="connsiteX9" fmla="*/ 1738064 w 2604976"/>
                  <a:gd name="connsiteY9" fmla="*/ 616689 h 1353437"/>
                  <a:gd name="connsiteX10" fmla="*/ 1983706 w 2604976"/>
                  <a:gd name="connsiteY10" fmla="*/ 909748 h 1353437"/>
                  <a:gd name="connsiteX11" fmla="*/ 2232837 w 2604976"/>
                  <a:gd name="connsiteY11" fmla="*/ 1162050 h 1353437"/>
                  <a:gd name="connsiteX12" fmla="*/ 2477386 w 2604976"/>
                  <a:gd name="connsiteY12" fmla="*/ 1321539 h 1353437"/>
                  <a:gd name="connsiteX13" fmla="*/ 2604976 w 2604976"/>
                  <a:gd name="connsiteY13" fmla="*/ 1353436 h 1353437"/>
                  <a:gd name="connsiteX0" fmla="*/ 0 w 2604976"/>
                  <a:gd name="connsiteY0" fmla="*/ 1353436 h 1353437"/>
                  <a:gd name="connsiteX1" fmla="*/ 186805 w 2604976"/>
                  <a:gd name="connsiteY1" fmla="*/ 1299166 h 1353437"/>
                  <a:gd name="connsiteX2" fmla="*/ 331080 w 2604976"/>
                  <a:gd name="connsiteY2" fmla="*/ 1131260 h 1353437"/>
                  <a:gd name="connsiteX3" fmla="*/ 492586 w 2604976"/>
                  <a:gd name="connsiteY3" fmla="*/ 804973 h 1353437"/>
                  <a:gd name="connsiteX4" fmla="*/ 636860 w 2604976"/>
                  <a:gd name="connsiteY4" fmla="*/ 440144 h 1353437"/>
                  <a:gd name="connsiteX5" fmla="*/ 813032 w 2604976"/>
                  <a:gd name="connsiteY5" fmla="*/ 111642 h 1353437"/>
                  <a:gd name="connsiteX6" fmla="*/ 1023119 w 2604976"/>
                  <a:gd name="connsiteY6" fmla="*/ 1994 h 1353437"/>
                  <a:gd name="connsiteX7" fmla="*/ 1253003 w 2604976"/>
                  <a:gd name="connsiteY7" fmla="*/ 123604 h 1353437"/>
                  <a:gd name="connsiteX8" fmla="*/ 1436695 w 2604976"/>
                  <a:gd name="connsiteY8" fmla="*/ 331824 h 1353437"/>
                  <a:gd name="connsiteX9" fmla="*/ 1738064 w 2604976"/>
                  <a:gd name="connsiteY9" fmla="*/ 616689 h 1353437"/>
                  <a:gd name="connsiteX10" fmla="*/ 1983706 w 2604976"/>
                  <a:gd name="connsiteY10" fmla="*/ 909748 h 1353437"/>
                  <a:gd name="connsiteX11" fmla="*/ 2232837 w 2604976"/>
                  <a:gd name="connsiteY11" fmla="*/ 1162050 h 1353437"/>
                  <a:gd name="connsiteX12" fmla="*/ 2477386 w 2604976"/>
                  <a:gd name="connsiteY12" fmla="*/ 1321539 h 1353437"/>
                  <a:gd name="connsiteX13" fmla="*/ 2604976 w 2604976"/>
                  <a:gd name="connsiteY13" fmla="*/ 1353436 h 1353437"/>
                  <a:gd name="connsiteX0" fmla="*/ 0 w 2604976"/>
                  <a:gd name="connsiteY0" fmla="*/ 1353436 h 1353437"/>
                  <a:gd name="connsiteX1" fmla="*/ 186805 w 2604976"/>
                  <a:gd name="connsiteY1" fmla="*/ 1299166 h 1353437"/>
                  <a:gd name="connsiteX2" fmla="*/ 331080 w 2604976"/>
                  <a:gd name="connsiteY2" fmla="*/ 1131260 h 1353437"/>
                  <a:gd name="connsiteX3" fmla="*/ 492586 w 2604976"/>
                  <a:gd name="connsiteY3" fmla="*/ 804973 h 1353437"/>
                  <a:gd name="connsiteX4" fmla="*/ 636860 w 2604976"/>
                  <a:gd name="connsiteY4" fmla="*/ 440144 h 1353437"/>
                  <a:gd name="connsiteX5" fmla="*/ 813032 w 2604976"/>
                  <a:gd name="connsiteY5" fmla="*/ 111642 h 1353437"/>
                  <a:gd name="connsiteX6" fmla="*/ 1023119 w 2604976"/>
                  <a:gd name="connsiteY6" fmla="*/ 1994 h 1353437"/>
                  <a:gd name="connsiteX7" fmla="*/ 1253003 w 2604976"/>
                  <a:gd name="connsiteY7" fmla="*/ 123604 h 1353437"/>
                  <a:gd name="connsiteX8" fmla="*/ 1436695 w 2604976"/>
                  <a:gd name="connsiteY8" fmla="*/ 331824 h 1353437"/>
                  <a:gd name="connsiteX9" fmla="*/ 1686372 w 2604976"/>
                  <a:gd name="connsiteY9" fmla="*/ 692889 h 1353437"/>
                  <a:gd name="connsiteX10" fmla="*/ 1983706 w 2604976"/>
                  <a:gd name="connsiteY10" fmla="*/ 909748 h 1353437"/>
                  <a:gd name="connsiteX11" fmla="*/ 2232837 w 2604976"/>
                  <a:gd name="connsiteY11" fmla="*/ 1162050 h 1353437"/>
                  <a:gd name="connsiteX12" fmla="*/ 2477386 w 2604976"/>
                  <a:gd name="connsiteY12" fmla="*/ 1321539 h 1353437"/>
                  <a:gd name="connsiteX13" fmla="*/ 2604976 w 2604976"/>
                  <a:gd name="connsiteY13" fmla="*/ 1353436 h 1353437"/>
                  <a:gd name="connsiteX0" fmla="*/ 0 w 2604976"/>
                  <a:gd name="connsiteY0" fmla="*/ 1353436 h 1353437"/>
                  <a:gd name="connsiteX1" fmla="*/ 186805 w 2604976"/>
                  <a:gd name="connsiteY1" fmla="*/ 1299166 h 1353437"/>
                  <a:gd name="connsiteX2" fmla="*/ 331080 w 2604976"/>
                  <a:gd name="connsiteY2" fmla="*/ 1131260 h 1353437"/>
                  <a:gd name="connsiteX3" fmla="*/ 492586 w 2604976"/>
                  <a:gd name="connsiteY3" fmla="*/ 804973 h 1353437"/>
                  <a:gd name="connsiteX4" fmla="*/ 636860 w 2604976"/>
                  <a:gd name="connsiteY4" fmla="*/ 440144 h 1353437"/>
                  <a:gd name="connsiteX5" fmla="*/ 813032 w 2604976"/>
                  <a:gd name="connsiteY5" fmla="*/ 111642 h 1353437"/>
                  <a:gd name="connsiteX6" fmla="*/ 1023119 w 2604976"/>
                  <a:gd name="connsiteY6" fmla="*/ 1994 h 1353437"/>
                  <a:gd name="connsiteX7" fmla="*/ 1253003 w 2604976"/>
                  <a:gd name="connsiteY7" fmla="*/ 123604 h 1353437"/>
                  <a:gd name="connsiteX8" fmla="*/ 1436695 w 2604976"/>
                  <a:gd name="connsiteY8" fmla="*/ 331824 h 1353437"/>
                  <a:gd name="connsiteX9" fmla="*/ 1686372 w 2604976"/>
                  <a:gd name="connsiteY9" fmla="*/ 692889 h 1353437"/>
                  <a:gd name="connsiteX10" fmla="*/ 1957860 w 2604976"/>
                  <a:gd name="connsiteY10" fmla="*/ 985948 h 1353437"/>
                  <a:gd name="connsiteX11" fmla="*/ 2232837 w 2604976"/>
                  <a:gd name="connsiteY11" fmla="*/ 1162050 h 1353437"/>
                  <a:gd name="connsiteX12" fmla="*/ 2477386 w 2604976"/>
                  <a:gd name="connsiteY12" fmla="*/ 1321539 h 1353437"/>
                  <a:gd name="connsiteX13" fmla="*/ 2604976 w 2604976"/>
                  <a:gd name="connsiteY13" fmla="*/ 1353436 h 1353437"/>
                  <a:gd name="connsiteX0" fmla="*/ 0 w 2604976"/>
                  <a:gd name="connsiteY0" fmla="*/ 1354211 h 1354212"/>
                  <a:gd name="connsiteX1" fmla="*/ 186805 w 2604976"/>
                  <a:gd name="connsiteY1" fmla="*/ 1299941 h 1354212"/>
                  <a:gd name="connsiteX2" fmla="*/ 331080 w 2604976"/>
                  <a:gd name="connsiteY2" fmla="*/ 1132035 h 1354212"/>
                  <a:gd name="connsiteX3" fmla="*/ 492586 w 2604976"/>
                  <a:gd name="connsiteY3" fmla="*/ 805748 h 1354212"/>
                  <a:gd name="connsiteX4" fmla="*/ 636860 w 2604976"/>
                  <a:gd name="connsiteY4" fmla="*/ 440919 h 1354212"/>
                  <a:gd name="connsiteX5" fmla="*/ 813032 w 2604976"/>
                  <a:gd name="connsiteY5" fmla="*/ 112417 h 1354212"/>
                  <a:gd name="connsiteX6" fmla="*/ 1023119 w 2604976"/>
                  <a:gd name="connsiteY6" fmla="*/ 2769 h 1354212"/>
                  <a:gd name="connsiteX7" fmla="*/ 1253003 w 2604976"/>
                  <a:gd name="connsiteY7" fmla="*/ 95804 h 1354212"/>
                  <a:gd name="connsiteX8" fmla="*/ 1436695 w 2604976"/>
                  <a:gd name="connsiteY8" fmla="*/ 332599 h 1354212"/>
                  <a:gd name="connsiteX9" fmla="*/ 1686372 w 2604976"/>
                  <a:gd name="connsiteY9" fmla="*/ 693664 h 1354212"/>
                  <a:gd name="connsiteX10" fmla="*/ 1957860 w 2604976"/>
                  <a:gd name="connsiteY10" fmla="*/ 986723 h 1354212"/>
                  <a:gd name="connsiteX11" fmla="*/ 2232837 w 2604976"/>
                  <a:gd name="connsiteY11" fmla="*/ 1162825 h 1354212"/>
                  <a:gd name="connsiteX12" fmla="*/ 2477386 w 2604976"/>
                  <a:gd name="connsiteY12" fmla="*/ 1322314 h 1354212"/>
                  <a:gd name="connsiteX13" fmla="*/ 2604976 w 2604976"/>
                  <a:gd name="connsiteY13" fmla="*/ 1354211 h 1354212"/>
                  <a:gd name="connsiteX0" fmla="*/ 0 w 2604976"/>
                  <a:gd name="connsiteY0" fmla="*/ 1354211 h 1354212"/>
                  <a:gd name="connsiteX1" fmla="*/ 186805 w 2604976"/>
                  <a:gd name="connsiteY1" fmla="*/ 1299941 h 1354212"/>
                  <a:gd name="connsiteX2" fmla="*/ 331080 w 2604976"/>
                  <a:gd name="connsiteY2" fmla="*/ 1132035 h 1354212"/>
                  <a:gd name="connsiteX3" fmla="*/ 492586 w 2604976"/>
                  <a:gd name="connsiteY3" fmla="*/ 805748 h 1354212"/>
                  <a:gd name="connsiteX4" fmla="*/ 636860 w 2604976"/>
                  <a:gd name="connsiteY4" fmla="*/ 440919 h 1354212"/>
                  <a:gd name="connsiteX5" fmla="*/ 813032 w 2604976"/>
                  <a:gd name="connsiteY5" fmla="*/ 112417 h 1354212"/>
                  <a:gd name="connsiteX6" fmla="*/ 1023119 w 2604976"/>
                  <a:gd name="connsiteY6" fmla="*/ 2769 h 1354212"/>
                  <a:gd name="connsiteX7" fmla="*/ 1253003 w 2604976"/>
                  <a:gd name="connsiteY7" fmla="*/ 95804 h 1354212"/>
                  <a:gd name="connsiteX8" fmla="*/ 1428080 w 2604976"/>
                  <a:gd name="connsiteY8" fmla="*/ 446899 h 1354212"/>
                  <a:gd name="connsiteX9" fmla="*/ 1686372 w 2604976"/>
                  <a:gd name="connsiteY9" fmla="*/ 693664 h 1354212"/>
                  <a:gd name="connsiteX10" fmla="*/ 1957860 w 2604976"/>
                  <a:gd name="connsiteY10" fmla="*/ 986723 h 1354212"/>
                  <a:gd name="connsiteX11" fmla="*/ 2232837 w 2604976"/>
                  <a:gd name="connsiteY11" fmla="*/ 1162825 h 1354212"/>
                  <a:gd name="connsiteX12" fmla="*/ 2477386 w 2604976"/>
                  <a:gd name="connsiteY12" fmla="*/ 1322314 h 1354212"/>
                  <a:gd name="connsiteX13" fmla="*/ 2604976 w 2604976"/>
                  <a:gd name="connsiteY13" fmla="*/ 1354211 h 1354212"/>
                  <a:gd name="connsiteX0" fmla="*/ 0 w 2604976"/>
                  <a:gd name="connsiteY0" fmla="*/ 1354211 h 1354212"/>
                  <a:gd name="connsiteX1" fmla="*/ 186805 w 2604976"/>
                  <a:gd name="connsiteY1" fmla="*/ 1299941 h 1354212"/>
                  <a:gd name="connsiteX2" fmla="*/ 331080 w 2604976"/>
                  <a:gd name="connsiteY2" fmla="*/ 1132035 h 1354212"/>
                  <a:gd name="connsiteX3" fmla="*/ 492586 w 2604976"/>
                  <a:gd name="connsiteY3" fmla="*/ 805748 h 1354212"/>
                  <a:gd name="connsiteX4" fmla="*/ 636860 w 2604976"/>
                  <a:gd name="connsiteY4" fmla="*/ 440919 h 1354212"/>
                  <a:gd name="connsiteX5" fmla="*/ 813032 w 2604976"/>
                  <a:gd name="connsiteY5" fmla="*/ 112417 h 1354212"/>
                  <a:gd name="connsiteX6" fmla="*/ 1023119 w 2604976"/>
                  <a:gd name="connsiteY6" fmla="*/ 2769 h 1354212"/>
                  <a:gd name="connsiteX7" fmla="*/ 1253003 w 2604976"/>
                  <a:gd name="connsiteY7" fmla="*/ 95804 h 1354212"/>
                  <a:gd name="connsiteX8" fmla="*/ 1428080 w 2604976"/>
                  <a:gd name="connsiteY8" fmla="*/ 446899 h 1354212"/>
                  <a:gd name="connsiteX9" fmla="*/ 1634679 w 2604976"/>
                  <a:gd name="connsiteY9" fmla="*/ 798439 h 1354212"/>
                  <a:gd name="connsiteX10" fmla="*/ 1957860 w 2604976"/>
                  <a:gd name="connsiteY10" fmla="*/ 986723 h 1354212"/>
                  <a:gd name="connsiteX11" fmla="*/ 2232837 w 2604976"/>
                  <a:gd name="connsiteY11" fmla="*/ 1162825 h 1354212"/>
                  <a:gd name="connsiteX12" fmla="*/ 2477386 w 2604976"/>
                  <a:gd name="connsiteY12" fmla="*/ 1322314 h 1354212"/>
                  <a:gd name="connsiteX13" fmla="*/ 2604976 w 2604976"/>
                  <a:gd name="connsiteY13" fmla="*/ 1354211 h 1354212"/>
                  <a:gd name="connsiteX0" fmla="*/ 0 w 2604976"/>
                  <a:gd name="connsiteY0" fmla="*/ 1354211 h 1354212"/>
                  <a:gd name="connsiteX1" fmla="*/ 186805 w 2604976"/>
                  <a:gd name="connsiteY1" fmla="*/ 1299941 h 1354212"/>
                  <a:gd name="connsiteX2" fmla="*/ 331080 w 2604976"/>
                  <a:gd name="connsiteY2" fmla="*/ 1132035 h 1354212"/>
                  <a:gd name="connsiteX3" fmla="*/ 492586 w 2604976"/>
                  <a:gd name="connsiteY3" fmla="*/ 805748 h 1354212"/>
                  <a:gd name="connsiteX4" fmla="*/ 636860 w 2604976"/>
                  <a:gd name="connsiteY4" fmla="*/ 440919 h 1354212"/>
                  <a:gd name="connsiteX5" fmla="*/ 813032 w 2604976"/>
                  <a:gd name="connsiteY5" fmla="*/ 112417 h 1354212"/>
                  <a:gd name="connsiteX6" fmla="*/ 1023119 w 2604976"/>
                  <a:gd name="connsiteY6" fmla="*/ 2769 h 1354212"/>
                  <a:gd name="connsiteX7" fmla="*/ 1253003 w 2604976"/>
                  <a:gd name="connsiteY7" fmla="*/ 95804 h 1354212"/>
                  <a:gd name="connsiteX8" fmla="*/ 1428080 w 2604976"/>
                  <a:gd name="connsiteY8" fmla="*/ 446899 h 1354212"/>
                  <a:gd name="connsiteX9" fmla="*/ 1634679 w 2604976"/>
                  <a:gd name="connsiteY9" fmla="*/ 798439 h 1354212"/>
                  <a:gd name="connsiteX10" fmla="*/ 1966476 w 2604976"/>
                  <a:gd name="connsiteY10" fmla="*/ 1091498 h 1354212"/>
                  <a:gd name="connsiteX11" fmla="*/ 2232837 w 2604976"/>
                  <a:gd name="connsiteY11" fmla="*/ 1162825 h 1354212"/>
                  <a:gd name="connsiteX12" fmla="*/ 2477386 w 2604976"/>
                  <a:gd name="connsiteY12" fmla="*/ 1322314 h 1354212"/>
                  <a:gd name="connsiteX13" fmla="*/ 2604976 w 2604976"/>
                  <a:gd name="connsiteY13" fmla="*/ 1354211 h 1354212"/>
                  <a:gd name="connsiteX0" fmla="*/ 0 w 2604976"/>
                  <a:gd name="connsiteY0" fmla="*/ 1354211 h 1354211"/>
                  <a:gd name="connsiteX1" fmla="*/ 186805 w 2604976"/>
                  <a:gd name="connsiteY1" fmla="*/ 1299941 h 1354211"/>
                  <a:gd name="connsiteX2" fmla="*/ 331080 w 2604976"/>
                  <a:gd name="connsiteY2" fmla="*/ 1132035 h 1354211"/>
                  <a:gd name="connsiteX3" fmla="*/ 492586 w 2604976"/>
                  <a:gd name="connsiteY3" fmla="*/ 805748 h 1354211"/>
                  <a:gd name="connsiteX4" fmla="*/ 636860 w 2604976"/>
                  <a:gd name="connsiteY4" fmla="*/ 440919 h 1354211"/>
                  <a:gd name="connsiteX5" fmla="*/ 813032 w 2604976"/>
                  <a:gd name="connsiteY5" fmla="*/ 112417 h 1354211"/>
                  <a:gd name="connsiteX6" fmla="*/ 1023119 w 2604976"/>
                  <a:gd name="connsiteY6" fmla="*/ 2769 h 1354211"/>
                  <a:gd name="connsiteX7" fmla="*/ 1253003 w 2604976"/>
                  <a:gd name="connsiteY7" fmla="*/ 95804 h 1354211"/>
                  <a:gd name="connsiteX8" fmla="*/ 1428080 w 2604976"/>
                  <a:gd name="connsiteY8" fmla="*/ 446899 h 1354211"/>
                  <a:gd name="connsiteX9" fmla="*/ 1634679 w 2604976"/>
                  <a:gd name="connsiteY9" fmla="*/ 798439 h 1354211"/>
                  <a:gd name="connsiteX10" fmla="*/ 1966476 w 2604976"/>
                  <a:gd name="connsiteY10" fmla="*/ 1091498 h 1354211"/>
                  <a:gd name="connsiteX11" fmla="*/ 2224222 w 2604976"/>
                  <a:gd name="connsiteY11" fmla="*/ 1229500 h 1354211"/>
                  <a:gd name="connsiteX12" fmla="*/ 2477386 w 2604976"/>
                  <a:gd name="connsiteY12" fmla="*/ 1322314 h 1354211"/>
                  <a:gd name="connsiteX13" fmla="*/ 2604976 w 2604976"/>
                  <a:gd name="connsiteY13" fmla="*/ 1354211 h 135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4976" h="1354211">
                    <a:moveTo>
                      <a:pt x="0" y="1354211"/>
                    </a:moveTo>
                    <a:cubicBezTo>
                      <a:pt x="74428" y="1340034"/>
                      <a:pt x="131625" y="1336970"/>
                      <a:pt x="186805" y="1299941"/>
                    </a:cubicBezTo>
                    <a:cubicBezTo>
                      <a:pt x="241985" y="1262912"/>
                      <a:pt x="280117" y="1214400"/>
                      <a:pt x="331080" y="1132035"/>
                    </a:cubicBezTo>
                    <a:cubicBezTo>
                      <a:pt x="382043" y="1049670"/>
                      <a:pt x="441623" y="920934"/>
                      <a:pt x="492586" y="805748"/>
                    </a:cubicBezTo>
                    <a:cubicBezTo>
                      <a:pt x="543549" y="690562"/>
                      <a:pt x="583452" y="556474"/>
                      <a:pt x="636860" y="440919"/>
                    </a:cubicBezTo>
                    <a:cubicBezTo>
                      <a:pt x="690268" y="325364"/>
                      <a:pt x="748656" y="185442"/>
                      <a:pt x="813032" y="112417"/>
                    </a:cubicBezTo>
                    <a:cubicBezTo>
                      <a:pt x="877409" y="39392"/>
                      <a:pt x="949791" y="5538"/>
                      <a:pt x="1023119" y="2769"/>
                    </a:cubicBezTo>
                    <a:cubicBezTo>
                      <a:pt x="1096447" y="0"/>
                      <a:pt x="1185510" y="21782"/>
                      <a:pt x="1253003" y="95804"/>
                    </a:cubicBezTo>
                    <a:cubicBezTo>
                      <a:pt x="1320496" y="169826"/>
                      <a:pt x="1364467" y="329793"/>
                      <a:pt x="1428080" y="446899"/>
                    </a:cubicBezTo>
                    <a:cubicBezTo>
                      <a:pt x="1491693" y="564005"/>
                      <a:pt x="1544946" y="691006"/>
                      <a:pt x="1634679" y="798439"/>
                    </a:cubicBezTo>
                    <a:cubicBezTo>
                      <a:pt x="1724412" y="905872"/>
                      <a:pt x="1868219" y="1019655"/>
                      <a:pt x="1966476" y="1091498"/>
                    </a:cubicBezTo>
                    <a:cubicBezTo>
                      <a:pt x="2064733" y="1163341"/>
                      <a:pt x="2139070" y="1191031"/>
                      <a:pt x="2224222" y="1229500"/>
                    </a:cubicBezTo>
                    <a:cubicBezTo>
                      <a:pt x="2309374" y="1267969"/>
                      <a:pt x="2413927" y="1301529"/>
                      <a:pt x="2477386" y="1322314"/>
                    </a:cubicBezTo>
                    <a:cubicBezTo>
                      <a:pt x="2540845" y="1343099"/>
                      <a:pt x="2572192" y="1354211"/>
                      <a:pt x="2604976" y="1354211"/>
                    </a:cubicBezTo>
                  </a:path>
                </a:pathLst>
              </a:custGeom>
              <a:solidFill>
                <a:schemeClr val="accent2">
                  <a:lumMod val="7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1000" b="0" i="0" u="none" strike="noStrike" cap="none" normalizeH="0" baseline="0">
                  <a:ln>
                    <a:noFill/>
                  </a:ln>
                  <a:solidFill>
                    <a:schemeClr val="tx1"/>
                  </a:solidFill>
                  <a:effectLst/>
                  <a:latin typeface="Futura Medium" pitchFamily="2" charset="0"/>
                  <a:cs typeface="Times New Roman" pitchFamily="18" charset="0"/>
                </a:endParaRPr>
              </a:p>
            </p:txBody>
          </p:sp>
          <p:cxnSp>
            <p:nvCxnSpPr>
              <p:cNvPr id="27" name="Straight Connector 26">
                <a:extLst>
                  <a:ext uri="{FF2B5EF4-FFF2-40B4-BE49-F238E27FC236}">
                    <a16:creationId xmlns:a16="http://schemas.microsoft.com/office/drawing/2014/main" id="{7D6C98F9-9E89-B898-0D91-4E23760CEDA2}"/>
                  </a:ext>
                </a:extLst>
              </p:cNvPr>
              <p:cNvCxnSpPr/>
              <p:nvPr/>
            </p:nvCxnSpPr>
            <p:spPr bwMode="auto">
              <a:xfrm>
                <a:off x="6508804" y="2293536"/>
                <a:ext cx="10633" cy="318977"/>
              </a:xfrm>
              <a:prstGeom prst="line">
                <a:avLst/>
              </a:prstGeom>
              <a:solidFill>
                <a:schemeClr val="hlink"/>
              </a:solid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9A85C61-DEF5-1673-5C18-F2C014CA2ADA}"/>
                  </a:ext>
                </a:extLst>
              </p:cNvPr>
              <p:cNvCxnSpPr/>
              <p:nvPr/>
            </p:nvCxnSpPr>
            <p:spPr bwMode="auto">
              <a:xfrm>
                <a:off x="7211517" y="1205471"/>
                <a:ext cx="10633" cy="1407042"/>
              </a:xfrm>
              <a:prstGeom prst="line">
                <a:avLst/>
              </a:prstGeom>
              <a:solidFill>
                <a:schemeClr val="hlink"/>
              </a:solid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8DEDA7D-96CD-3DF7-7EC7-E154FF745B51}"/>
                  </a:ext>
                </a:extLst>
              </p:cNvPr>
              <p:cNvCxnSpPr/>
              <p:nvPr/>
            </p:nvCxnSpPr>
            <p:spPr bwMode="auto">
              <a:xfrm>
                <a:off x="8338333" y="2279359"/>
                <a:ext cx="10633" cy="318977"/>
              </a:xfrm>
              <a:prstGeom prst="line">
                <a:avLst/>
              </a:prstGeom>
              <a:solidFill>
                <a:schemeClr val="hlink"/>
              </a:solidFill>
              <a:ln w="28575" cap="flat" cmpd="sng" algn="ctr">
                <a:solidFill>
                  <a:schemeClr val="bg1"/>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D7280524-4B21-9F40-E94C-FD2EB98E571E}"/>
                  </a:ext>
                </a:extLst>
              </p:cNvPr>
              <p:cNvSpPr/>
              <p:nvPr/>
            </p:nvSpPr>
            <p:spPr bwMode="auto">
              <a:xfrm>
                <a:off x="6062237" y="2612512"/>
                <a:ext cx="2892056" cy="1073889"/>
              </a:xfrm>
              <a:prstGeom prst="rect">
                <a:avLst/>
              </a:prstGeom>
              <a:noFill/>
              <a:ln w="19050"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1000" b="0" i="0" u="none" strike="noStrike" cap="none" normalizeH="0" baseline="0">
                  <a:ln>
                    <a:noFill/>
                  </a:ln>
                  <a:solidFill>
                    <a:schemeClr val="tx1"/>
                  </a:solidFill>
                  <a:effectLst/>
                  <a:latin typeface="Futura Medium" pitchFamily="2" charset="0"/>
                  <a:cs typeface="Times New Roman" pitchFamily="18" charset="0"/>
                </a:endParaRPr>
              </a:p>
            </p:txBody>
          </p:sp>
          <p:cxnSp>
            <p:nvCxnSpPr>
              <p:cNvPr id="31" name="Straight Connector 30">
                <a:extLst>
                  <a:ext uri="{FF2B5EF4-FFF2-40B4-BE49-F238E27FC236}">
                    <a16:creationId xmlns:a16="http://schemas.microsoft.com/office/drawing/2014/main" id="{47291497-65FF-9D95-FEB5-E359233CB485}"/>
                  </a:ext>
                </a:extLst>
              </p:cNvPr>
              <p:cNvCxnSpPr/>
              <p:nvPr/>
            </p:nvCxnSpPr>
            <p:spPr bwMode="auto">
              <a:xfrm>
                <a:off x="6062237" y="2995284"/>
                <a:ext cx="2892056" cy="0"/>
              </a:xfrm>
              <a:prstGeom prst="line">
                <a:avLst/>
              </a:prstGeom>
              <a:solidFill>
                <a:schemeClr val="hlink"/>
              </a:solidFill>
              <a:ln w="19050" cap="flat" cmpd="sng" algn="ctr">
                <a:solidFill>
                  <a:schemeClr val="accent2">
                    <a:lumMod val="75000"/>
                  </a:schemeClr>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C192578-B3EF-C4EB-EF6E-A9B0593D7A92}"/>
                  </a:ext>
                </a:extLst>
              </p:cNvPr>
              <p:cNvCxnSpPr/>
              <p:nvPr/>
            </p:nvCxnSpPr>
            <p:spPr bwMode="auto">
              <a:xfrm>
                <a:off x="6076408" y="3317812"/>
                <a:ext cx="2892056" cy="0"/>
              </a:xfrm>
              <a:prstGeom prst="line">
                <a:avLst/>
              </a:prstGeom>
              <a:solidFill>
                <a:schemeClr val="hlink"/>
              </a:solidFill>
              <a:ln w="19050" cap="flat" cmpd="sng" algn="ctr">
                <a:solidFill>
                  <a:schemeClr val="accent2">
                    <a:lumMod val="75000"/>
                  </a:schemeClr>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38EA97D-0A40-A497-F506-ABA6F979F1D3}"/>
                  </a:ext>
                </a:extLst>
              </p:cNvPr>
              <p:cNvCxnSpPr/>
              <p:nvPr/>
            </p:nvCxnSpPr>
            <p:spPr bwMode="auto">
              <a:xfrm>
                <a:off x="6976637" y="2612513"/>
                <a:ext cx="0" cy="1073888"/>
              </a:xfrm>
              <a:prstGeom prst="line">
                <a:avLst/>
              </a:prstGeom>
              <a:solidFill>
                <a:schemeClr val="hlink"/>
              </a:solidFill>
              <a:ln w="19050" cap="flat" cmpd="sng" algn="ctr">
                <a:solidFill>
                  <a:schemeClr val="accent2">
                    <a:lumMod val="75000"/>
                  </a:schemeClr>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3652F0F-4DD7-C484-DC7F-6597FB493B87}"/>
                  </a:ext>
                </a:extLst>
              </p:cNvPr>
              <p:cNvCxnSpPr/>
              <p:nvPr/>
            </p:nvCxnSpPr>
            <p:spPr bwMode="auto">
              <a:xfrm>
                <a:off x="8043475" y="2616051"/>
                <a:ext cx="0" cy="1073888"/>
              </a:xfrm>
              <a:prstGeom prst="line">
                <a:avLst/>
              </a:prstGeom>
              <a:solidFill>
                <a:schemeClr val="hlink"/>
              </a:solidFill>
              <a:ln w="19050" cap="flat" cmpd="sng" algn="ctr">
                <a:solidFill>
                  <a:schemeClr val="accent2">
                    <a:lumMod val="75000"/>
                  </a:schemeClr>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B204CD9B-4449-8DDA-593C-66B2384C9B9E}"/>
                  </a:ext>
                </a:extLst>
              </p:cNvPr>
              <p:cNvSpPr txBox="1"/>
              <p:nvPr/>
            </p:nvSpPr>
            <p:spPr>
              <a:xfrm>
                <a:off x="7338144" y="2708193"/>
                <a:ext cx="354584" cy="258532"/>
              </a:xfrm>
              <a:prstGeom prst="rect">
                <a:avLst/>
              </a:prstGeom>
              <a:noFill/>
              <a:ln w="19050">
                <a:noFill/>
              </a:ln>
            </p:spPr>
            <p:txBody>
              <a:bodyPr wrap="none" rtlCol="0">
                <a:spAutoFit/>
              </a:bodyPr>
              <a:lstStyle/>
              <a:p>
                <a:pPr>
                  <a:buNone/>
                </a:pPr>
                <a:r>
                  <a:rPr lang="en-US" sz="1200" b="1" dirty="0"/>
                  <a:t>2P</a:t>
                </a:r>
              </a:p>
            </p:txBody>
          </p:sp>
          <p:sp>
            <p:nvSpPr>
              <p:cNvPr id="36" name="TextBox 35">
                <a:extLst>
                  <a:ext uri="{FF2B5EF4-FFF2-40B4-BE49-F238E27FC236}">
                    <a16:creationId xmlns:a16="http://schemas.microsoft.com/office/drawing/2014/main" id="{FFA3C376-CB08-33AE-CCC2-7EC3FE6C5B9A}"/>
                  </a:ext>
                </a:extLst>
              </p:cNvPr>
              <p:cNvSpPr txBox="1"/>
              <p:nvPr/>
            </p:nvSpPr>
            <p:spPr>
              <a:xfrm>
                <a:off x="6331512" y="3012993"/>
                <a:ext cx="365806" cy="258532"/>
              </a:xfrm>
              <a:prstGeom prst="rect">
                <a:avLst/>
              </a:prstGeom>
              <a:noFill/>
              <a:ln w="19050">
                <a:noFill/>
              </a:ln>
            </p:spPr>
            <p:txBody>
              <a:bodyPr wrap="none" rtlCol="0">
                <a:spAutoFit/>
              </a:bodyPr>
              <a:lstStyle/>
              <a:p>
                <a:pPr>
                  <a:buNone/>
                </a:pPr>
                <a:r>
                  <a:rPr lang="en-US" sz="1200" b="1" dirty="0"/>
                  <a:t>1C</a:t>
                </a:r>
              </a:p>
            </p:txBody>
          </p:sp>
          <p:sp>
            <p:nvSpPr>
              <p:cNvPr id="37" name="TextBox 36">
                <a:extLst>
                  <a:ext uri="{FF2B5EF4-FFF2-40B4-BE49-F238E27FC236}">
                    <a16:creationId xmlns:a16="http://schemas.microsoft.com/office/drawing/2014/main" id="{A4CD720E-2225-028D-9279-A566DF888E23}"/>
                  </a:ext>
                </a:extLst>
              </p:cNvPr>
              <p:cNvSpPr txBox="1"/>
              <p:nvPr/>
            </p:nvSpPr>
            <p:spPr>
              <a:xfrm>
                <a:off x="7318274" y="3012993"/>
                <a:ext cx="365806" cy="258532"/>
              </a:xfrm>
              <a:prstGeom prst="rect">
                <a:avLst/>
              </a:prstGeom>
              <a:noFill/>
              <a:ln w="19050">
                <a:noFill/>
              </a:ln>
            </p:spPr>
            <p:txBody>
              <a:bodyPr wrap="none" rtlCol="0">
                <a:spAutoFit/>
              </a:bodyPr>
              <a:lstStyle/>
              <a:p>
                <a:pPr>
                  <a:buNone/>
                </a:pPr>
                <a:r>
                  <a:rPr lang="en-US" sz="1200" b="1" dirty="0"/>
                  <a:t>2C</a:t>
                </a:r>
              </a:p>
            </p:txBody>
          </p:sp>
          <p:sp>
            <p:nvSpPr>
              <p:cNvPr id="38" name="TextBox 37">
                <a:extLst>
                  <a:ext uri="{FF2B5EF4-FFF2-40B4-BE49-F238E27FC236}">
                    <a16:creationId xmlns:a16="http://schemas.microsoft.com/office/drawing/2014/main" id="{C7C3ADC4-30E3-5D03-5D5F-75EB219B20E2}"/>
                  </a:ext>
                </a:extLst>
              </p:cNvPr>
              <p:cNvSpPr txBox="1"/>
              <p:nvPr/>
            </p:nvSpPr>
            <p:spPr>
              <a:xfrm>
                <a:off x="8277436" y="3012993"/>
                <a:ext cx="365806" cy="258532"/>
              </a:xfrm>
              <a:prstGeom prst="rect">
                <a:avLst/>
              </a:prstGeom>
              <a:noFill/>
              <a:ln w="19050">
                <a:noFill/>
              </a:ln>
            </p:spPr>
            <p:txBody>
              <a:bodyPr wrap="none" rtlCol="0">
                <a:spAutoFit/>
              </a:bodyPr>
              <a:lstStyle/>
              <a:p>
                <a:pPr>
                  <a:buNone/>
                </a:pPr>
                <a:r>
                  <a:rPr lang="en-US" sz="1200" b="1" dirty="0"/>
                  <a:t>3C</a:t>
                </a:r>
              </a:p>
            </p:txBody>
          </p:sp>
          <p:sp>
            <p:nvSpPr>
              <p:cNvPr id="39" name="TextBox 38">
                <a:extLst>
                  <a:ext uri="{FF2B5EF4-FFF2-40B4-BE49-F238E27FC236}">
                    <a16:creationId xmlns:a16="http://schemas.microsoft.com/office/drawing/2014/main" id="{7780D308-FDF3-806E-FAC7-EED471307DAA}"/>
                  </a:ext>
                </a:extLst>
              </p:cNvPr>
              <p:cNvSpPr txBox="1"/>
              <p:nvPr/>
            </p:nvSpPr>
            <p:spPr>
              <a:xfrm>
                <a:off x="7049537" y="3383459"/>
                <a:ext cx="986167" cy="258532"/>
              </a:xfrm>
              <a:prstGeom prst="rect">
                <a:avLst/>
              </a:prstGeom>
              <a:noFill/>
              <a:ln w="19050">
                <a:noFill/>
              </a:ln>
            </p:spPr>
            <p:txBody>
              <a:bodyPr wrap="none" rtlCol="0">
                <a:spAutoFit/>
              </a:bodyPr>
              <a:lstStyle/>
              <a:p>
                <a:pPr>
                  <a:buNone/>
                </a:pPr>
                <a:r>
                  <a:rPr lang="en-US" sz="1200" b="1" dirty="0"/>
                  <a:t>2U*  (Mean)</a:t>
                </a:r>
                <a:endParaRPr lang="en-US" sz="1000" b="1" dirty="0"/>
              </a:p>
            </p:txBody>
          </p:sp>
          <p:sp>
            <p:nvSpPr>
              <p:cNvPr id="40" name="TextBox 39">
                <a:extLst>
                  <a:ext uri="{FF2B5EF4-FFF2-40B4-BE49-F238E27FC236}">
                    <a16:creationId xmlns:a16="http://schemas.microsoft.com/office/drawing/2014/main" id="{E46055CA-50F9-5F22-D121-D994933E14D9}"/>
                  </a:ext>
                </a:extLst>
              </p:cNvPr>
              <p:cNvSpPr txBox="1"/>
              <p:nvPr/>
            </p:nvSpPr>
            <p:spPr>
              <a:xfrm>
                <a:off x="8276421" y="3383459"/>
                <a:ext cx="373820" cy="258532"/>
              </a:xfrm>
              <a:prstGeom prst="rect">
                <a:avLst/>
              </a:prstGeom>
              <a:noFill/>
              <a:ln w="19050">
                <a:noFill/>
              </a:ln>
            </p:spPr>
            <p:txBody>
              <a:bodyPr wrap="none" rtlCol="0">
                <a:spAutoFit/>
              </a:bodyPr>
              <a:lstStyle/>
              <a:p>
                <a:pPr>
                  <a:buNone/>
                </a:pPr>
                <a:r>
                  <a:rPr lang="en-US" sz="1200" b="1" dirty="0"/>
                  <a:t>3U</a:t>
                </a:r>
              </a:p>
            </p:txBody>
          </p:sp>
          <p:sp>
            <p:nvSpPr>
              <p:cNvPr id="41" name="TextBox 40">
                <a:extLst>
                  <a:ext uri="{FF2B5EF4-FFF2-40B4-BE49-F238E27FC236}">
                    <a16:creationId xmlns:a16="http://schemas.microsoft.com/office/drawing/2014/main" id="{AD858CF1-124B-AB5D-85E1-7CB6E88E7423}"/>
                  </a:ext>
                </a:extLst>
              </p:cNvPr>
              <p:cNvSpPr txBox="1"/>
              <p:nvPr/>
            </p:nvSpPr>
            <p:spPr>
              <a:xfrm>
                <a:off x="8277436" y="2708193"/>
                <a:ext cx="354584" cy="258532"/>
              </a:xfrm>
              <a:prstGeom prst="rect">
                <a:avLst/>
              </a:prstGeom>
              <a:noFill/>
              <a:ln w="19050">
                <a:noFill/>
              </a:ln>
            </p:spPr>
            <p:txBody>
              <a:bodyPr wrap="none" rtlCol="0">
                <a:spAutoFit/>
              </a:bodyPr>
              <a:lstStyle/>
              <a:p>
                <a:pPr>
                  <a:buNone/>
                </a:pPr>
                <a:r>
                  <a:rPr lang="en-US" sz="1200" b="1" dirty="0"/>
                  <a:t>3P</a:t>
                </a:r>
              </a:p>
            </p:txBody>
          </p:sp>
          <p:sp>
            <p:nvSpPr>
              <p:cNvPr id="42" name="TextBox 41">
                <a:extLst>
                  <a:ext uri="{FF2B5EF4-FFF2-40B4-BE49-F238E27FC236}">
                    <a16:creationId xmlns:a16="http://schemas.microsoft.com/office/drawing/2014/main" id="{85AF5B53-0D0D-D598-C301-1A9DDF17AB7B}"/>
                  </a:ext>
                </a:extLst>
              </p:cNvPr>
              <p:cNvSpPr txBox="1"/>
              <p:nvPr/>
            </p:nvSpPr>
            <p:spPr>
              <a:xfrm>
                <a:off x="6038279" y="2708193"/>
                <a:ext cx="939681" cy="258532"/>
              </a:xfrm>
              <a:prstGeom prst="rect">
                <a:avLst/>
              </a:prstGeom>
              <a:noFill/>
              <a:ln w="19050">
                <a:noFill/>
              </a:ln>
            </p:spPr>
            <p:txBody>
              <a:bodyPr wrap="none" rtlCol="0">
                <a:spAutoFit/>
              </a:bodyPr>
              <a:lstStyle/>
              <a:p>
                <a:pPr>
                  <a:buNone/>
                </a:pPr>
                <a:r>
                  <a:rPr lang="en-US" sz="1200" b="1" dirty="0"/>
                  <a:t>SEC Proved</a:t>
                </a:r>
              </a:p>
            </p:txBody>
          </p:sp>
          <p:sp>
            <p:nvSpPr>
              <p:cNvPr id="43" name="TextBox 42">
                <a:extLst>
                  <a:ext uri="{FF2B5EF4-FFF2-40B4-BE49-F238E27FC236}">
                    <a16:creationId xmlns:a16="http://schemas.microsoft.com/office/drawing/2014/main" id="{07333E76-AE4B-01FD-4FFB-98CD9174B63A}"/>
                  </a:ext>
                </a:extLst>
              </p:cNvPr>
              <p:cNvSpPr txBox="1"/>
              <p:nvPr/>
            </p:nvSpPr>
            <p:spPr>
              <a:xfrm>
                <a:off x="6336534" y="3383459"/>
                <a:ext cx="373820" cy="258532"/>
              </a:xfrm>
              <a:prstGeom prst="rect">
                <a:avLst/>
              </a:prstGeom>
              <a:noFill/>
              <a:ln w="19050">
                <a:noFill/>
              </a:ln>
            </p:spPr>
            <p:txBody>
              <a:bodyPr wrap="none" rtlCol="0">
                <a:spAutoFit/>
              </a:bodyPr>
              <a:lstStyle/>
              <a:p>
                <a:pPr>
                  <a:buNone/>
                </a:pPr>
                <a:r>
                  <a:rPr lang="en-US" sz="1200" b="1" dirty="0"/>
                  <a:t>1U</a:t>
                </a:r>
              </a:p>
            </p:txBody>
          </p:sp>
          <p:sp>
            <p:nvSpPr>
              <p:cNvPr id="44" name="TextBox 43">
                <a:extLst>
                  <a:ext uri="{FF2B5EF4-FFF2-40B4-BE49-F238E27FC236}">
                    <a16:creationId xmlns:a16="http://schemas.microsoft.com/office/drawing/2014/main" id="{7FBE6B50-AAD0-D2BB-68DE-2BCC7C3A742D}"/>
                  </a:ext>
                </a:extLst>
              </p:cNvPr>
              <p:cNvSpPr txBox="1"/>
              <p:nvPr/>
            </p:nvSpPr>
            <p:spPr>
              <a:xfrm>
                <a:off x="6797569" y="929905"/>
                <a:ext cx="487634" cy="286232"/>
              </a:xfrm>
              <a:prstGeom prst="rect">
                <a:avLst/>
              </a:prstGeom>
              <a:noFill/>
            </p:spPr>
            <p:txBody>
              <a:bodyPr wrap="none" rtlCol="0">
                <a:spAutoFit/>
              </a:bodyPr>
              <a:lstStyle/>
              <a:p>
                <a:pPr>
                  <a:buNone/>
                </a:pPr>
                <a:r>
                  <a:rPr lang="en-US" sz="1400" b="1" dirty="0"/>
                  <a:t>P50</a:t>
                </a:r>
              </a:p>
            </p:txBody>
          </p:sp>
          <p:sp>
            <p:nvSpPr>
              <p:cNvPr id="45" name="TextBox 44">
                <a:extLst>
                  <a:ext uri="{FF2B5EF4-FFF2-40B4-BE49-F238E27FC236}">
                    <a16:creationId xmlns:a16="http://schemas.microsoft.com/office/drawing/2014/main" id="{2192CC17-2D7D-4504-2EE3-51578E70BA95}"/>
                  </a:ext>
                </a:extLst>
              </p:cNvPr>
              <p:cNvSpPr txBox="1"/>
              <p:nvPr/>
            </p:nvSpPr>
            <p:spPr>
              <a:xfrm>
                <a:off x="6164853" y="1993127"/>
                <a:ext cx="487634" cy="286232"/>
              </a:xfrm>
              <a:prstGeom prst="rect">
                <a:avLst/>
              </a:prstGeom>
              <a:noFill/>
            </p:spPr>
            <p:txBody>
              <a:bodyPr wrap="none" rtlCol="0">
                <a:spAutoFit/>
              </a:bodyPr>
              <a:lstStyle/>
              <a:p>
                <a:pPr>
                  <a:buNone/>
                </a:pPr>
                <a:r>
                  <a:rPr lang="en-US" sz="1400" b="1" dirty="0"/>
                  <a:t>P90</a:t>
                </a:r>
              </a:p>
            </p:txBody>
          </p:sp>
          <p:sp>
            <p:nvSpPr>
              <p:cNvPr id="46" name="TextBox 45">
                <a:extLst>
                  <a:ext uri="{FF2B5EF4-FFF2-40B4-BE49-F238E27FC236}">
                    <a16:creationId xmlns:a16="http://schemas.microsoft.com/office/drawing/2014/main" id="{DFC0F9DD-4021-0E82-46FA-AFB911032EBC}"/>
                  </a:ext>
                </a:extLst>
              </p:cNvPr>
              <p:cNvSpPr txBox="1"/>
              <p:nvPr/>
            </p:nvSpPr>
            <p:spPr>
              <a:xfrm>
                <a:off x="8370550" y="2020827"/>
                <a:ext cx="487634" cy="286232"/>
              </a:xfrm>
              <a:prstGeom prst="rect">
                <a:avLst/>
              </a:prstGeom>
              <a:noFill/>
            </p:spPr>
            <p:txBody>
              <a:bodyPr wrap="none" rtlCol="0">
                <a:spAutoFit/>
              </a:bodyPr>
              <a:lstStyle/>
              <a:p>
                <a:pPr>
                  <a:buNone/>
                </a:pPr>
                <a:r>
                  <a:rPr lang="en-US" sz="1400" b="1" dirty="0"/>
                  <a:t>P10</a:t>
                </a:r>
              </a:p>
            </p:txBody>
          </p:sp>
        </p:grpSp>
      </p:grpSp>
      <p:sp>
        <p:nvSpPr>
          <p:cNvPr id="47" name="Content Placeholder 1">
            <a:extLst>
              <a:ext uri="{FF2B5EF4-FFF2-40B4-BE49-F238E27FC236}">
                <a16:creationId xmlns:a16="http://schemas.microsoft.com/office/drawing/2014/main" id="{33D2AD9C-C0C1-ED1C-533D-F59861C5538C}"/>
              </a:ext>
            </a:extLst>
          </p:cNvPr>
          <p:cNvSpPr txBox="1">
            <a:spLocks/>
          </p:cNvSpPr>
          <p:nvPr/>
        </p:nvSpPr>
        <p:spPr bwMode="auto">
          <a:xfrm>
            <a:off x="791266" y="3866729"/>
            <a:ext cx="4339766" cy="31542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marL="265113" marR="0" lvl="0" indent="-265113" algn="l" defTabSz="914400" rtl="0" eaLnBrk="1" fontAlgn="auto" latinLnBrk="0" hangingPunct="1">
              <a:lnSpc>
                <a:spcPct val="150000"/>
              </a:lnSpc>
              <a:spcBef>
                <a:spcPts val="1200"/>
              </a:spcBef>
              <a:spcAft>
                <a:spcPts val="0"/>
              </a:spcAft>
              <a:buClr>
                <a:schemeClr val="accent2"/>
              </a:buClr>
              <a:buSzPct val="100000"/>
              <a:buFont typeface="Wingdings" pitchFamily="2" charset="2"/>
              <a:buChar char="Ø"/>
              <a:tabLst/>
              <a:defRPr/>
            </a:pPr>
            <a:r>
              <a:rPr kumimoji="0" lang="en-US" b="0" i="0" u="none" strike="noStrike" kern="1200" cap="none" spc="0" normalizeH="0" baseline="0" noProof="0" dirty="0">
                <a:ln>
                  <a:noFill/>
                </a:ln>
                <a:solidFill>
                  <a:srgbClr val="0000CC"/>
                </a:solidFill>
                <a:effectLst/>
                <a:uLnTx/>
                <a:uFillTx/>
              </a:rPr>
              <a:t>SEC Proved/1C denote Low estimates (P90), i.e. </a:t>
            </a:r>
            <a:r>
              <a:rPr kumimoji="0" lang="en-GB" b="0" i="1" u="none" strike="noStrike" kern="1200" cap="none" spc="0" normalizeH="0" baseline="0" noProof="0" dirty="0">
                <a:ln>
                  <a:noFill/>
                </a:ln>
                <a:solidFill>
                  <a:srgbClr val="0000CC"/>
                </a:solidFill>
                <a:effectLst/>
                <a:uLnTx/>
                <a:uFillTx/>
                <a:ea typeface="+mj-ea"/>
              </a:rPr>
              <a:t>High confidence estimate</a:t>
            </a:r>
          </a:p>
          <a:p>
            <a:pPr marL="265113" marR="0" lvl="0" indent="-265113" algn="l" defTabSz="914400" rtl="0" eaLnBrk="1" fontAlgn="auto" latinLnBrk="0" hangingPunct="1">
              <a:lnSpc>
                <a:spcPct val="150000"/>
              </a:lnSpc>
              <a:spcBef>
                <a:spcPts val="0"/>
              </a:spcBef>
              <a:spcAft>
                <a:spcPts val="0"/>
              </a:spcAft>
              <a:buClr>
                <a:schemeClr val="accent2"/>
              </a:buClr>
              <a:buSzPct val="100000"/>
              <a:buFont typeface="Wingdings" pitchFamily="2" charset="2"/>
              <a:buChar char="Ø"/>
              <a:tabLst/>
              <a:defRPr/>
            </a:pPr>
            <a:r>
              <a:rPr kumimoji="0" lang="en-US" b="0" i="0" u="none" strike="noStrike" kern="1200" cap="none" spc="0" normalizeH="0" baseline="0" noProof="0" dirty="0">
                <a:ln>
                  <a:noFill/>
                </a:ln>
                <a:solidFill>
                  <a:srgbClr val="0000CC"/>
                </a:solidFill>
                <a:effectLst/>
                <a:uLnTx/>
                <a:uFillTx/>
              </a:rPr>
              <a:t>2P/2C denote </a:t>
            </a:r>
            <a:r>
              <a:rPr kumimoji="0" lang="en-US" b="0" i="1" u="none" strike="noStrike" kern="1200" cap="none" spc="0" normalizeH="0" baseline="0" noProof="0" dirty="0">
                <a:ln>
                  <a:noFill/>
                </a:ln>
                <a:solidFill>
                  <a:srgbClr val="0000CC"/>
                </a:solidFill>
                <a:effectLst/>
                <a:uLnTx/>
                <a:uFillTx/>
                <a:ea typeface="+mj-ea"/>
              </a:rPr>
              <a:t>Best estimates (P50)</a:t>
            </a:r>
            <a:endParaRPr kumimoji="0" lang="en-GB" b="0" i="1" u="none" strike="noStrike" kern="1200" cap="none" spc="0" normalizeH="0" baseline="0" noProof="0" dirty="0">
              <a:ln>
                <a:noFill/>
              </a:ln>
              <a:solidFill>
                <a:srgbClr val="0000CC"/>
              </a:solidFill>
              <a:effectLst/>
              <a:uLnTx/>
              <a:uFillTx/>
              <a:ea typeface="+mj-ea"/>
            </a:endParaRPr>
          </a:p>
          <a:p>
            <a:pPr marL="265113" marR="0" lvl="0" indent="-265113" algn="l" defTabSz="914400" rtl="0" eaLnBrk="1" fontAlgn="auto" latinLnBrk="0" hangingPunct="1">
              <a:lnSpc>
                <a:spcPct val="150000"/>
              </a:lnSpc>
              <a:spcBef>
                <a:spcPts val="0"/>
              </a:spcBef>
              <a:spcAft>
                <a:spcPts val="0"/>
              </a:spcAft>
              <a:buClr>
                <a:schemeClr val="accent2"/>
              </a:buClr>
              <a:buSzPct val="100000"/>
              <a:buFont typeface="Wingdings" pitchFamily="2" charset="2"/>
              <a:buChar char="Ø"/>
              <a:tabLst/>
              <a:defRPr/>
            </a:pPr>
            <a:r>
              <a:rPr kumimoji="0" lang="en-US" b="0" i="0" u="none" strike="noStrike" kern="1200" cap="none" spc="0" normalizeH="0" baseline="0" noProof="0" dirty="0">
                <a:ln>
                  <a:noFill/>
                </a:ln>
                <a:solidFill>
                  <a:srgbClr val="0000CC"/>
                </a:solidFill>
                <a:effectLst/>
                <a:uLnTx/>
                <a:uFillTx/>
              </a:rPr>
              <a:t>3P/3C denote High estimates (P10) i.e. </a:t>
            </a:r>
            <a:r>
              <a:rPr kumimoji="0" lang="en-GB" b="0" i="1" u="none" strike="noStrike" kern="1200" cap="none" spc="0" normalizeH="0" baseline="0" noProof="0" dirty="0">
                <a:ln>
                  <a:noFill/>
                </a:ln>
                <a:solidFill>
                  <a:srgbClr val="0000CC"/>
                </a:solidFill>
                <a:effectLst/>
                <a:uLnTx/>
                <a:uFillTx/>
                <a:ea typeface="+mj-ea"/>
              </a:rPr>
              <a:t>Lower confidence, high side estimate</a:t>
            </a:r>
          </a:p>
          <a:p>
            <a:pPr marL="265113" marR="0" lvl="0" indent="-265113" algn="l" defTabSz="914400" rtl="0" eaLnBrk="1" fontAlgn="auto" latinLnBrk="0" hangingPunct="1">
              <a:lnSpc>
                <a:spcPct val="150000"/>
              </a:lnSpc>
              <a:spcBef>
                <a:spcPts val="0"/>
              </a:spcBef>
              <a:spcAft>
                <a:spcPts val="0"/>
              </a:spcAft>
              <a:buClr>
                <a:schemeClr val="accent2"/>
              </a:buClr>
              <a:buSzPct val="100000"/>
              <a:buFont typeface="Wingdings" pitchFamily="2" charset="2"/>
              <a:buChar char="Ø"/>
              <a:tabLst/>
              <a:defRPr/>
            </a:pPr>
            <a:r>
              <a:rPr lang="en-GB" i="1" dirty="0">
                <a:solidFill>
                  <a:srgbClr val="0000CC"/>
                </a:solidFill>
                <a:ea typeface="+mj-ea"/>
              </a:rPr>
              <a:t>2U = POS * Mean Success Volume</a:t>
            </a:r>
            <a:endParaRPr kumimoji="0" lang="en-GB" b="0" i="1" u="none" strike="noStrike" kern="1200" cap="none" spc="0" normalizeH="0" baseline="0" noProof="0" dirty="0">
              <a:ln>
                <a:noFill/>
              </a:ln>
              <a:solidFill>
                <a:srgbClr val="0000CC"/>
              </a:solidFill>
              <a:effectLst/>
              <a:uLnTx/>
              <a:uFillTx/>
              <a:ea typeface="+mj-ea"/>
            </a:endParaRPr>
          </a:p>
        </p:txBody>
      </p:sp>
    </p:spTree>
    <p:extLst>
      <p:ext uri="{BB962C8B-B14F-4D97-AF65-F5344CB8AC3E}">
        <p14:creationId xmlns:p14="http://schemas.microsoft.com/office/powerpoint/2010/main" val="3927350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
            <a:extLst>
              <a:ext uri="{FF2B5EF4-FFF2-40B4-BE49-F238E27FC236}">
                <a16:creationId xmlns:a16="http://schemas.microsoft.com/office/drawing/2014/main" id="{FF6D86EF-9B82-CF91-16BC-10017A149B73}"/>
              </a:ext>
            </a:extLst>
          </p:cNvPr>
          <p:cNvSpPr txBox="1">
            <a:spLocks noChangeArrowheads="1"/>
          </p:cNvSpPr>
          <p:nvPr/>
        </p:nvSpPr>
        <p:spPr bwMode="auto">
          <a:xfrm>
            <a:off x="108050" y="1711607"/>
            <a:ext cx="8350490" cy="4664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829" b="1" dirty="0">
                <a:solidFill>
                  <a:srgbClr val="FF0000"/>
                </a:solidFill>
                <a:latin typeface="Book Antiqua" panose="02040602050305030304" pitchFamily="18" charset="0"/>
                <a:cs typeface="Times New Roman" pitchFamily="18" charset="0"/>
              </a:rPr>
              <a:t>Hydrocarbon maturation Funnel</a:t>
            </a:r>
          </a:p>
        </p:txBody>
      </p:sp>
      <p:sp>
        <p:nvSpPr>
          <p:cNvPr id="19" name="Title 3">
            <a:extLst>
              <a:ext uri="{FF2B5EF4-FFF2-40B4-BE49-F238E27FC236}">
                <a16:creationId xmlns:a16="http://schemas.microsoft.com/office/drawing/2014/main" id="{4EE4D3A7-6162-A8B6-1885-C3A5B18FEAB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pic>
        <p:nvPicPr>
          <p:cNvPr id="17" name="Content Placeholder 5">
            <a:extLst>
              <a:ext uri="{FF2B5EF4-FFF2-40B4-BE49-F238E27FC236}">
                <a16:creationId xmlns:a16="http://schemas.microsoft.com/office/drawing/2014/main" id="{F11FB5E7-CAA3-DD7D-3A92-40BE7F4D8B46}"/>
              </a:ext>
            </a:extLst>
          </p:cNvPr>
          <p:cNvPicPr>
            <a:picLocks/>
          </p:cNvPicPr>
          <p:nvPr/>
        </p:nvPicPr>
        <p:blipFill>
          <a:blip r:embed="rId3" cstate="print"/>
          <a:srcRect/>
          <a:stretch>
            <a:fillRect/>
          </a:stretch>
        </p:blipFill>
        <p:spPr bwMode="auto">
          <a:xfrm>
            <a:off x="324074" y="2412479"/>
            <a:ext cx="9361040" cy="4824536"/>
          </a:xfrm>
          <a:prstGeom prst="rect">
            <a:avLst/>
          </a:prstGeom>
          <a:noFill/>
          <a:ln w="9525">
            <a:noFill/>
            <a:miter lim="800000"/>
            <a:headEnd/>
            <a:tailEnd/>
          </a:ln>
        </p:spPr>
      </p:pic>
    </p:spTree>
    <p:extLst>
      <p:ext uri="{BB962C8B-B14F-4D97-AF65-F5344CB8AC3E}">
        <p14:creationId xmlns:p14="http://schemas.microsoft.com/office/powerpoint/2010/main" val="515430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5"/>
          <p:cNvSpPr>
            <a:spLocks noGrp="1" noChangeArrowheads="1"/>
          </p:cNvSpPr>
          <p:nvPr>
            <p:ph type="body" idx="1"/>
          </p:nvPr>
        </p:nvSpPr>
        <p:spPr>
          <a:xfrm>
            <a:off x="248494" y="1836415"/>
            <a:ext cx="9760694" cy="1143257"/>
          </a:xfrm>
          <a:noFill/>
          <a:ln w="12700">
            <a:noFill/>
            <a:miter lim="800000"/>
            <a:headEnd/>
            <a:tailEnd/>
          </a:ln>
        </p:spPr>
        <p:txBody>
          <a:bodyPr vert="horz" wrap="square" lIns="99050" tIns="48656" rIns="99050" bIns="48656" numCol="1" anchor="t" anchorCtr="0" compatLnSpc="1">
            <a:prstTxWarp prst="textNoShape">
              <a:avLst/>
            </a:prstTxWarp>
          </a:bodyPr>
          <a:lstStyle/>
          <a:p>
            <a:pPr marL="293668" indent="-293668">
              <a:spcAft>
                <a:spcPts val="0"/>
              </a:spcAft>
              <a:buSzPct val="100000"/>
              <a:buFont typeface="Wingdings" pitchFamily="2" charset="2"/>
              <a:buChar char="Ø"/>
              <a:defRPr/>
            </a:pPr>
            <a:r>
              <a:rPr lang="en-US" sz="1800" dirty="0">
                <a:solidFill>
                  <a:srgbClr val="0000CC"/>
                </a:solidFill>
                <a:latin typeface="Arial" panose="020B0604020202020204" pitchFamily="34" charset="0"/>
                <a:cs typeface="Arial" panose="020B0604020202020204" pitchFamily="34" charset="0"/>
              </a:rPr>
              <a:t>Best &amp; High (2P-3P) estimates are evaluated at </a:t>
            </a:r>
            <a:r>
              <a:rPr lang="en-US" sz="1800" dirty="0" err="1">
                <a:solidFill>
                  <a:srgbClr val="0000CC"/>
                </a:solidFill>
                <a:latin typeface="Arial" panose="020B0604020202020204" pitchFamily="34" charset="0"/>
                <a:cs typeface="Arial" panose="020B0604020202020204" pitchFamily="34" charset="0"/>
              </a:rPr>
              <a:t>Oilco’s</a:t>
            </a:r>
            <a:r>
              <a:rPr lang="en-US" sz="1800" dirty="0">
                <a:solidFill>
                  <a:srgbClr val="0000CC"/>
                </a:solidFill>
                <a:latin typeface="Arial" panose="020B0604020202020204" pitchFamily="34" charset="0"/>
                <a:cs typeface="Arial" panose="020B0604020202020204" pitchFamily="34" charset="0"/>
              </a:rPr>
              <a:t> Economics (PSV, post-tax, discounted)</a:t>
            </a:r>
          </a:p>
          <a:p>
            <a:pPr marL="293668" indent="-293668">
              <a:spcAft>
                <a:spcPts val="0"/>
              </a:spcAft>
              <a:buSzPct val="100000"/>
              <a:buFont typeface="Wingdings" pitchFamily="2" charset="2"/>
              <a:buChar char="Ø"/>
              <a:defRPr/>
            </a:pPr>
            <a:r>
              <a:rPr lang="en-US" sz="1800" dirty="0">
                <a:solidFill>
                  <a:srgbClr val="0000CC"/>
                </a:solidFill>
                <a:latin typeface="Arial" panose="020B0604020202020204" pitchFamily="34" charset="0"/>
                <a:cs typeface="Arial" panose="020B0604020202020204" pitchFamily="34" charset="0"/>
              </a:rPr>
              <a:t>SEC Proved Reserves are evaluated at SEC economics (YAP, pre-tax, undiscounted) </a:t>
            </a:r>
          </a:p>
          <a:p>
            <a:pPr marL="293668" lvl="1" indent="-293668">
              <a:spcAft>
                <a:spcPts val="0"/>
              </a:spcAft>
              <a:buClr>
                <a:schemeClr val="accent2"/>
              </a:buClr>
              <a:buSzPct val="100000"/>
              <a:buFont typeface="Wingdings" pitchFamily="2" charset="2"/>
              <a:buChar char="Ø"/>
              <a:defRPr/>
            </a:pPr>
            <a:r>
              <a:rPr lang="en-US" sz="1800" dirty="0">
                <a:solidFill>
                  <a:srgbClr val="0000CC"/>
                </a:solidFill>
                <a:latin typeface="Arial" panose="020B0604020202020204" pitchFamily="34" charset="0"/>
                <a:cs typeface="Arial" panose="020B0604020202020204" pitchFamily="34" charset="0"/>
              </a:rPr>
              <a:t>Projects must be economic, i.e. yield a positive cumulative cash flow</a:t>
            </a:r>
          </a:p>
          <a:p>
            <a:pPr marL="293668" lvl="1" indent="-293668">
              <a:spcAft>
                <a:spcPts val="0"/>
              </a:spcAft>
              <a:buClr>
                <a:schemeClr val="accent2"/>
              </a:buClr>
              <a:buSzPct val="100000"/>
              <a:buFont typeface="Wingdings" pitchFamily="2" charset="2"/>
              <a:buChar char="Ø"/>
              <a:defRPr/>
            </a:pPr>
            <a:r>
              <a:rPr lang="en-US" sz="1800" dirty="0">
                <a:solidFill>
                  <a:srgbClr val="0000CC"/>
                </a:solidFill>
                <a:latin typeface="Arial" panose="020B0604020202020204" pitchFamily="34" charset="0"/>
                <a:cs typeface="Arial" panose="020B0604020202020204" pitchFamily="34" charset="0"/>
              </a:rPr>
              <a:t>Reserves are defined up to truncation point (unless license or technical cut-off precedes)</a:t>
            </a:r>
          </a:p>
        </p:txBody>
      </p:sp>
      <p:grpSp>
        <p:nvGrpSpPr>
          <p:cNvPr id="2" name="Group 1">
            <a:extLst>
              <a:ext uri="{FF2B5EF4-FFF2-40B4-BE49-F238E27FC236}">
                <a16:creationId xmlns:a16="http://schemas.microsoft.com/office/drawing/2014/main" id="{A64C6174-DCF8-02CC-32BB-D06F604C6927}"/>
              </a:ext>
            </a:extLst>
          </p:cNvPr>
          <p:cNvGrpSpPr/>
          <p:nvPr/>
        </p:nvGrpSpPr>
        <p:grpSpPr>
          <a:xfrm>
            <a:off x="272979" y="3420591"/>
            <a:ext cx="9463231" cy="3960806"/>
            <a:chOff x="272979" y="2890260"/>
            <a:chExt cx="9463231" cy="4491137"/>
          </a:xfrm>
        </p:grpSpPr>
        <p:graphicFrame>
          <p:nvGraphicFramePr>
            <p:cNvPr id="16" name="Chart 15"/>
            <p:cNvGraphicFramePr/>
            <p:nvPr/>
          </p:nvGraphicFramePr>
          <p:xfrm>
            <a:off x="272979" y="2890260"/>
            <a:ext cx="9463231" cy="4491137"/>
          </p:xfrm>
          <a:graphic>
            <a:graphicData uri="http://schemas.openxmlformats.org/drawingml/2006/chart">
              <c:chart xmlns:c="http://schemas.openxmlformats.org/drawingml/2006/chart" xmlns:r="http://schemas.openxmlformats.org/officeDocument/2006/relationships" r:id="rId3"/>
            </a:graphicData>
          </a:graphic>
        </p:graphicFrame>
        <p:sp>
          <p:nvSpPr>
            <p:cNvPr id="279560" name="Text Box 8"/>
            <p:cNvSpPr txBox="1">
              <a:spLocks noChangeArrowheads="1"/>
            </p:cNvSpPr>
            <p:nvPr/>
          </p:nvSpPr>
          <p:spPr bwMode="auto">
            <a:xfrm>
              <a:off x="1781952" y="3299753"/>
              <a:ext cx="2439133" cy="588774"/>
            </a:xfrm>
            <a:prstGeom prst="rect">
              <a:avLst/>
            </a:prstGeom>
            <a:solidFill>
              <a:schemeClr val="accent6">
                <a:lumMod val="20000"/>
                <a:lumOff val="80000"/>
              </a:schemeClr>
            </a:solidFill>
            <a:ln w="12700">
              <a:solidFill>
                <a:schemeClr val="accent2"/>
              </a:solidFill>
              <a:miter lim="800000"/>
              <a:headEnd/>
              <a:tailEnd/>
            </a:ln>
          </p:spPr>
          <p:txBody>
            <a:bodyPr wrap="square" lIns="0" tIns="0" rIns="0" bIns="0" anchor="ctr">
              <a:noAutofit/>
            </a:bodyPr>
            <a:lstStyle/>
            <a:p>
              <a:pPr marL="389240" indent="-288454" eaLnBrk="0" hangingPunct="0">
                <a:spcBef>
                  <a:spcPts val="0"/>
                </a:spcBef>
                <a:buFont typeface="+mj-lt"/>
                <a:buAutoNum type="alphaUcPeriod"/>
              </a:pPr>
              <a:r>
                <a:rPr lang="en-US" sz="1532" b="1" dirty="0">
                  <a:solidFill>
                    <a:schemeClr val="bg2">
                      <a:lumMod val="50000"/>
                    </a:schemeClr>
                  </a:solidFill>
                  <a:latin typeface="+mn-lt"/>
                </a:rPr>
                <a:t>Cumulative cash  flow positive </a:t>
              </a:r>
            </a:p>
          </p:txBody>
        </p:sp>
        <p:sp>
          <p:nvSpPr>
            <p:cNvPr id="279561" name="Text Box 9"/>
            <p:cNvSpPr txBox="1">
              <a:spLocks noChangeArrowheads="1"/>
            </p:cNvSpPr>
            <p:nvPr/>
          </p:nvSpPr>
          <p:spPr bwMode="auto">
            <a:xfrm>
              <a:off x="7228282" y="4853100"/>
              <a:ext cx="2039966" cy="493961"/>
            </a:xfrm>
            <a:prstGeom prst="rect">
              <a:avLst/>
            </a:prstGeom>
            <a:solidFill>
              <a:schemeClr val="accent6">
                <a:lumMod val="20000"/>
                <a:lumOff val="80000"/>
              </a:schemeClr>
            </a:solidFill>
            <a:ln w="12700">
              <a:solidFill>
                <a:schemeClr val="accent2"/>
              </a:solidFill>
              <a:miter lim="800000"/>
              <a:headEnd/>
              <a:tailEnd/>
            </a:ln>
          </p:spPr>
          <p:txBody>
            <a:bodyPr wrap="square" lIns="0" tIns="0" rIns="0" bIns="0">
              <a:noAutofit/>
            </a:bodyPr>
            <a:lstStyle/>
            <a:p>
              <a:pPr marL="389240" indent="-288454">
                <a:spcBef>
                  <a:spcPts val="0"/>
                </a:spcBef>
                <a:buFont typeface="+mj-lt"/>
                <a:buAutoNum type="alphaUcPeriod" startAt="2"/>
              </a:pPr>
              <a:r>
                <a:rPr lang="en-US" sz="1532" b="1" dirty="0">
                  <a:solidFill>
                    <a:schemeClr val="bg2">
                      <a:lumMod val="50000"/>
                    </a:schemeClr>
                  </a:solidFill>
                  <a:latin typeface="+mn-lt"/>
                </a:rPr>
                <a:t>Annual cash flow goes negative</a:t>
              </a:r>
            </a:p>
          </p:txBody>
        </p:sp>
        <p:sp>
          <p:nvSpPr>
            <p:cNvPr id="73743" name="Text Box 13"/>
            <p:cNvSpPr txBox="1">
              <a:spLocks noChangeArrowheads="1"/>
            </p:cNvSpPr>
            <p:nvPr/>
          </p:nvSpPr>
          <p:spPr bwMode="auto">
            <a:xfrm>
              <a:off x="1157315" y="6658511"/>
              <a:ext cx="5369512" cy="210263"/>
            </a:xfrm>
            <a:prstGeom prst="rect">
              <a:avLst/>
            </a:prstGeom>
            <a:noFill/>
            <a:ln w="12700">
              <a:noFill/>
              <a:miter lim="800000"/>
              <a:headEnd/>
              <a:tailEnd/>
            </a:ln>
          </p:spPr>
          <p:txBody>
            <a:bodyPr lIns="0" tIns="0" rIns="0" bIns="0"/>
            <a:lstStyle/>
            <a:p>
              <a:pPr eaLnBrk="0" hangingPunct="0">
                <a:lnSpc>
                  <a:spcPct val="90000"/>
                </a:lnSpc>
              </a:pPr>
              <a:endParaRPr lang="en-GB" sz="1532">
                <a:latin typeface="Arial" charset="0"/>
              </a:endParaRPr>
            </a:p>
          </p:txBody>
        </p:sp>
        <p:cxnSp>
          <p:nvCxnSpPr>
            <p:cNvPr id="201" name="Straight Arrow Connector 200"/>
            <p:cNvCxnSpPr>
              <a:stCxn id="279560" idx="2"/>
            </p:cNvCxnSpPr>
            <p:nvPr/>
          </p:nvCxnSpPr>
          <p:spPr>
            <a:xfrm>
              <a:off x="3001518" y="3888527"/>
              <a:ext cx="144227" cy="1744512"/>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79561" idx="0"/>
            </p:cNvCxnSpPr>
            <p:nvPr/>
          </p:nvCxnSpPr>
          <p:spPr>
            <a:xfrm flipH="1" flipV="1">
              <a:off x="6655460" y="3358223"/>
              <a:ext cx="1592805" cy="1494876"/>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62365" y="3932149"/>
              <a:ext cx="1641394" cy="646844"/>
            </a:xfrm>
            <a:prstGeom prst="rect">
              <a:avLst/>
            </a:prstGeom>
            <a:noFill/>
          </p:spPr>
          <p:txBody>
            <a:bodyPr wrap="square" rtlCol="0">
              <a:spAutoFit/>
            </a:bodyPr>
            <a:lstStyle/>
            <a:p>
              <a:pPr>
                <a:lnSpc>
                  <a:spcPts val="2299"/>
                </a:lnSpc>
                <a:spcAft>
                  <a:spcPts val="1314"/>
                </a:spcAft>
              </a:pPr>
              <a:r>
                <a:rPr lang="en-US" sz="1314" b="1" dirty="0">
                  <a:solidFill>
                    <a:srgbClr val="0000FF"/>
                  </a:solidFill>
                </a:rPr>
                <a:t>Resource Truncation</a:t>
              </a:r>
            </a:p>
          </p:txBody>
        </p:sp>
        <p:cxnSp>
          <p:nvCxnSpPr>
            <p:cNvPr id="13" name="Straight Arrow Connector 12"/>
            <p:cNvCxnSpPr>
              <a:stCxn id="12" idx="2"/>
            </p:cNvCxnSpPr>
            <p:nvPr/>
          </p:nvCxnSpPr>
          <p:spPr>
            <a:xfrm>
              <a:off x="5583062" y="4578993"/>
              <a:ext cx="944056" cy="1061369"/>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2" idx="0"/>
            </p:cNvCxnSpPr>
            <p:nvPr/>
          </p:nvCxnSpPr>
          <p:spPr>
            <a:xfrm flipV="1">
              <a:off x="5583062" y="3384770"/>
              <a:ext cx="901764" cy="547379"/>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15" name="Rectangle 4">
            <a:extLst>
              <a:ext uri="{FF2B5EF4-FFF2-40B4-BE49-F238E27FC236}">
                <a16:creationId xmlns:a16="http://schemas.microsoft.com/office/drawing/2014/main" id="{FF6D86EF-9B82-CF91-16BC-10017A149B73}"/>
              </a:ext>
            </a:extLst>
          </p:cNvPr>
          <p:cNvSpPr txBox="1">
            <a:spLocks noChangeArrowheads="1"/>
          </p:cNvSpPr>
          <p:nvPr/>
        </p:nvSpPr>
        <p:spPr bwMode="auto">
          <a:xfrm>
            <a:off x="248494" y="1466053"/>
            <a:ext cx="8350490" cy="4664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829" b="1">
                <a:solidFill>
                  <a:srgbClr val="FF0000"/>
                </a:solidFill>
                <a:latin typeface="Book Antiqua" panose="02040602050305030304" pitchFamily="18" charset="0"/>
                <a:cs typeface="Times New Roman" pitchFamily="18" charset="0"/>
              </a:rPr>
              <a:t>Reserves must be Economic</a:t>
            </a:r>
            <a:endParaRPr lang="en-US" sz="2829" b="1" dirty="0">
              <a:solidFill>
                <a:srgbClr val="FF0000"/>
              </a:solidFill>
              <a:latin typeface="Book Antiqua" panose="02040602050305030304" pitchFamily="18" charset="0"/>
              <a:cs typeface="Times New Roman" pitchFamily="18" charset="0"/>
            </a:endParaRPr>
          </a:p>
        </p:txBody>
      </p:sp>
      <p:sp>
        <p:nvSpPr>
          <p:cNvPr id="19" name="Title 3">
            <a:extLst>
              <a:ext uri="{FF2B5EF4-FFF2-40B4-BE49-F238E27FC236}">
                <a16:creationId xmlns:a16="http://schemas.microsoft.com/office/drawing/2014/main" id="{4EE4D3A7-6162-A8B6-1885-C3A5B18FEAB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137006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55" y="1764407"/>
            <a:ext cx="9599586" cy="458758"/>
          </a:xfrm>
        </p:spPr>
        <p:txBody>
          <a:bodyPr/>
          <a:lstStyle/>
          <a:p>
            <a:r>
              <a:rPr lang="en-US" sz="2800" b="1" dirty="0">
                <a:solidFill>
                  <a:srgbClr val="FF0000"/>
                </a:solidFill>
                <a:latin typeface="Arial" panose="020B0604020202020204" pitchFamily="34" charset="0"/>
                <a:cs typeface="Arial" panose="020B0604020202020204" pitchFamily="34" charset="0"/>
              </a:rPr>
              <a:t>Reserves : Criteria for Technical &amp; Commercial Maturity</a:t>
            </a:r>
          </a:p>
        </p:txBody>
      </p:sp>
      <p:sp>
        <p:nvSpPr>
          <p:cNvPr id="10" name="Content Placeholder 9"/>
          <p:cNvSpPr>
            <a:spLocks noGrp="1"/>
          </p:cNvSpPr>
          <p:nvPr>
            <p:ph idx="1"/>
          </p:nvPr>
        </p:nvSpPr>
        <p:spPr>
          <a:xfrm>
            <a:off x="252066" y="2390354"/>
            <a:ext cx="9018977" cy="4702722"/>
          </a:xfrm>
        </p:spPr>
        <p:txBody>
          <a:bodyPr/>
          <a:lstStyle/>
          <a:p>
            <a:pPr marL="394453" indent="-394453">
              <a:buNone/>
            </a:pPr>
            <a:r>
              <a:rPr lang="en-US" sz="1800" dirty="0">
                <a:solidFill>
                  <a:srgbClr val="0000CC"/>
                </a:solidFill>
                <a:latin typeface="Arial" panose="020B0604020202020204" pitchFamily="34" charset="0"/>
                <a:cs typeface="Arial" panose="020B0604020202020204" pitchFamily="34" charset="0"/>
              </a:rPr>
              <a:t>Reserves need to be Technically and Commercially Mature</a:t>
            </a:r>
          </a:p>
          <a:p>
            <a:pPr>
              <a:buNone/>
            </a:pPr>
            <a:r>
              <a:rPr lang="en-US" sz="1800" dirty="0">
                <a:solidFill>
                  <a:srgbClr val="0000CC"/>
                </a:solidFill>
                <a:latin typeface="Arial" panose="020B0604020202020204" pitchFamily="34" charset="0"/>
                <a:cs typeface="Arial" panose="020B0604020202020204" pitchFamily="34" charset="0"/>
              </a:rPr>
              <a:t>The same level of maturity is required for SEC Proved, 2P and 3P Reserves</a:t>
            </a:r>
          </a:p>
          <a:p>
            <a:pPr>
              <a:lnSpc>
                <a:spcPct val="110000"/>
              </a:lnSpc>
              <a:spcBef>
                <a:spcPts val="1314"/>
              </a:spcBef>
              <a:buNone/>
            </a:pPr>
            <a:r>
              <a:rPr lang="en-US" sz="1800" b="1" dirty="0">
                <a:solidFill>
                  <a:srgbClr val="0000CC"/>
                </a:solidFill>
                <a:latin typeface="Arial" panose="020B0604020202020204" pitchFamily="34" charset="0"/>
                <a:cs typeface="Arial" panose="020B0604020202020204" pitchFamily="34" charset="0"/>
              </a:rPr>
              <a:t>Technical Maturity (T)</a:t>
            </a:r>
          </a:p>
          <a:p>
            <a:pPr marL="394453" lvl="1" indent="-394453">
              <a:lnSpc>
                <a:spcPct val="110000"/>
              </a:lnSpc>
              <a:buClr>
                <a:srgbClr val="C00000"/>
              </a:buClr>
              <a:buSzPct val="100000"/>
              <a:buFont typeface="+mj-lt"/>
              <a:buAutoNum type="arabicPeriod"/>
            </a:pPr>
            <a:r>
              <a:rPr lang="en-US" sz="1800" dirty="0" err="1">
                <a:solidFill>
                  <a:srgbClr val="0000CC"/>
                </a:solidFill>
                <a:latin typeface="Arial" panose="020B0604020202020204" pitchFamily="34" charset="0"/>
                <a:cs typeface="Arial" panose="020B0604020202020204" pitchFamily="34" charset="0"/>
              </a:rPr>
              <a:t>Oilco</a:t>
            </a:r>
            <a:r>
              <a:rPr lang="en-US" sz="1800" dirty="0">
                <a:solidFill>
                  <a:srgbClr val="0000CC"/>
                </a:solidFill>
                <a:latin typeface="Arial" panose="020B0604020202020204" pitchFamily="34" charset="0"/>
                <a:cs typeface="Arial" panose="020B0604020202020204" pitchFamily="34" charset="0"/>
              </a:rPr>
              <a:t> approved (operator) FDP with reasonable expectation of being implemented </a:t>
            </a:r>
          </a:p>
          <a:p>
            <a:pPr marL="394453" lvl="1" indent="-394453">
              <a:lnSpc>
                <a:spcPct val="110000"/>
              </a:lnSpc>
              <a:buClr>
                <a:srgbClr val="C00000"/>
              </a:buClr>
              <a:buSzPct val="100000"/>
              <a:buFont typeface="+mj-lt"/>
              <a:buAutoNum type="arabicPeriod"/>
            </a:pPr>
            <a:r>
              <a:rPr lang="en-US" sz="1800" dirty="0">
                <a:solidFill>
                  <a:srgbClr val="0000CC"/>
                </a:solidFill>
                <a:latin typeface="Arial" panose="020B0604020202020204" pitchFamily="34" charset="0"/>
                <a:cs typeface="Arial" panose="020B0604020202020204" pitchFamily="34" charset="0"/>
              </a:rPr>
              <a:t>Reasonable expectation that no Technical Showstoppers will materialise</a:t>
            </a:r>
          </a:p>
          <a:p>
            <a:pPr>
              <a:lnSpc>
                <a:spcPct val="110000"/>
              </a:lnSpc>
              <a:spcBef>
                <a:spcPts val="1314"/>
              </a:spcBef>
              <a:buNone/>
            </a:pPr>
            <a:r>
              <a:rPr lang="en-US" sz="1800" b="1" dirty="0">
                <a:solidFill>
                  <a:srgbClr val="0000CC"/>
                </a:solidFill>
                <a:latin typeface="Arial" panose="020B0604020202020204" pitchFamily="34" charset="0"/>
                <a:cs typeface="Arial" panose="020B0604020202020204" pitchFamily="34" charset="0"/>
              </a:rPr>
              <a:t>Commercial / Non-Technical Maturity (ECOP)</a:t>
            </a:r>
          </a:p>
          <a:p>
            <a:pPr marL="394453" lvl="1" indent="-394453">
              <a:lnSpc>
                <a:spcPct val="110000"/>
              </a:lnSpc>
              <a:buClr>
                <a:srgbClr val="C00000"/>
              </a:buClr>
              <a:buSzPct val="100000"/>
              <a:buFont typeface="+mj-lt"/>
              <a:buAutoNum type="arabicPeriod"/>
            </a:pPr>
            <a:r>
              <a:rPr lang="en-GB" sz="1800" dirty="0">
                <a:solidFill>
                  <a:srgbClr val="0000CC"/>
                </a:solidFill>
                <a:latin typeface="Arial" panose="020B0604020202020204" pitchFamily="34" charset="0"/>
                <a:cs typeface="Arial" panose="020B0604020202020204" pitchFamily="34" charset="0"/>
              </a:rPr>
              <a:t>Project profitability meets  current investment screening criteria</a:t>
            </a:r>
          </a:p>
          <a:p>
            <a:pPr marL="394453" lvl="1" indent="-394453">
              <a:lnSpc>
                <a:spcPct val="110000"/>
              </a:lnSpc>
              <a:buClr>
                <a:srgbClr val="C00000"/>
              </a:buClr>
              <a:buSzPct val="100000"/>
              <a:buFont typeface="+mj-lt"/>
              <a:buAutoNum type="arabicPeriod"/>
            </a:pPr>
            <a:r>
              <a:rPr lang="en-GB" sz="1800" dirty="0">
                <a:solidFill>
                  <a:srgbClr val="0000CC"/>
                </a:solidFill>
                <a:latin typeface="Arial" panose="020B0604020202020204" pitchFamily="34" charset="0"/>
                <a:cs typeface="Arial" panose="020B0604020202020204" pitchFamily="34" charset="0"/>
              </a:rPr>
              <a:t>Market availability is assured,</a:t>
            </a:r>
            <a:endParaRPr lang="en-GB" sz="1800" i="1" strike="sngStrike" dirty="0">
              <a:solidFill>
                <a:srgbClr val="0000CC"/>
              </a:solidFill>
              <a:latin typeface="Arial" panose="020B0604020202020204" pitchFamily="34" charset="0"/>
              <a:cs typeface="Arial" panose="020B0604020202020204" pitchFamily="34" charset="0"/>
            </a:endParaRPr>
          </a:p>
          <a:p>
            <a:pPr marL="394453" lvl="1" indent="-394453">
              <a:lnSpc>
                <a:spcPct val="110000"/>
              </a:lnSpc>
              <a:buClr>
                <a:srgbClr val="C00000"/>
              </a:buClr>
              <a:buSzPct val="100000"/>
              <a:buFont typeface="+mj-lt"/>
              <a:buAutoNum type="arabicPeriod"/>
            </a:pPr>
            <a:r>
              <a:rPr lang="en-GB" sz="1800" dirty="0">
                <a:solidFill>
                  <a:srgbClr val="0000CC"/>
                </a:solidFill>
                <a:latin typeface="Arial" panose="020B0604020202020204" pitchFamily="34" charset="0"/>
                <a:cs typeface="Arial" panose="020B0604020202020204" pitchFamily="34" charset="0"/>
              </a:rPr>
              <a:t>Intent of Project execution is firm</a:t>
            </a:r>
          </a:p>
          <a:p>
            <a:pPr marL="394453" lvl="1" indent="-394453">
              <a:lnSpc>
                <a:spcPct val="110000"/>
              </a:lnSpc>
              <a:buClr>
                <a:srgbClr val="C00000"/>
              </a:buClr>
              <a:buSzPct val="100000"/>
              <a:buFont typeface="+mj-lt"/>
              <a:buAutoNum type="arabicPeriod"/>
            </a:pPr>
            <a:r>
              <a:rPr lang="en-US" sz="1800" dirty="0">
                <a:solidFill>
                  <a:srgbClr val="0000CC"/>
                </a:solidFill>
                <a:latin typeface="Arial" panose="020B0604020202020204" pitchFamily="34" charset="0"/>
                <a:cs typeface="Arial" panose="020B0604020202020204" pitchFamily="34" charset="0"/>
              </a:rPr>
              <a:t>Reasonable expectation that no </a:t>
            </a:r>
            <a:r>
              <a:rPr lang="en-GB" sz="1800" dirty="0">
                <a:solidFill>
                  <a:srgbClr val="0000CC"/>
                </a:solidFill>
                <a:latin typeface="Arial" panose="020B0604020202020204" pitchFamily="34" charset="0"/>
                <a:cs typeface="Arial" panose="020B0604020202020204" pitchFamily="34" charset="0"/>
              </a:rPr>
              <a:t>other show stoppers will materialise     </a:t>
            </a:r>
          </a:p>
          <a:p>
            <a:pPr marL="394453" lvl="1" indent="-394453">
              <a:lnSpc>
                <a:spcPct val="110000"/>
              </a:lnSpc>
              <a:buClr>
                <a:srgbClr val="C00000"/>
              </a:buClr>
              <a:buSzPct val="100000"/>
              <a:buNone/>
            </a:pPr>
            <a:r>
              <a:rPr lang="en-GB" sz="1800" dirty="0">
                <a:solidFill>
                  <a:srgbClr val="0000CC"/>
                </a:solidFill>
                <a:latin typeface="Arial" panose="020B0604020202020204" pitchFamily="34" charset="0"/>
                <a:cs typeface="Arial" panose="020B0604020202020204" pitchFamily="34" charset="0"/>
              </a:rPr>
              <a:t>	(including government, partners, legal, contractual, political, environmental or other social/economic concerns) –  For PSCs formal Government approval is required</a:t>
            </a:r>
          </a:p>
        </p:txBody>
      </p:sp>
      <p:sp>
        <p:nvSpPr>
          <p:cNvPr id="6" name="Footer Placeholder 4"/>
          <p:cNvSpPr>
            <a:spLocks noGrp="1"/>
          </p:cNvSpPr>
          <p:nvPr>
            <p:ph type="ftr" sz="quarter" idx="10"/>
          </p:nvPr>
        </p:nvSpPr>
        <p:spPr>
          <a:xfrm>
            <a:off x="3302647" y="7093076"/>
            <a:ext cx="4256348" cy="354656"/>
          </a:xfrm>
        </p:spPr>
        <p:txBody>
          <a:bodyPr/>
          <a:lstStyle/>
          <a:p>
            <a:pPr algn="ctr">
              <a:buNone/>
              <a:defRPr/>
            </a:pPr>
            <a:r>
              <a:rPr lang="en-US" sz="876" dirty="0">
                <a:cs typeface="Times New Roman" pitchFamily="18" charset="0"/>
              </a:rPr>
              <a:t>Integrated Resource Training NT 2014 version for “Non-technical Practitioners”</a:t>
            </a:r>
            <a:endParaRPr lang="en-US" sz="876" dirty="0"/>
          </a:p>
        </p:txBody>
      </p:sp>
      <p:sp>
        <p:nvSpPr>
          <p:cNvPr id="9" name="Title 3">
            <a:extLst>
              <a:ext uri="{FF2B5EF4-FFF2-40B4-BE49-F238E27FC236}">
                <a16:creationId xmlns:a16="http://schemas.microsoft.com/office/drawing/2014/main" id="{56F8810E-5987-4BFD-2ADB-A2E6C92F67D7}"/>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314170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250625" y="1627466"/>
            <a:ext cx="9507938" cy="554904"/>
          </a:xfrm>
        </p:spPr>
        <p:txBody>
          <a:bodyPr>
            <a:noAutofit/>
          </a:bodyPr>
          <a:lstStyle/>
          <a:p>
            <a:r>
              <a:rPr lang="en-US" sz="2800" b="1" dirty="0">
                <a:solidFill>
                  <a:srgbClr val="FF0000"/>
                </a:solidFill>
                <a:latin typeface="Book Antiqua" panose="02040602050305030304" pitchFamily="18" charset="0"/>
              </a:rPr>
              <a:t>Disclosure of Reserves and Resources</a:t>
            </a:r>
          </a:p>
        </p:txBody>
      </p:sp>
      <p:sp>
        <p:nvSpPr>
          <p:cNvPr id="5" name="Title 1">
            <a:extLst>
              <a:ext uri="{FF2B5EF4-FFF2-40B4-BE49-F238E27FC236}">
                <a16:creationId xmlns:a16="http://schemas.microsoft.com/office/drawing/2014/main" id="{D115756A-A205-AAD7-6725-28449D3A3072}"/>
              </a:ext>
            </a:extLst>
          </p:cNvPr>
          <p:cNvSpPr txBox="1">
            <a:spLocks/>
          </p:cNvSpPr>
          <p:nvPr/>
        </p:nvSpPr>
        <p:spPr>
          <a:xfrm>
            <a:off x="2700338" y="823566"/>
            <a:ext cx="7128792" cy="554904"/>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10" name="Rectangle 4">
            <a:extLst>
              <a:ext uri="{FF2B5EF4-FFF2-40B4-BE49-F238E27FC236}">
                <a16:creationId xmlns:a16="http://schemas.microsoft.com/office/drawing/2014/main" id="{89979CAD-61F1-2D82-39B4-1345FDB5531B}"/>
              </a:ext>
            </a:extLst>
          </p:cNvPr>
          <p:cNvSpPr>
            <a:spLocks noGrp="1" noChangeArrowheads="1"/>
          </p:cNvSpPr>
          <p:nvPr>
            <p:ph idx="1"/>
          </p:nvPr>
        </p:nvSpPr>
        <p:spPr>
          <a:xfrm>
            <a:off x="432086" y="2182370"/>
            <a:ext cx="9145016" cy="4883342"/>
          </a:xfrm>
        </p:spPr>
        <p:txBody>
          <a:bodyPr>
            <a:noAutofit/>
          </a:bodyPr>
          <a:lstStyle/>
          <a:p>
            <a:pPr marL="0" indent="0">
              <a:buNone/>
            </a:pPr>
            <a:r>
              <a:rPr lang="en-US" sz="1800" b="1" dirty="0">
                <a:solidFill>
                  <a:srgbClr val="2323A5"/>
                </a:solidFill>
                <a:latin typeface="Arial" panose="020B0604020202020204" pitchFamily="34" charset="0"/>
                <a:cs typeface="Arial" panose="020B0604020202020204" pitchFamily="34" charset="0"/>
              </a:rPr>
              <a:t>Overview</a:t>
            </a:r>
          </a:p>
          <a:p>
            <a:pPr marL="0" indent="0">
              <a:buNone/>
            </a:pPr>
            <a:r>
              <a:rPr lang="en-US" sz="1800" dirty="0">
                <a:solidFill>
                  <a:srgbClr val="2323A5"/>
                </a:solidFill>
                <a:latin typeface="Arial" panose="020B0604020202020204" pitchFamily="34" charset="0"/>
                <a:cs typeface="Arial" panose="020B0604020202020204" pitchFamily="34" charset="0"/>
              </a:rPr>
              <a:t>The disclosure of key assumptions and key sources of estimation uncertainty at the balance sheet date is required by IAS 1. Given that the reserves and resources have a pervasive impact, this normally results in entities providing disclosure about hydrocarbon resource and reserve estimates, for example:</a:t>
            </a:r>
          </a:p>
          <a:p>
            <a:pPr lvl="1"/>
            <a:r>
              <a:rPr lang="en-US" sz="1800" dirty="0">
                <a:solidFill>
                  <a:srgbClr val="2323A5"/>
                </a:solidFill>
                <a:latin typeface="Arial" panose="020B0604020202020204" pitchFamily="34" charset="0"/>
                <a:cs typeface="Arial" panose="020B0604020202020204" pitchFamily="34" charset="0"/>
              </a:rPr>
              <a:t>the methodology used and key assumptions made for hydrocarbon resource and reserve estimates</a:t>
            </a:r>
          </a:p>
          <a:p>
            <a:pPr lvl="1"/>
            <a:r>
              <a:rPr lang="en-US" sz="1800" dirty="0">
                <a:solidFill>
                  <a:srgbClr val="2323A5"/>
                </a:solidFill>
                <a:latin typeface="Arial" panose="020B0604020202020204" pitchFamily="34" charset="0"/>
                <a:cs typeface="Arial" panose="020B0604020202020204" pitchFamily="34" charset="0"/>
              </a:rPr>
              <a:t>the range of reasonably possible outcomes within the next financial year in respect of the carrying amounts of the assets and liabilities affected</a:t>
            </a:r>
          </a:p>
          <a:p>
            <a:pPr lvl="1"/>
            <a:r>
              <a:rPr lang="en-US" sz="1800" dirty="0">
                <a:solidFill>
                  <a:srgbClr val="2323A5"/>
                </a:solidFill>
                <a:latin typeface="Arial" panose="020B0604020202020204" pitchFamily="34" charset="0"/>
                <a:cs typeface="Arial" panose="020B0604020202020204" pitchFamily="34" charset="0"/>
              </a:rPr>
              <a:t>an explanation of changes made to past hydrocarbon resource and reserve estimates, including changes to underlying key assumptions.</a:t>
            </a:r>
          </a:p>
          <a:p>
            <a:pPr marL="0" indent="0">
              <a:buNone/>
            </a:pPr>
            <a:r>
              <a:rPr lang="en-US" sz="1800" dirty="0">
                <a:solidFill>
                  <a:srgbClr val="2323A5"/>
                </a:solidFill>
                <a:latin typeface="Arial" panose="020B0604020202020204" pitchFamily="34" charset="0"/>
                <a:cs typeface="Arial" panose="020B0604020202020204" pitchFamily="34" charset="0"/>
              </a:rPr>
              <a:t>Other information such as the potential future costs to be incurred to acquire, develop and produce reserves may help users of financial statements to assess the entity’s performance. Supplementary disclosure of such information with IFRS financial statements is useful, but it should be consistently reported, and the underlying basis clearly disclosed and based on common guidelines or practices, such as the Society of Petroleum Engineers definitions</a:t>
            </a:r>
          </a:p>
        </p:txBody>
      </p:sp>
    </p:spTree>
    <p:extLst>
      <p:ext uri="{BB962C8B-B14F-4D97-AF65-F5344CB8AC3E}">
        <p14:creationId xmlns:p14="http://schemas.microsoft.com/office/powerpoint/2010/main" val="3355949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250625" y="1627466"/>
            <a:ext cx="9507938" cy="554904"/>
          </a:xfrm>
        </p:spPr>
        <p:txBody>
          <a:bodyPr>
            <a:noAutofit/>
          </a:bodyPr>
          <a:lstStyle/>
          <a:p>
            <a:r>
              <a:rPr lang="en-US" sz="2800" b="1" dirty="0">
                <a:solidFill>
                  <a:srgbClr val="FF0000"/>
                </a:solidFill>
                <a:latin typeface="Book Antiqua" panose="02040602050305030304" pitchFamily="18" charset="0"/>
              </a:rPr>
              <a:t>Disclosure of Reserves and Resources</a:t>
            </a:r>
          </a:p>
        </p:txBody>
      </p:sp>
      <p:sp>
        <p:nvSpPr>
          <p:cNvPr id="5" name="Title 1">
            <a:extLst>
              <a:ext uri="{FF2B5EF4-FFF2-40B4-BE49-F238E27FC236}">
                <a16:creationId xmlns:a16="http://schemas.microsoft.com/office/drawing/2014/main" id="{D115756A-A205-AAD7-6725-28449D3A3072}"/>
              </a:ext>
            </a:extLst>
          </p:cNvPr>
          <p:cNvSpPr txBox="1">
            <a:spLocks/>
          </p:cNvSpPr>
          <p:nvPr/>
        </p:nvSpPr>
        <p:spPr>
          <a:xfrm>
            <a:off x="2700338" y="823566"/>
            <a:ext cx="7128792" cy="554904"/>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7" name="Rectangle 4">
            <a:extLst>
              <a:ext uri="{FF2B5EF4-FFF2-40B4-BE49-F238E27FC236}">
                <a16:creationId xmlns:a16="http://schemas.microsoft.com/office/drawing/2014/main" id="{F121512C-0EF3-1F11-6BB8-614D3E8B777E}"/>
              </a:ext>
            </a:extLst>
          </p:cNvPr>
          <p:cNvSpPr>
            <a:spLocks noGrp="1" noChangeArrowheads="1"/>
          </p:cNvSpPr>
          <p:nvPr>
            <p:ph idx="1"/>
          </p:nvPr>
        </p:nvSpPr>
        <p:spPr>
          <a:xfrm>
            <a:off x="396082" y="2410831"/>
            <a:ext cx="9362481" cy="4385417"/>
          </a:xfrm>
        </p:spPr>
        <p:txBody>
          <a:bodyPr>
            <a:normAutofit/>
          </a:bodyPr>
          <a:lstStyle/>
          <a:p>
            <a:pPr marL="0" indent="0">
              <a:lnSpc>
                <a:spcPts val="1125"/>
              </a:lnSpc>
              <a:buNone/>
            </a:pPr>
            <a:r>
              <a:rPr lang="en-US" sz="1800" b="1" i="1" spc="76" dirty="0">
                <a:solidFill>
                  <a:srgbClr val="2323A5"/>
                </a:solidFill>
                <a:latin typeface="Arial" panose="020B0604020202020204" pitchFamily="34" charset="0"/>
                <a:cs typeface="Arial" panose="020B0604020202020204" pitchFamily="34" charset="0"/>
              </a:rPr>
              <a:t>Disclosure of E&amp;E and production expenditure</a:t>
            </a:r>
            <a:endParaRPr lang="en-US" sz="1800" dirty="0">
              <a:solidFill>
                <a:srgbClr val="2323A5"/>
              </a:solidFill>
              <a:latin typeface="Arial" panose="020B0604020202020204" pitchFamily="34" charset="0"/>
              <a:cs typeface="Arial" panose="020B0604020202020204" pitchFamily="34" charset="0"/>
            </a:endParaRPr>
          </a:p>
          <a:p>
            <a:pPr marL="0" indent="0">
              <a:buNone/>
            </a:pPr>
            <a:r>
              <a:rPr lang="en-US" sz="1800" dirty="0">
                <a:solidFill>
                  <a:srgbClr val="2323A5"/>
                </a:solidFill>
                <a:latin typeface="Arial" panose="020B0604020202020204" pitchFamily="34" charset="0"/>
                <a:cs typeface="Arial" panose="020B0604020202020204" pitchFamily="34" charset="0"/>
              </a:rPr>
              <a:t>Exploration and development costs that are </a:t>
            </a:r>
            <a:r>
              <a:rPr lang="en-US" sz="1800" dirty="0" err="1">
                <a:solidFill>
                  <a:srgbClr val="2323A5"/>
                </a:solidFill>
                <a:latin typeface="Arial" panose="020B0604020202020204" pitchFamily="34" charset="0"/>
                <a:cs typeface="Arial" panose="020B0604020202020204" pitchFamily="34" charset="0"/>
              </a:rPr>
              <a:t>capitalised</a:t>
            </a:r>
            <a:r>
              <a:rPr lang="en-US" sz="1800" dirty="0">
                <a:solidFill>
                  <a:srgbClr val="2323A5"/>
                </a:solidFill>
                <a:latin typeface="Arial" panose="020B0604020202020204" pitchFamily="34" charset="0"/>
                <a:cs typeface="Arial" panose="020B0604020202020204" pitchFamily="34" charset="0"/>
              </a:rPr>
              <a:t> should be classified as non-current assets in the balance sheet. They should be separately disclosed in the financial statements and distinguished from producing assets where material [IFRS 6 para 23]. The classification as tangible or intangible established during the exploration phase should be continued through to the development and production phases. Details of the amounts </a:t>
            </a:r>
            <a:r>
              <a:rPr lang="en-US" sz="1800" dirty="0" err="1">
                <a:solidFill>
                  <a:srgbClr val="2323A5"/>
                </a:solidFill>
                <a:latin typeface="Arial" panose="020B0604020202020204" pitchFamily="34" charset="0"/>
                <a:cs typeface="Arial" panose="020B0604020202020204" pitchFamily="34" charset="0"/>
              </a:rPr>
              <a:t>capitalised</a:t>
            </a:r>
            <a:r>
              <a:rPr lang="en-US" sz="1800" dirty="0">
                <a:solidFill>
                  <a:srgbClr val="2323A5"/>
                </a:solidFill>
                <a:latin typeface="Arial" panose="020B0604020202020204" pitchFamily="34" charset="0"/>
                <a:cs typeface="Arial" panose="020B0604020202020204" pitchFamily="34" charset="0"/>
              </a:rPr>
              <a:t> and the amounts recognised as an expense from exploration, development and production activities should be disclosed..</a:t>
            </a:r>
          </a:p>
          <a:p>
            <a:pPr marL="0" indent="0">
              <a:buNone/>
            </a:pPr>
            <a:endParaRPr lang="en-US" sz="1800" dirty="0">
              <a:solidFill>
                <a:srgbClr val="2323A5"/>
              </a:solidFill>
              <a:latin typeface="Arial" panose="020B0604020202020204" pitchFamily="34" charset="0"/>
              <a:cs typeface="Arial" panose="020B0604020202020204" pitchFamily="34" charset="0"/>
            </a:endParaRPr>
          </a:p>
          <a:p>
            <a:pPr marL="0" indent="0">
              <a:buNone/>
            </a:pPr>
            <a:r>
              <a:rPr lang="en-US" sz="1800" b="1" i="1" spc="52" dirty="0">
                <a:solidFill>
                  <a:srgbClr val="2323A5"/>
                </a:solidFill>
                <a:latin typeface="Arial" panose="020B0604020202020204" pitchFamily="34" charset="0"/>
                <a:cs typeface="Arial" panose="020B0604020202020204" pitchFamily="34" charset="0"/>
              </a:rPr>
              <a:t>SEC rules on disclosure of resources</a:t>
            </a:r>
            <a:endParaRPr lang="en-US" sz="1800" dirty="0">
              <a:solidFill>
                <a:srgbClr val="2323A5"/>
              </a:solidFill>
              <a:latin typeface="Arial" panose="020B0604020202020204" pitchFamily="34" charset="0"/>
              <a:cs typeface="Arial" panose="020B0604020202020204" pitchFamily="34" charset="0"/>
            </a:endParaRPr>
          </a:p>
          <a:p>
            <a:pPr marL="0" indent="0">
              <a:buNone/>
            </a:pPr>
            <a:r>
              <a:rPr lang="en-US" sz="1800" dirty="0">
                <a:solidFill>
                  <a:srgbClr val="2323A5"/>
                </a:solidFill>
                <a:latin typeface="Arial" panose="020B0604020202020204" pitchFamily="34" charset="0"/>
                <a:cs typeface="Arial" panose="020B0604020202020204" pitchFamily="34" charset="0"/>
              </a:rPr>
              <a:t>SEC guidance on the disclosure of reserves is viewed by the industry as a best practice approach to disclosure. Oil and gas entities may prepare their reserves disclosures based on this guidance even where they are not SEC-listed. The SEC amended its guidance on disclosure requirements (The Final Rule) and this has been in effect since December 2009.</a:t>
            </a:r>
          </a:p>
          <a:p>
            <a:pPr marL="0" indent="0">
              <a:buNone/>
            </a:pPr>
            <a:endParaRPr lang="en-US" sz="1800" dirty="0">
              <a:solidFill>
                <a:srgbClr val="2323A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7733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250624" y="1575745"/>
            <a:ext cx="9507938" cy="582476"/>
          </a:xfrm>
        </p:spPr>
        <p:txBody>
          <a:bodyPr>
            <a:noAutofit/>
          </a:bodyPr>
          <a:lstStyle/>
          <a:p>
            <a:r>
              <a:rPr lang="en-US" sz="2829" b="1" dirty="0">
                <a:solidFill>
                  <a:srgbClr val="FF0000"/>
                </a:solidFill>
                <a:latin typeface="Book Antiqua" panose="02040602050305030304" pitchFamily="18" charset="0"/>
              </a:rPr>
              <a:t>Reporting</a:t>
            </a:r>
          </a:p>
        </p:txBody>
      </p:sp>
      <p:sp>
        <p:nvSpPr>
          <p:cNvPr id="5" name="Title 1">
            <a:extLst>
              <a:ext uri="{FF2B5EF4-FFF2-40B4-BE49-F238E27FC236}">
                <a16:creationId xmlns:a16="http://schemas.microsoft.com/office/drawing/2014/main" id="{45B74F3C-5A14-FE1F-C55A-BE571CA71D11}"/>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7" name="Text Placeholder 2">
            <a:extLst>
              <a:ext uri="{FF2B5EF4-FFF2-40B4-BE49-F238E27FC236}">
                <a16:creationId xmlns:a16="http://schemas.microsoft.com/office/drawing/2014/main" id="{54CE61D3-7A1E-371C-AE38-AAACC15DE2A4}"/>
              </a:ext>
            </a:extLst>
          </p:cNvPr>
          <p:cNvSpPr txBox="1">
            <a:spLocks/>
          </p:cNvSpPr>
          <p:nvPr/>
        </p:nvSpPr>
        <p:spPr>
          <a:xfrm>
            <a:off x="250624" y="2196454"/>
            <a:ext cx="9434490" cy="2376265"/>
          </a:xfrm>
          <a:prstGeom prst="rect">
            <a:avLst/>
          </a:prstGeom>
        </p:spPr>
        <p:txBody>
          <a:bodyPr vert="horz" lIns="91440" tIns="45720" rIns="91440" bIns="45720" rtlCol="0" anchor="ctr"/>
          <a:lstStyle>
            <a:defPPr>
              <a:defRPr lang="en-US"/>
            </a:defPPr>
            <a:lvl1pPr algn="l" rtl="0" fontAlgn="auto">
              <a:spcBef>
                <a:spcPts val="0"/>
              </a:spcBef>
              <a:spcAft>
                <a:spcPts val="0"/>
              </a:spcAft>
              <a:defRPr sz="1314" kern="1200">
                <a:solidFill>
                  <a:schemeClr val="tx1">
                    <a:tint val="75000"/>
                  </a:schemeClr>
                </a:solidFill>
                <a:latin typeface="+mn-lt"/>
                <a:ea typeface="+mn-ea"/>
                <a:cs typeface="Arial" pitchFamily="34" charset="0"/>
              </a:defRPr>
            </a:lvl1pPr>
            <a:lvl2pPr marL="501846" algn="l" rtl="0" fontAlgn="base">
              <a:spcBef>
                <a:spcPct val="0"/>
              </a:spcBef>
              <a:spcAft>
                <a:spcPct val="0"/>
              </a:spcAft>
              <a:defRPr kern="1200">
                <a:solidFill>
                  <a:schemeClr val="tx1"/>
                </a:solidFill>
                <a:latin typeface="Arial" pitchFamily="34" charset="0"/>
                <a:ea typeface="+mn-ea"/>
                <a:cs typeface="Arial" pitchFamily="34" charset="0"/>
              </a:defRPr>
            </a:lvl2pPr>
            <a:lvl3pPr marL="1003694" algn="l" rtl="0" fontAlgn="base">
              <a:spcBef>
                <a:spcPct val="0"/>
              </a:spcBef>
              <a:spcAft>
                <a:spcPct val="0"/>
              </a:spcAft>
              <a:defRPr kern="1200">
                <a:solidFill>
                  <a:schemeClr val="tx1"/>
                </a:solidFill>
                <a:latin typeface="Arial" pitchFamily="34" charset="0"/>
                <a:ea typeface="+mn-ea"/>
                <a:cs typeface="Arial" pitchFamily="34" charset="0"/>
              </a:defRPr>
            </a:lvl3pPr>
            <a:lvl4pPr marL="1505541" algn="l" rtl="0" fontAlgn="base">
              <a:spcBef>
                <a:spcPct val="0"/>
              </a:spcBef>
              <a:spcAft>
                <a:spcPct val="0"/>
              </a:spcAft>
              <a:defRPr kern="1200">
                <a:solidFill>
                  <a:schemeClr val="tx1"/>
                </a:solidFill>
                <a:latin typeface="Arial" pitchFamily="34" charset="0"/>
                <a:ea typeface="+mn-ea"/>
                <a:cs typeface="Arial" pitchFamily="34" charset="0"/>
              </a:defRPr>
            </a:lvl4pPr>
            <a:lvl5pPr marL="2007387" algn="l" rtl="0" fontAlgn="base">
              <a:spcBef>
                <a:spcPct val="0"/>
              </a:spcBef>
              <a:spcAft>
                <a:spcPct val="0"/>
              </a:spcAft>
              <a:defRPr kern="1200">
                <a:solidFill>
                  <a:schemeClr val="tx1"/>
                </a:solidFill>
                <a:latin typeface="Arial" pitchFamily="34" charset="0"/>
                <a:ea typeface="+mn-ea"/>
                <a:cs typeface="Arial" pitchFamily="34" charset="0"/>
              </a:defRPr>
            </a:lvl5pPr>
            <a:lvl6pPr marL="2509234" algn="l" defTabSz="1003694" rtl="0" eaLnBrk="1" latinLnBrk="0" hangingPunct="1">
              <a:defRPr kern="1200">
                <a:solidFill>
                  <a:schemeClr val="tx1"/>
                </a:solidFill>
                <a:latin typeface="Arial" pitchFamily="34" charset="0"/>
                <a:ea typeface="+mn-ea"/>
                <a:cs typeface="Arial" pitchFamily="34" charset="0"/>
              </a:defRPr>
            </a:lvl6pPr>
            <a:lvl7pPr marL="3011081" algn="l" defTabSz="1003694" rtl="0" eaLnBrk="1" latinLnBrk="0" hangingPunct="1">
              <a:defRPr kern="1200">
                <a:solidFill>
                  <a:schemeClr val="tx1"/>
                </a:solidFill>
                <a:latin typeface="Arial" pitchFamily="34" charset="0"/>
                <a:ea typeface="+mn-ea"/>
                <a:cs typeface="Arial" pitchFamily="34" charset="0"/>
              </a:defRPr>
            </a:lvl7pPr>
            <a:lvl8pPr marL="3512927" algn="l" defTabSz="1003694" rtl="0" eaLnBrk="1" latinLnBrk="0" hangingPunct="1">
              <a:defRPr kern="1200">
                <a:solidFill>
                  <a:schemeClr val="tx1"/>
                </a:solidFill>
                <a:latin typeface="Arial" pitchFamily="34" charset="0"/>
                <a:ea typeface="+mn-ea"/>
                <a:cs typeface="Arial" pitchFamily="34" charset="0"/>
              </a:defRPr>
            </a:lvl8pPr>
            <a:lvl9pPr marL="4014773" algn="l" defTabSz="1003694" rtl="0" eaLnBrk="1" latinLnBrk="0" hangingPunct="1">
              <a:defRPr kern="1200">
                <a:solidFill>
                  <a:schemeClr val="tx1"/>
                </a:solidFill>
                <a:latin typeface="Arial" pitchFamily="34" charset="0"/>
                <a:ea typeface="+mn-ea"/>
                <a:cs typeface="Arial" pitchFamily="34" charset="0"/>
              </a:defRPr>
            </a:lvl9pPr>
          </a:lstStyle>
          <a:p>
            <a:pPr>
              <a:buFont typeface="Wingdings" pitchFamily="2" charset="2"/>
              <a:buChar char="Ø"/>
            </a:pPr>
            <a:r>
              <a:rPr lang="en-US" sz="1800" dirty="0">
                <a:solidFill>
                  <a:srgbClr val="0000CC"/>
                </a:solidFill>
                <a:latin typeface="Arial" panose="020B0604020202020204" pitchFamily="34" charset="0"/>
              </a:rPr>
              <a:t>Annual Report/20-F includes:</a:t>
            </a:r>
          </a:p>
          <a:p>
            <a:pPr marL="1289444" lvl="2" indent="-285750">
              <a:buFont typeface="Arial" panose="020B0604020202020204" pitchFamily="34" charset="0"/>
              <a:buChar char="•"/>
            </a:pPr>
            <a:r>
              <a:rPr lang="en-US" dirty="0">
                <a:solidFill>
                  <a:srgbClr val="0000CC"/>
                </a:solidFill>
              </a:rPr>
              <a:t>An overview of Proved Oil &amp; Gas reserves</a:t>
            </a:r>
          </a:p>
          <a:p>
            <a:pPr marL="1289444" lvl="2" indent="-285750">
              <a:buFont typeface="Arial" panose="020B0604020202020204" pitchFamily="34" charset="0"/>
              <a:buChar char="•"/>
            </a:pPr>
            <a:r>
              <a:rPr lang="en-US" dirty="0">
                <a:solidFill>
                  <a:srgbClr val="0000CC"/>
                </a:solidFill>
              </a:rPr>
              <a:t>Standardized Measure of Oil &amp; Gas (SMOG)</a:t>
            </a:r>
          </a:p>
          <a:p>
            <a:pPr marL="1791291" lvl="3" indent="-285750">
              <a:buFont typeface="Wingdings" panose="05000000000000000000" pitchFamily="2" charset="2"/>
              <a:buChar char="ü"/>
            </a:pPr>
            <a:r>
              <a:rPr lang="en-US" dirty="0">
                <a:solidFill>
                  <a:srgbClr val="0000CC"/>
                </a:solidFill>
              </a:rPr>
              <a:t>Economic valuation of the company based on its proved oil &amp; gas reserves and standard metrics</a:t>
            </a:r>
          </a:p>
          <a:p>
            <a:pPr marL="1791291" lvl="3" indent="-285750">
              <a:buFont typeface="Wingdings" panose="05000000000000000000" pitchFamily="2" charset="2"/>
              <a:buChar char="ü"/>
            </a:pPr>
            <a:r>
              <a:rPr lang="en-US" dirty="0">
                <a:solidFill>
                  <a:srgbClr val="0000CC"/>
                </a:solidFill>
              </a:rPr>
              <a:t>Not meant to represent the actual value, but to provide a consistent measure for analysts and shareholders to compare Upstream companies</a:t>
            </a:r>
            <a:endParaRPr lang="en-GB" dirty="0">
              <a:solidFill>
                <a:srgbClr val="0000CC"/>
              </a:solidFill>
            </a:endParaRPr>
          </a:p>
        </p:txBody>
      </p:sp>
      <p:grpSp>
        <p:nvGrpSpPr>
          <p:cNvPr id="8" name="Group 7">
            <a:extLst>
              <a:ext uri="{FF2B5EF4-FFF2-40B4-BE49-F238E27FC236}">
                <a16:creationId xmlns:a16="http://schemas.microsoft.com/office/drawing/2014/main" id="{E93F97A6-7C4C-646E-3DDE-5D75A58FA34E}"/>
              </a:ext>
            </a:extLst>
          </p:cNvPr>
          <p:cNvGrpSpPr/>
          <p:nvPr/>
        </p:nvGrpSpPr>
        <p:grpSpPr>
          <a:xfrm>
            <a:off x="304800" y="4500711"/>
            <a:ext cx="9092282" cy="2808311"/>
            <a:chOff x="609600" y="4048432"/>
            <a:chExt cx="7696200" cy="2382848"/>
          </a:xfrm>
        </p:grpSpPr>
        <p:pic>
          <p:nvPicPr>
            <p:cNvPr id="9" name="Picture 2">
              <a:extLst>
                <a:ext uri="{FF2B5EF4-FFF2-40B4-BE49-F238E27FC236}">
                  <a16:creationId xmlns:a16="http://schemas.microsoft.com/office/drawing/2014/main" id="{317C5927-C006-B919-3734-B336ECC5F12A}"/>
                </a:ext>
              </a:extLst>
            </p:cNvPr>
            <p:cNvPicPr>
              <a:picLocks noChangeAspect="1" noChangeArrowheads="1"/>
            </p:cNvPicPr>
            <p:nvPr/>
          </p:nvPicPr>
          <p:blipFill>
            <a:blip r:embed="rId3" cstate="print"/>
            <a:srcRect l="21083" t="14583" r="19766" b="74093"/>
            <a:stretch>
              <a:fillRect/>
            </a:stretch>
          </p:blipFill>
          <p:spPr bwMode="auto">
            <a:xfrm>
              <a:off x="609600" y="4048432"/>
              <a:ext cx="7696200" cy="828368"/>
            </a:xfrm>
            <a:prstGeom prst="rect">
              <a:avLst/>
            </a:prstGeom>
            <a:noFill/>
            <a:ln w="9525">
              <a:noFill/>
              <a:miter lim="800000"/>
              <a:headEnd/>
              <a:tailEnd/>
            </a:ln>
          </p:spPr>
        </p:pic>
        <p:pic>
          <p:nvPicPr>
            <p:cNvPr id="10" name="Picture 2">
              <a:extLst>
                <a:ext uri="{FF2B5EF4-FFF2-40B4-BE49-F238E27FC236}">
                  <a16:creationId xmlns:a16="http://schemas.microsoft.com/office/drawing/2014/main" id="{70CB02D7-D626-CF67-EF66-D3E32028813F}"/>
                </a:ext>
              </a:extLst>
            </p:cNvPr>
            <p:cNvPicPr>
              <a:picLocks noChangeAspect="1" noChangeArrowheads="1"/>
            </p:cNvPicPr>
            <p:nvPr/>
          </p:nvPicPr>
          <p:blipFill>
            <a:blip r:embed="rId3" cstate="print"/>
            <a:srcRect l="21083" t="67372" r="19766" b="11042"/>
            <a:stretch>
              <a:fillRect/>
            </a:stretch>
          </p:blipFill>
          <p:spPr bwMode="auto">
            <a:xfrm>
              <a:off x="609600" y="4852219"/>
              <a:ext cx="7696200" cy="1579061"/>
            </a:xfrm>
            <a:prstGeom prst="rect">
              <a:avLst/>
            </a:prstGeom>
            <a:noFill/>
            <a:ln w="9525">
              <a:noFill/>
              <a:miter lim="800000"/>
              <a:headEnd/>
              <a:tailEnd/>
            </a:ln>
          </p:spPr>
        </p:pic>
      </p:grpSp>
    </p:spTree>
    <p:extLst>
      <p:ext uri="{BB962C8B-B14F-4D97-AF65-F5344CB8AC3E}">
        <p14:creationId xmlns:p14="http://schemas.microsoft.com/office/powerpoint/2010/main" val="2304687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p:nvPr/>
        </p:nvSpPr>
        <p:spPr>
          <a:xfrm>
            <a:off x="390314" y="1688336"/>
            <a:ext cx="6673097" cy="432792"/>
          </a:xfrm>
          <a:prstGeom prst="rect">
            <a:avLst/>
          </a:prstGeom>
        </p:spPr>
        <p:txBody>
          <a:bodyPr wrap="square" lIns="0" tIns="16040" rIns="0" bIns="0" rtlCol="0">
            <a:noAutofit/>
          </a:bodyPr>
          <a:lstStyle/>
          <a:p>
            <a:pPr marL="12832">
              <a:lnSpc>
                <a:spcPts val="2526"/>
              </a:lnSpc>
            </a:pPr>
            <a:r>
              <a:rPr lang="en-GB" sz="2800" b="1" spc="-6" dirty="0">
                <a:solidFill>
                  <a:srgbClr val="FF0000"/>
                </a:solidFill>
              </a:rPr>
              <a:t>In Summary - Reserves and Resources</a:t>
            </a:r>
            <a:endParaRPr sz="2800" b="1" dirty="0">
              <a:solidFill>
                <a:srgbClr val="FF0000"/>
              </a:solidFill>
            </a:endParaRPr>
          </a:p>
        </p:txBody>
      </p:sp>
      <p:grpSp>
        <p:nvGrpSpPr>
          <p:cNvPr id="4" name="Group 3">
            <a:extLst>
              <a:ext uri="{FF2B5EF4-FFF2-40B4-BE49-F238E27FC236}">
                <a16:creationId xmlns:a16="http://schemas.microsoft.com/office/drawing/2014/main" id="{9E25AAA5-2ECE-E940-C1B5-68442A993A9B}"/>
              </a:ext>
            </a:extLst>
          </p:cNvPr>
          <p:cNvGrpSpPr/>
          <p:nvPr/>
        </p:nvGrpSpPr>
        <p:grpSpPr>
          <a:xfrm>
            <a:off x="172470" y="2208459"/>
            <a:ext cx="8084344" cy="4740524"/>
            <a:chOff x="172470" y="2806278"/>
            <a:chExt cx="8084344" cy="3926681"/>
          </a:xfrm>
        </p:grpSpPr>
        <p:sp>
          <p:nvSpPr>
            <p:cNvPr id="17" name="object 17"/>
            <p:cNvSpPr/>
            <p:nvPr/>
          </p:nvSpPr>
          <p:spPr>
            <a:xfrm>
              <a:off x="788420" y="4885109"/>
              <a:ext cx="2386806" cy="538956"/>
            </a:xfrm>
            <a:custGeom>
              <a:avLst/>
              <a:gdLst/>
              <a:ahLst/>
              <a:cxnLst/>
              <a:rect l="l" t="t" r="r" b="b"/>
              <a:pathLst>
                <a:path w="2362200" h="533400">
                  <a:moveTo>
                    <a:pt x="0" y="533400"/>
                  </a:moveTo>
                  <a:lnTo>
                    <a:pt x="2362200" y="533400"/>
                  </a:lnTo>
                  <a:lnTo>
                    <a:pt x="2362200" y="0"/>
                  </a:lnTo>
                  <a:lnTo>
                    <a:pt x="0" y="0"/>
                  </a:lnTo>
                  <a:lnTo>
                    <a:pt x="0" y="533400"/>
                  </a:lnTo>
                  <a:close/>
                </a:path>
              </a:pathLst>
            </a:custGeom>
            <a:solidFill>
              <a:srgbClr val="00B050"/>
            </a:solidFill>
          </p:spPr>
          <p:txBody>
            <a:bodyPr wrap="square" lIns="0" tIns="0" rIns="0" bIns="0" rtlCol="0">
              <a:noAutofit/>
            </a:bodyPr>
            <a:lstStyle/>
            <a:p>
              <a:endParaRPr>
                <a:solidFill>
                  <a:srgbClr val="0000CC"/>
                </a:solidFill>
              </a:endParaRPr>
            </a:p>
          </p:txBody>
        </p:sp>
        <p:sp>
          <p:nvSpPr>
            <p:cNvPr id="18" name="object 18"/>
            <p:cNvSpPr/>
            <p:nvPr/>
          </p:nvSpPr>
          <p:spPr>
            <a:xfrm>
              <a:off x="788420" y="4885109"/>
              <a:ext cx="2386806" cy="538956"/>
            </a:xfrm>
            <a:custGeom>
              <a:avLst/>
              <a:gdLst/>
              <a:ahLst/>
              <a:cxnLst/>
              <a:rect l="l" t="t" r="r" b="b"/>
              <a:pathLst>
                <a:path w="2362200" h="533400">
                  <a:moveTo>
                    <a:pt x="0" y="533400"/>
                  </a:moveTo>
                  <a:lnTo>
                    <a:pt x="2362200" y="533400"/>
                  </a:lnTo>
                  <a:lnTo>
                    <a:pt x="2362200" y="0"/>
                  </a:lnTo>
                  <a:lnTo>
                    <a:pt x="0" y="0"/>
                  </a:lnTo>
                  <a:lnTo>
                    <a:pt x="0" y="533400"/>
                  </a:lnTo>
                  <a:close/>
                </a:path>
              </a:pathLst>
            </a:custGeom>
            <a:solidFill>
              <a:srgbClr val="00B050"/>
            </a:solidFill>
            <a:ln w="9144">
              <a:solidFill>
                <a:srgbClr val="C0504D"/>
              </a:solidFill>
            </a:ln>
          </p:spPr>
          <p:txBody>
            <a:bodyPr wrap="square" lIns="0" tIns="0" rIns="0" bIns="0" rtlCol="0">
              <a:noAutofit/>
            </a:bodyPr>
            <a:lstStyle/>
            <a:p>
              <a:endParaRPr>
                <a:solidFill>
                  <a:srgbClr val="0000CC"/>
                </a:solidFill>
              </a:endParaRPr>
            </a:p>
          </p:txBody>
        </p:sp>
        <p:sp>
          <p:nvSpPr>
            <p:cNvPr id="19" name="object 19"/>
            <p:cNvSpPr/>
            <p:nvPr/>
          </p:nvSpPr>
          <p:spPr>
            <a:xfrm>
              <a:off x="3329214" y="4885109"/>
              <a:ext cx="2386806" cy="538956"/>
            </a:xfrm>
            <a:custGeom>
              <a:avLst/>
              <a:gdLst/>
              <a:ahLst/>
              <a:cxnLst/>
              <a:rect l="l" t="t" r="r" b="b"/>
              <a:pathLst>
                <a:path w="2362200" h="533400">
                  <a:moveTo>
                    <a:pt x="0" y="533400"/>
                  </a:moveTo>
                  <a:lnTo>
                    <a:pt x="2362200" y="533400"/>
                  </a:lnTo>
                  <a:lnTo>
                    <a:pt x="2362200" y="0"/>
                  </a:lnTo>
                  <a:lnTo>
                    <a:pt x="0" y="0"/>
                  </a:lnTo>
                  <a:lnTo>
                    <a:pt x="0" y="533400"/>
                  </a:lnTo>
                  <a:close/>
                </a:path>
              </a:pathLst>
            </a:custGeom>
            <a:solidFill>
              <a:srgbClr val="FFFF99"/>
            </a:solidFill>
          </p:spPr>
          <p:txBody>
            <a:bodyPr wrap="square" lIns="0" tIns="0" rIns="0" bIns="0" rtlCol="0">
              <a:noAutofit/>
            </a:bodyPr>
            <a:lstStyle/>
            <a:p>
              <a:endParaRPr>
                <a:solidFill>
                  <a:srgbClr val="0000CC"/>
                </a:solidFill>
              </a:endParaRPr>
            </a:p>
          </p:txBody>
        </p:sp>
        <p:sp>
          <p:nvSpPr>
            <p:cNvPr id="20" name="object 20"/>
            <p:cNvSpPr/>
            <p:nvPr/>
          </p:nvSpPr>
          <p:spPr>
            <a:xfrm>
              <a:off x="3329214" y="4885109"/>
              <a:ext cx="2386806" cy="538956"/>
            </a:xfrm>
            <a:custGeom>
              <a:avLst/>
              <a:gdLst/>
              <a:ahLst/>
              <a:cxnLst/>
              <a:rect l="l" t="t" r="r" b="b"/>
              <a:pathLst>
                <a:path w="2362200" h="533400">
                  <a:moveTo>
                    <a:pt x="0" y="533400"/>
                  </a:moveTo>
                  <a:lnTo>
                    <a:pt x="2362200" y="533400"/>
                  </a:lnTo>
                  <a:lnTo>
                    <a:pt x="2362200" y="0"/>
                  </a:lnTo>
                  <a:lnTo>
                    <a:pt x="0" y="0"/>
                  </a:lnTo>
                  <a:lnTo>
                    <a:pt x="0" y="533400"/>
                  </a:lnTo>
                  <a:close/>
                </a:path>
              </a:pathLst>
            </a:custGeom>
            <a:ln w="9144">
              <a:solidFill>
                <a:srgbClr val="C0504D"/>
              </a:solidFill>
            </a:ln>
          </p:spPr>
          <p:txBody>
            <a:bodyPr wrap="square" lIns="0" tIns="0" rIns="0" bIns="0" rtlCol="0">
              <a:noAutofit/>
            </a:bodyPr>
            <a:lstStyle/>
            <a:p>
              <a:endParaRPr>
                <a:solidFill>
                  <a:srgbClr val="0000CC"/>
                </a:solidFill>
              </a:endParaRPr>
            </a:p>
          </p:txBody>
        </p:sp>
        <p:sp>
          <p:nvSpPr>
            <p:cNvPr id="21" name="object 21"/>
            <p:cNvSpPr/>
            <p:nvPr/>
          </p:nvSpPr>
          <p:spPr>
            <a:xfrm>
              <a:off x="2020320" y="2986742"/>
              <a:ext cx="4773613" cy="974442"/>
            </a:xfrm>
            <a:custGeom>
              <a:avLst/>
              <a:gdLst/>
              <a:ahLst/>
              <a:cxnLst/>
              <a:rect l="l" t="t" r="r" b="b"/>
              <a:pathLst>
                <a:path w="4724400" h="1143000">
                  <a:moveTo>
                    <a:pt x="0" y="1143000"/>
                  </a:moveTo>
                  <a:lnTo>
                    <a:pt x="4724400" y="1143000"/>
                  </a:lnTo>
                  <a:lnTo>
                    <a:pt x="4724400" y="0"/>
                  </a:lnTo>
                  <a:lnTo>
                    <a:pt x="0" y="0"/>
                  </a:lnTo>
                  <a:lnTo>
                    <a:pt x="0" y="1143000"/>
                  </a:lnTo>
                  <a:close/>
                </a:path>
              </a:pathLst>
            </a:custGeom>
            <a:solidFill>
              <a:srgbClr val="C0504D"/>
            </a:solidFill>
          </p:spPr>
          <p:txBody>
            <a:bodyPr wrap="square" lIns="0" tIns="0" rIns="0" bIns="0" rtlCol="0">
              <a:noAutofit/>
            </a:bodyPr>
            <a:lstStyle/>
            <a:p>
              <a:endParaRPr>
                <a:solidFill>
                  <a:srgbClr val="0000CC"/>
                </a:solidFill>
              </a:endParaRPr>
            </a:p>
          </p:txBody>
        </p:sp>
        <p:sp>
          <p:nvSpPr>
            <p:cNvPr id="22" name="object 22"/>
            <p:cNvSpPr/>
            <p:nvPr/>
          </p:nvSpPr>
          <p:spPr>
            <a:xfrm>
              <a:off x="2020320" y="2806278"/>
              <a:ext cx="4773613" cy="1154906"/>
            </a:xfrm>
            <a:custGeom>
              <a:avLst/>
              <a:gdLst/>
              <a:ahLst/>
              <a:cxnLst/>
              <a:rect l="l" t="t" r="r" b="b"/>
              <a:pathLst>
                <a:path w="4724400" h="1143000">
                  <a:moveTo>
                    <a:pt x="0" y="1143000"/>
                  </a:moveTo>
                  <a:lnTo>
                    <a:pt x="4724400" y="1143000"/>
                  </a:lnTo>
                  <a:lnTo>
                    <a:pt x="4724400" y="0"/>
                  </a:lnTo>
                  <a:lnTo>
                    <a:pt x="0" y="0"/>
                  </a:lnTo>
                  <a:lnTo>
                    <a:pt x="0" y="1143000"/>
                  </a:lnTo>
                  <a:close/>
                </a:path>
              </a:pathLst>
            </a:custGeom>
            <a:ln w="9144">
              <a:solidFill>
                <a:srgbClr val="C0504D"/>
              </a:solidFill>
            </a:ln>
          </p:spPr>
          <p:txBody>
            <a:bodyPr wrap="square" lIns="0" tIns="0" rIns="0" bIns="0" rtlCol="0">
              <a:noAutofit/>
            </a:bodyPr>
            <a:lstStyle/>
            <a:p>
              <a:endParaRPr>
                <a:solidFill>
                  <a:srgbClr val="0000CC"/>
                </a:solidFill>
              </a:endParaRPr>
            </a:p>
          </p:txBody>
        </p:sp>
        <p:sp>
          <p:nvSpPr>
            <p:cNvPr id="23" name="object 23"/>
            <p:cNvSpPr/>
            <p:nvPr/>
          </p:nvSpPr>
          <p:spPr>
            <a:xfrm>
              <a:off x="2174308" y="3961184"/>
              <a:ext cx="2155825" cy="923925"/>
            </a:xfrm>
            <a:custGeom>
              <a:avLst/>
              <a:gdLst/>
              <a:ahLst/>
              <a:cxnLst/>
              <a:rect l="l" t="t" r="r" b="b"/>
              <a:pathLst>
                <a:path w="2133600" h="914400">
                  <a:moveTo>
                    <a:pt x="2133600" y="0"/>
                  </a:moveTo>
                  <a:lnTo>
                    <a:pt x="0" y="914400"/>
                  </a:lnTo>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4" name="object 24"/>
            <p:cNvSpPr/>
            <p:nvPr/>
          </p:nvSpPr>
          <p:spPr>
            <a:xfrm>
              <a:off x="4330133" y="3961184"/>
              <a:ext cx="2309813" cy="923925"/>
            </a:xfrm>
            <a:custGeom>
              <a:avLst/>
              <a:gdLst/>
              <a:ahLst/>
              <a:cxnLst/>
              <a:rect l="l" t="t" r="r" b="b"/>
              <a:pathLst>
                <a:path w="2286000" h="914400">
                  <a:moveTo>
                    <a:pt x="0" y="0"/>
                  </a:moveTo>
                  <a:lnTo>
                    <a:pt x="2286000" y="914400"/>
                  </a:lnTo>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5" name="object 25"/>
            <p:cNvSpPr/>
            <p:nvPr/>
          </p:nvSpPr>
          <p:spPr>
            <a:xfrm>
              <a:off x="172470" y="5886028"/>
              <a:ext cx="1770856" cy="846931"/>
            </a:xfrm>
            <a:prstGeom prst="rect">
              <a:avLst/>
            </a:prstGeom>
            <a:blipFill>
              <a:blip r:embed="rId3" cstate="print"/>
              <a:stretch>
                <a:fillRect/>
              </a:stretch>
            </a:blipFill>
          </p:spPr>
          <p:txBody>
            <a:bodyPr wrap="square" lIns="0" tIns="0" rIns="0" bIns="0" rtlCol="0">
              <a:noAutofit/>
            </a:bodyPr>
            <a:lstStyle/>
            <a:p>
              <a:endParaRPr>
                <a:solidFill>
                  <a:srgbClr val="0000CC"/>
                </a:solidFill>
              </a:endParaRPr>
            </a:p>
          </p:txBody>
        </p:sp>
        <p:sp>
          <p:nvSpPr>
            <p:cNvPr id="26" name="object 26"/>
            <p:cNvSpPr/>
            <p:nvPr/>
          </p:nvSpPr>
          <p:spPr>
            <a:xfrm>
              <a:off x="172470" y="5886028"/>
              <a:ext cx="1770856" cy="846931"/>
            </a:xfrm>
            <a:custGeom>
              <a:avLst/>
              <a:gdLst/>
              <a:ahLst/>
              <a:cxnLst/>
              <a:rect l="l" t="t" r="r" b="b"/>
              <a:pathLst>
                <a:path w="1752600" h="838200">
                  <a:moveTo>
                    <a:pt x="0" y="838200"/>
                  </a:moveTo>
                  <a:lnTo>
                    <a:pt x="1752600" y="838200"/>
                  </a:lnTo>
                  <a:lnTo>
                    <a:pt x="1752600" y="0"/>
                  </a:lnTo>
                  <a:lnTo>
                    <a:pt x="0" y="0"/>
                  </a:lnTo>
                  <a:lnTo>
                    <a:pt x="0" y="838200"/>
                  </a:lnTo>
                  <a:close/>
                </a:path>
              </a:pathLst>
            </a:custGeom>
            <a:ln w="9144">
              <a:solidFill>
                <a:srgbClr val="C0504D"/>
              </a:solidFill>
            </a:ln>
          </p:spPr>
          <p:txBody>
            <a:bodyPr wrap="square" lIns="0" tIns="0" rIns="0" bIns="0" rtlCol="0">
              <a:noAutofit/>
            </a:bodyPr>
            <a:lstStyle/>
            <a:p>
              <a:endParaRPr>
                <a:solidFill>
                  <a:srgbClr val="0000CC"/>
                </a:solidFill>
              </a:endParaRPr>
            </a:p>
          </p:txBody>
        </p:sp>
        <p:sp>
          <p:nvSpPr>
            <p:cNvPr id="27" name="object 27"/>
            <p:cNvSpPr/>
            <p:nvPr/>
          </p:nvSpPr>
          <p:spPr>
            <a:xfrm>
              <a:off x="1096395" y="5424065"/>
              <a:ext cx="1077913" cy="461963"/>
            </a:xfrm>
            <a:custGeom>
              <a:avLst/>
              <a:gdLst/>
              <a:ahLst/>
              <a:cxnLst/>
              <a:rect l="l" t="t" r="r" b="b"/>
              <a:pathLst>
                <a:path w="1066800" h="457200">
                  <a:moveTo>
                    <a:pt x="1066800" y="0"/>
                  </a:moveTo>
                  <a:lnTo>
                    <a:pt x="0" y="457200"/>
                  </a:lnTo>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8" name="object 28"/>
            <p:cNvSpPr/>
            <p:nvPr/>
          </p:nvSpPr>
          <p:spPr>
            <a:xfrm>
              <a:off x="2174308" y="5424065"/>
              <a:ext cx="923925" cy="461963"/>
            </a:xfrm>
            <a:custGeom>
              <a:avLst/>
              <a:gdLst/>
              <a:ahLst/>
              <a:cxnLst/>
              <a:rect l="l" t="t" r="r" b="b"/>
              <a:pathLst>
                <a:path w="914400" h="457200">
                  <a:moveTo>
                    <a:pt x="0" y="0"/>
                  </a:moveTo>
                  <a:lnTo>
                    <a:pt x="914400" y="457200"/>
                  </a:lnTo>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9" name="object 29"/>
            <p:cNvSpPr/>
            <p:nvPr/>
          </p:nvSpPr>
          <p:spPr>
            <a:xfrm>
              <a:off x="5870008" y="4885109"/>
              <a:ext cx="2386806" cy="538956"/>
            </a:xfrm>
            <a:custGeom>
              <a:avLst/>
              <a:gdLst/>
              <a:ahLst/>
              <a:cxnLst/>
              <a:rect l="l" t="t" r="r" b="b"/>
              <a:pathLst>
                <a:path w="2362200" h="533400">
                  <a:moveTo>
                    <a:pt x="0" y="533400"/>
                  </a:moveTo>
                  <a:lnTo>
                    <a:pt x="2362200" y="533400"/>
                  </a:lnTo>
                  <a:lnTo>
                    <a:pt x="2362200" y="0"/>
                  </a:lnTo>
                  <a:lnTo>
                    <a:pt x="0" y="0"/>
                  </a:lnTo>
                  <a:lnTo>
                    <a:pt x="0" y="533400"/>
                  </a:lnTo>
                  <a:close/>
                </a:path>
              </a:pathLst>
            </a:custGeom>
            <a:solidFill>
              <a:srgbClr val="FFFF99"/>
            </a:solidFill>
          </p:spPr>
          <p:txBody>
            <a:bodyPr wrap="square" lIns="0" tIns="0" rIns="0" bIns="0" rtlCol="0">
              <a:noAutofit/>
            </a:bodyPr>
            <a:lstStyle/>
            <a:p>
              <a:endParaRPr>
                <a:solidFill>
                  <a:srgbClr val="0000CC"/>
                </a:solidFill>
              </a:endParaRPr>
            </a:p>
          </p:txBody>
        </p:sp>
        <p:sp>
          <p:nvSpPr>
            <p:cNvPr id="30" name="object 30"/>
            <p:cNvSpPr/>
            <p:nvPr/>
          </p:nvSpPr>
          <p:spPr>
            <a:xfrm>
              <a:off x="5870008" y="4885109"/>
              <a:ext cx="2386806" cy="538956"/>
            </a:xfrm>
            <a:custGeom>
              <a:avLst/>
              <a:gdLst/>
              <a:ahLst/>
              <a:cxnLst/>
              <a:rect l="l" t="t" r="r" b="b"/>
              <a:pathLst>
                <a:path w="2362200" h="533400">
                  <a:moveTo>
                    <a:pt x="0" y="533400"/>
                  </a:moveTo>
                  <a:lnTo>
                    <a:pt x="2362200" y="533400"/>
                  </a:lnTo>
                  <a:lnTo>
                    <a:pt x="2362200" y="0"/>
                  </a:lnTo>
                  <a:lnTo>
                    <a:pt x="0" y="0"/>
                  </a:lnTo>
                  <a:lnTo>
                    <a:pt x="0" y="533400"/>
                  </a:lnTo>
                  <a:close/>
                </a:path>
              </a:pathLst>
            </a:custGeom>
            <a:ln w="9144">
              <a:solidFill>
                <a:srgbClr val="C0504D"/>
              </a:solidFill>
            </a:ln>
          </p:spPr>
          <p:txBody>
            <a:bodyPr wrap="square" lIns="0" tIns="0" rIns="0" bIns="0" rtlCol="0">
              <a:noAutofit/>
            </a:bodyPr>
            <a:lstStyle/>
            <a:p>
              <a:endParaRPr>
                <a:solidFill>
                  <a:srgbClr val="0000CC"/>
                </a:solidFill>
              </a:endParaRPr>
            </a:p>
          </p:txBody>
        </p:sp>
        <p:sp>
          <p:nvSpPr>
            <p:cNvPr id="31" name="object 31"/>
            <p:cNvSpPr/>
            <p:nvPr/>
          </p:nvSpPr>
          <p:spPr>
            <a:xfrm>
              <a:off x="4330133" y="3961184"/>
              <a:ext cx="0" cy="923925"/>
            </a:xfrm>
            <a:custGeom>
              <a:avLst/>
              <a:gdLst/>
              <a:ahLst/>
              <a:cxnLst/>
              <a:rect l="l" t="t" r="r" b="b"/>
              <a:pathLst>
                <a:path h="914400">
                  <a:moveTo>
                    <a:pt x="0" y="0"/>
                  </a:moveTo>
                  <a:lnTo>
                    <a:pt x="0" y="914400"/>
                  </a:lnTo>
                </a:path>
              </a:pathLst>
            </a:custGeom>
            <a:ln w="9144">
              <a:solidFill>
                <a:srgbClr val="000000"/>
              </a:solidFill>
            </a:ln>
          </p:spPr>
          <p:txBody>
            <a:bodyPr wrap="square" lIns="0" tIns="0" rIns="0" bIns="0" rtlCol="0">
              <a:noAutofit/>
            </a:bodyPr>
            <a:lstStyle/>
            <a:p>
              <a:endParaRPr>
                <a:solidFill>
                  <a:srgbClr val="0000CC"/>
                </a:solidFill>
              </a:endParaRPr>
            </a:p>
          </p:txBody>
        </p:sp>
        <p:sp>
          <p:nvSpPr>
            <p:cNvPr id="32" name="object 32"/>
            <p:cNvSpPr/>
            <p:nvPr/>
          </p:nvSpPr>
          <p:spPr>
            <a:xfrm>
              <a:off x="2174308" y="5886028"/>
              <a:ext cx="1770856" cy="846931"/>
            </a:xfrm>
            <a:prstGeom prst="rect">
              <a:avLst/>
            </a:prstGeom>
            <a:blipFill>
              <a:blip r:embed="rId3" cstate="print"/>
              <a:stretch>
                <a:fillRect/>
              </a:stretch>
            </a:blipFill>
          </p:spPr>
          <p:txBody>
            <a:bodyPr wrap="square" lIns="0" tIns="0" rIns="0" bIns="0" rtlCol="0">
              <a:noAutofit/>
            </a:bodyPr>
            <a:lstStyle/>
            <a:p>
              <a:endParaRPr>
                <a:solidFill>
                  <a:srgbClr val="0000CC"/>
                </a:solidFill>
              </a:endParaRPr>
            </a:p>
          </p:txBody>
        </p:sp>
        <p:sp>
          <p:nvSpPr>
            <p:cNvPr id="33" name="object 33"/>
            <p:cNvSpPr/>
            <p:nvPr/>
          </p:nvSpPr>
          <p:spPr>
            <a:xfrm>
              <a:off x="2174308" y="5886028"/>
              <a:ext cx="1770856" cy="846931"/>
            </a:xfrm>
            <a:custGeom>
              <a:avLst/>
              <a:gdLst/>
              <a:ahLst/>
              <a:cxnLst/>
              <a:rect l="l" t="t" r="r" b="b"/>
              <a:pathLst>
                <a:path w="1752600" h="838200">
                  <a:moveTo>
                    <a:pt x="0" y="838200"/>
                  </a:moveTo>
                  <a:lnTo>
                    <a:pt x="1752600" y="838200"/>
                  </a:lnTo>
                  <a:lnTo>
                    <a:pt x="1752600" y="0"/>
                  </a:lnTo>
                  <a:lnTo>
                    <a:pt x="0" y="0"/>
                  </a:lnTo>
                  <a:lnTo>
                    <a:pt x="0" y="838200"/>
                  </a:lnTo>
                  <a:close/>
                </a:path>
              </a:pathLst>
            </a:custGeom>
            <a:ln w="9144">
              <a:solidFill>
                <a:srgbClr val="C0504D"/>
              </a:solidFill>
            </a:ln>
          </p:spPr>
          <p:txBody>
            <a:bodyPr wrap="square" lIns="0" tIns="0" rIns="0" bIns="0" rtlCol="0">
              <a:noAutofit/>
            </a:bodyPr>
            <a:lstStyle/>
            <a:p>
              <a:endParaRPr>
                <a:solidFill>
                  <a:srgbClr val="0000CC"/>
                </a:solidFill>
              </a:endParaRPr>
            </a:p>
          </p:txBody>
        </p:sp>
        <p:sp>
          <p:nvSpPr>
            <p:cNvPr id="11" name="object 11"/>
            <p:cNvSpPr txBox="1"/>
            <p:nvPr/>
          </p:nvSpPr>
          <p:spPr>
            <a:xfrm>
              <a:off x="2174308" y="5886028"/>
              <a:ext cx="1770856" cy="846931"/>
            </a:xfrm>
            <a:prstGeom prst="rect">
              <a:avLst/>
            </a:prstGeom>
            <a:solidFill>
              <a:schemeClr val="tx2">
                <a:lumMod val="60000"/>
                <a:lumOff val="40000"/>
              </a:schemeClr>
            </a:solidFill>
          </p:spPr>
          <p:txBody>
            <a:bodyPr wrap="square" lIns="0" tIns="36571" rIns="0" bIns="0" rtlCol="0">
              <a:noAutofit/>
            </a:bodyPr>
            <a:lstStyle/>
            <a:p>
              <a:pPr marL="407966" marR="407418" algn="ctr">
                <a:lnSpc>
                  <a:spcPct val="101725"/>
                </a:lnSpc>
              </a:pPr>
              <a:r>
                <a:rPr spc="-12" dirty="0">
                  <a:solidFill>
                    <a:schemeClr val="bg1"/>
                  </a:solidFill>
                </a:rPr>
                <a:t>Proved</a:t>
              </a:r>
              <a:endParaRPr dirty="0">
                <a:solidFill>
                  <a:schemeClr val="bg1"/>
                </a:solidFill>
              </a:endParaRPr>
            </a:p>
            <a:p>
              <a:pPr marL="14243" marR="13144" algn="ctr">
                <a:lnSpc>
                  <a:spcPts val="2910"/>
                </a:lnSpc>
                <a:spcBef>
                  <a:spcPts val="145"/>
                </a:spcBef>
              </a:pPr>
              <a:r>
                <a:rPr spc="-3" dirty="0">
                  <a:solidFill>
                    <a:schemeClr val="bg1"/>
                  </a:solidFill>
                </a:rPr>
                <a:t>Undeveloped</a:t>
              </a:r>
              <a:endParaRPr dirty="0">
                <a:solidFill>
                  <a:schemeClr val="bg1"/>
                </a:solidFill>
              </a:endParaRPr>
            </a:p>
          </p:txBody>
        </p:sp>
        <p:sp>
          <p:nvSpPr>
            <p:cNvPr id="10" name="object 10"/>
            <p:cNvSpPr txBox="1"/>
            <p:nvPr/>
          </p:nvSpPr>
          <p:spPr>
            <a:xfrm>
              <a:off x="172470" y="5886028"/>
              <a:ext cx="1770856" cy="846931"/>
            </a:xfrm>
            <a:prstGeom prst="rect">
              <a:avLst/>
            </a:prstGeom>
            <a:solidFill>
              <a:schemeClr val="tx2">
                <a:lumMod val="60000"/>
                <a:lumOff val="40000"/>
              </a:schemeClr>
            </a:solidFill>
          </p:spPr>
          <p:txBody>
            <a:bodyPr wrap="square" lIns="0" tIns="36571" rIns="0" bIns="0" rtlCol="0">
              <a:noAutofit/>
            </a:bodyPr>
            <a:lstStyle/>
            <a:p>
              <a:pPr marL="407684" marR="407699" algn="ctr">
                <a:lnSpc>
                  <a:spcPct val="101725"/>
                </a:lnSpc>
              </a:pPr>
              <a:r>
                <a:rPr spc="-12" dirty="0">
                  <a:solidFill>
                    <a:schemeClr val="bg1"/>
                  </a:solidFill>
                </a:rPr>
                <a:t>Proved</a:t>
              </a:r>
              <a:endParaRPr dirty="0">
                <a:solidFill>
                  <a:schemeClr val="bg1"/>
                </a:solidFill>
              </a:endParaRPr>
            </a:p>
            <a:p>
              <a:pPr marL="178725" marR="179730" algn="ctr">
                <a:lnSpc>
                  <a:spcPts val="2910"/>
                </a:lnSpc>
                <a:spcBef>
                  <a:spcPts val="145"/>
                </a:spcBef>
              </a:pPr>
              <a:r>
                <a:rPr spc="-3" dirty="0">
                  <a:solidFill>
                    <a:schemeClr val="bg1"/>
                  </a:solidFill>
                </a:rPr>
                <a:t>Developed</a:t>
              </a:r>
              <a:endParaRPr dirty="0">
                <a:solidFill>
                  <a:schemeClr val="bg1"/>
                </a:solidFill>
              </a:endParaRPr>
            </a:p>
          </p:txBody>
        </p:sp>
        <p:sp>
          <p:nvSpPr>
            <p:cNvPr id="9" name="object 9"/>
            <p:cNvSpPr txBox="1"/>
            <p:nvPr/>
          </p:nvSpPr>
          <p:spPr>
            <a:xfrm>
              <a:off x="5870008" y="4885109"/>
              <a:ext cx="2386806" cy="538956"/>
            </a:xfrm>
            <a:prstGeom prst="rect">
              <a:avLst/>
            </a:prstGeom>
            <a:solidFill>
              <a:schemeClr val="accent1">
                <a:lumMod val="75000"/>
              </a:schemeClr>
            </a:solidFill>
          </p:spPr>
          <p:txBody>
            <a:bodyPr wrap="square" lIns="0" tIns="35930" rIns="0" bIns="0" rtlCol="0">
              <a:noAutofit/>
            </a:bodyPr>
            <a:lstStyle/>
            <a:p>
              <a:pPr marL="531373">
                <a:lnSpc>
                  <a:spcPct val="101725"/>
                </a:lnSpc>
              </a:pPr>
              <a:r>
                <a:rPr spc="-2" dirty="0">
                  <a:solidFill>
                    <a:schemeClr val="bg1"/>
                  </a:solidFill>
                </a:rPr>
                <a:t>sible Reserves</a:t>
              </a:r>
              <a:endParaRPr dirty="0">
                <a:solidFill>
                  <a:schemeClr val="bg1"/>
                </a:solidFill>
              </a:endParaRPr>
            </a:p>
          </p:txBody>
        </p:sp>
        <p:sp>
          <p:nvSpPr>
            <p:cNvPr id="8" name="object 8"/>
            <p:cNvSpPr txBox="1"/>
            <p:nvPr/>
          </p:nvSpPr>
          <p:spPr>
            <a:xfrm>
              <a:off x="788420" y="4885109"/>
              <a:ext cx="2386806" cy="538956"/>
            </a:xfrm>
            <a:prstGeom prst="rect">
              <a:avLst/>
            </a:prstGeom>
            <a:solidFill>
              <a:schemeClr val="accent1">
                <a:lumMod val="75000"/>
              </a:schemeClr>
            </a:solidFill>
          </p:spPr>
          <p:txBody>
            <a:bodyPr wrap="square" lIns="0" tIns="35930" rIns="0" bIns="0" rtlCol="0">
              <a:noAutofit/>
            </a:bodyPr>
            <a:lstStyle/>
            <a:p>
              <a:pPr marL="165687">
                <a:lnSpc>
                  <a:spcPct val="101725"/>
                </a:lnSpc>
              </a:pPr>
              <a:r>
                <a:rPr spc="-7" dirty="0">
                  <a:solidFill>
                    <a:schemeClr val="bg1"/>
                  </a:solidFill>
                </a:rPr>
                <a:t>Proved Reserves</a:t>
              </a:r>
              <a:endParaRPr dirty="0">
                <a:solidFill>
                  <a:schemeClr val="bg1"/>
                </a:solidFill>
              </a:endParaRPr>
            </a:p>
          </p:txBody>
        </p:sp>
        <p:sp>
          <p:nvSpPr>
            <p:cNvPr id="7" name="object 7"/>
            <p:cNvSpPr txBox="1"/>
            <p:nvPr/>
          </p:nvSpPr>
          <p:spPr>
            <a:xfrm>
              <a:off x="2020320" y="3037259"/>
              <a:ext cx="4773613" cy="923925"/>
            </a:xfrm>
            <a:prstGeom prst="rect">
              <a:avLst/>
            </a:prstGeom>
            <a:solidFill>
              <a:srgbClr val="00B050"/>
            </a:solidFill>
          </p:spPr>
          <p:txBody>
            <a:bodyPr wrap="square" lIns="0" tIns="3761" rIns="0" bIns="0" rtlCol="0">
              <a:noAutofit/>
            </a:bodyPr>
            <a:lstStyle/>
            <a:p>
              <a:pPr>
                <a:lnSpc>
                  <a:spcPts val="960"/>
                </a:lnSpc>
              </a:pPr>
              <a:endParaRPr dirty="0">
                <a:solidFill>
                  <a:srgbClr val="0000CC"/>
                </a:solidFill>
              </a:endParaRPr>
            </a:p>
            <a:p>
              <a:pPr marL="1173108">
                <a:lnSpc>
                  <a:spcPct val="101725"/>
                </a:lnSpc>
                <a:spcBef>
                  <a:spcPts val="2021"/>
                </a:spcBef>
              </a:pPr>
              <a:r>
                <a:rPr spc="-6" dirty="0">
                  <a:solidFill>
                    <a:schemeClr val="bg1"/>
                  </a:solidFill>
                </a:rPr>
                <a:t>Estimated Reserves</a:t>
              </a:r>
              <a:endParaRPr dirty="0">
                <a:solidFill>
                  <a:schemeClr val="bg1"/>
                </a:solidFill>
              </a:endParaRPr>
            </a:p>
          </p:txBody>
        </p:sp>
        <p:sp>
          <p:nvSpPr>
            <p:cNvPr id="6" name="object 6"/>
            <p:cNvSpPr txBox="1"/>
            <p:nvPr/>
          </p:nvSpPr>
          <p:spPr>
            <a:xfrm>
              <a:off x="2020320" y="3961184"/>
              <a:ext cx="2309813" cy="923925"/>
            </a:xfrm>
            <a:prstGeom prst="rect">
              <a:avLst/>
            </a:prstGeom>
          </p:spPr>
          <p:txBody>
            <a:bodyPr wrap="square" lIns="0" tIns="0" rIns="0" bIns="0" rtlCol="0">
              <a:noAutofit/>
            </a:bodyPr>
            <a:lstStyle/>
            <a:p>
              <a:pPr marL="25664">
                <a:lnSpc>
                  <a:spcPts val="1010"/>
                </a:lnSpc>
              </a:pPr>
              <a:endParaRPr>
                <a:solidFill>
                  <a:srgbClr val="0000CC"/>
                </a:solidFill>
              </a:endParaRPr>
            </a:p>
          </p:txBody>
        </p:sp>
        <p:sp>
          <p:nvSpPr>
            <p:cNvPr id="5" name="object 5"/>
            <p:cNvSpPr txBox="1"/>
            <p:nvPr/>
          </p:nvSpPr>
          <p:spPr>
            <a:xfrm>
              <a:off x="4330133" y="3961184"/>
              <a:ext cx="2463800" cy="923925"/>
            </a:xfrm>
            <a:prstGeom prst="rect">
              <a:avLst/>
            </a:prstGeom>
          </p:spPr>
          <p:txBody>
            <a:bodyPr wrap="square" lIns="0" tIns="0" rIns="0" bIns="0" rtlCol="0">
              <a:noAutofit/>
            </a:bodyPr>
            <a:lstStyle/>
            <a:p>
              <a:pPr marL="25664">
                <a:lnSpc>
                  <a:spcPts val="1010"/>
                </a:lnSpc>
              </a:pPr>
              <a:endParaRPr>
                <a:solidFill>
                  <a:srgbClr val="0000CC"/>
                </a:solidFill>
              </a:endParaRPr>
            </a:p>
          </p:txBody>
        </p:sp>
        <p:sp>
          <p:nvSpPr>
            <p:cNvPr id="3" name="object 3"/>
            <p:cNvSpPr txBox="1"/>
            <p:nvPr/>
          </p:nvSpPr>
          <p:spPr>
            <a:xfrm>
              <a:off x="3329216" y="4885109"/>
              <a:ext cx="2403780" cy="538956"/>
            </a:xfrm>
            <a:prstGeom prst="rect">
              <a:avLst/>
            </a:prstGeom>
            <a:solidFill>
              <a:schemeClr val="accent1">
                <a:lumMod val="75000"/>
              </a:schemeClr>
            </a:solidFill>
          </p:spPr>
          <p:txBody>
            <a:bodyPr wrap="square" lIns="0" tIns="35930" rIns="0" bIns="0" rtlCol="0">
              <a:noAutofit/>
            </a:bodyPr>
            <a:lstStyle/>
            <a:p>
              <a:pPr marL="44398">
                <a:lnSpc>
                  <a:spcPct val="101725"/>
                </a:lnSpc>
              </a:pPr>
              <a:r>
                <a:rPr spc="-4" dirty="0">
                  <a:solidFill>
                    <a:schemeClr val="bg1"/>
                  </a:solidFill>
                </a:rPr>
                <a:t>Probable Reserves</a:t>
              </a:r>
              <a:endParaRPr dirty="0">
                <a:solidFill>
                  <a:schemeClr val="bg1"/>
                </a:solidFill>
              </a:endParaRPr>
            </a:p>
          </p:txBody>
        </p:sp>
        <p:sp>
          <p:nvSpPr>
            <p:cNvPr id="2" name="object 2"/>
            <p:cNvSpPr txBox="1"/>
            <p:nvPr/>
          </p:nvSpPr>
          <p:spPr>
            <a:xfrm>
              <a:off x="5716020" y="4885109"/>
              <a:ext cx="1077913" cy="538956"/>
            </a:xfrm>
            <a:prstGeom prst="rect">
              <a:avLst/>
            </a:prstGeom>
          </p:spPr>
          <p:txBody>
            <a:bodyPr wrap="square" lIns="0" tIns="35930" rIns="0" bIns="0" rtlCol="0">
              <a:noAutofit/>
            </a:bodyPr>
            <a:lstStyle/>
            <a:p>
              <a:pPr marL="250995">
                <a:lnSpc>
                  <a:spcPct val="101725"/>
                </a:lnSpc>
              </a:pPr>
              <a:r>
                <a:rPr spc="-16" dirty="0">
                  <a:solidFill>
                    <a:schemeClr val="bg1"/>
                  </a:solidFill>
                </a:rPr>
                <a:t>Pos</a:t>
              </a:r>
              <a:endParaRPr dirty="0">
                <a:solidFill>
                  <a:schemeClr val="bg1"/>
                </a:solidFill>
              </a:endParaRPr>
            </a:p>
          </p:txBody>
        </p:sp>
      </p:grpSp>
      <p:sp>
        <p:nvSpPr>
          <p:cNvPr id="34" name="object 2">
            <a:extLst>
              <a:ext uri="{FF2B5EF4-FFF2-40B4-BE49-F238E27FC236}">
                <a16:creationId xmlns:a16="http://schemas.microsoft.com/office/drawing/2014/main" id="{1AE7D33F-7756-44AD-82EB-A8C311ABDB8D}"/>
              </a:ext>
            </a:extLst>
          </p:cNvPr>
          <p:cNvSpPr txBox="1"/>
          <p:nvPr/>
        </p:nvSpPr>
        <p:spPr>
          <a:xfrm>
            <a:off x="6989486" y="2324284"/>
            <a:ext cx="2951279" cy="2248435"/>
          </a:xfrm>
          <a:prstGeom prst="rect">
            <a:avLst/>
          </a:prstGeom>
          <a:solidFill>
            <a:srgbClr val="FF0000"/>
          </a:solidFill>
        </p:spPr>
        <p:txBody>
          <a:bodyPr wrap="square" lIns="0" tIns="42347" rIns="0" bIns="0" rtlCol="0">
            <a:noAutofit/>
          </a:bodyPr>
          <a:lstStyle/>
          <a:p>
            <a:pPr marL="93288">
              <a:lnSpc>
                <a:spcPct val="101725"/>
              </a:lnSpc>
            </a:pPr>
            <a:r>
              <a:rPr sz="1600" u="sng" spc="-4" dirty="0">
                <a:solidFill>
                  <a:schemeClr val="bg1"/>
                </a:solidFill>
              </a:rPr>
              <a:t>Reserve talk</a:t>
            </a:r>
            <a:endParaRPr sz="1600" u="sng" dirty="0">
              <a:solidFill>
                <a:schemeClr val="bg1"/>
              </a:solidFill>
            </a:endParaRPr>
          </a:p>
          <a:p>
            <a:pPr marL="441680" marR="133685" indent="-232902">
              <a:lnSpc>
                <a:spcPct val="99995"/>
              </a:lnSpc>
              <a:spcBef>
                <a:spcPts val="429"/>
              </a:spcBef>
            </a:pPr>
            <a:r>
              <a:rPr sz="1600" dirty="0">
                <a:solidFill>
                  <a:schemeClr val="bg1"/>
                </a:solidFill>
              </a:rPr>
              <a:t>• </a:t>
            </a:r>
            <a:r>
              <a:rPr sz="1600" spc="105" dirty="0">
                <a:solidFill>
                  <a:schemeClr val="bg1"/>
                </a:solidFill>
              </a:rPr>
              <a:t> </a:t>
            </a:r>
            <a:r>
              <a:rPr sz="1600" dirty="0">
                <a:solidFill>
                  <a:schemeClr val="bg1"/>
                </a:solidFill>
              </a:rPr>
              <a:t>Und</a:t>
            </a:r>
            <a:r>
              <a:rPr sz="1600" spc="4" dirty="0">
                <a:solidFill>
                  <a:schemeClr val="bg1"/>
                </a:solidFill>
              </a:rPr>
              <a:t>e</a:t>
            </a:r>
            <a:r>
              <a:rPr sz="1600" dirty="0">
                <a:solidFill>
                  <a:schemeClr val="bg1"/>
                </a:solidFill>
              </a:rPr>
              <a:t>r</a:t>
            </a:r>
            <a:r>
              <a:rPr sz="1600" spc="9" dirty="0">
                <a:solidFill>
                  <a:schemeClr val="bg1"/>
                </a:solidFill>
              </a:rPr>
              <a:t> </a:t>
            </a:r>
            <a:r>
              <a:rPr sz="1600" spc="-39" dirty="0">
                <a:solidFill>
                  <a:schemeClr val="bg1"/>
                </a:solidFill>
              </a:rPr>
              <a:t>U</a:t>
            </a:r>
            <a:r>
              <a:rPr sz="1600" dirty="0">
                <a:solidFill>
                  <a:schemeClr val="bg1"/>
                </a:solidFill>
              </a:rPr>
              <a:t>.S.</a:t>
            </a:r>
            <a:r>
              <a:rPr sz="1600" spc="-9" dirty="0">
                <a:solidFill>
                  <a:schemeClr val="bg1"/>
                </a:solidFill>
              </a:rPr>
              <a:t> </a:t>
            </a:r>
            <a:r>
              <a:rPr sz="1600" dirty="0">
                <a:solidFill>
                  <a:schemeClr val="bg1"/>
                </a:solidFill>
              </a:rPr>
              <a:t>G</a:t>
            </a:r>
            <a:r>
              <a:rPr sz="1600" spc="4" dirty="0">
                <a:solidFill>
                  <a:schemeClr val="bg1"/>
                </a:solidFill>
              </a:rPr>
              <a:t>A</a:t>
            </a:r>
            <a:r>
              <a:rPr sz="1600" dirty="0">
                <a:solidFill>
                  <a:schemeClr val="bg1"/>
                </a:solidFill>
              </a:rPr>
              <a:t>AP, only</a:t>
            </a:r>
            <a:r>
              <a:rPr sz="1600" spc="9" dirty="0">
                <a:solidFill>
                  <a:schemeClr val="bg1"/>
                </a:solidFill>
              </a:rPr>
              <a:t> </a:t>
            </a:r>
            <a:r>
              <a:rPr sz="1600" dirty="0">
                <a:solidFill>
                  <a:schemeClr val="bg1"/>
                </a:solidFill>
              </a:rPr>
              <a:t>p</a:t>
            </a:r>
            <a:r>
              <a:rPr sz="1600" spc="-25" dirty="0">
                <a:solidFill>
                  <a:schemeClr val="bg1"/>
                </a:solidFill>
              </a:rPr>
              <a:t>r</a:t>
            </a:r>
            <a:r>
              <a:rPr sz="1600" spc="-14" dirty="0">
                <a:solidFill>
                  <a:schemeClr val="bg1"/>
                </a:solidFill>
              </a:rPr>
              <a:t>o</a:t>
            </a:r>
            <a:r>
              <a:rPr sz="1600" spc="-9" dirty="0">
                <a:solidFill>
                  <a:schemeClr val="bg1"/>
                </a:solidFill>
              </a:rPr>
              <a:t>v</a:t>
            </a:r>
            <a:r>
              <a:rPr sz="1600" dirty="0">
                <a:solidFill>
                  <a:schemeClr val="bg1"/>
                </a:solidFill>
              </a:rPr>
              <a:t>ed</a:t>
            </a:r>
            <a:r>
              <a:rPr sz="1600" spc="4" dirty="0">
                <a:solidFill>
                  <a:schemeClr val="bg1"/>
                </a:solidFill>
              </a:rPr>
              <a:t> </a:t>
            </a:r>
            <a:r>
              <a:rPr sz="1600" spc="-25" dirty="0">
                <a:solidFill>
                  <a:schemeClr val="bg1"/>
                </a:solidFill>
              </a:rPr>
              <a:t>r</a:t>
            </a:r>
            <a:r>
              <a:rPr sz="1600" dirty="0">
                <a:solidFill>
                  <a:schemeClr val="bg1"/>
                </a:solidFill>
              </a:rPr>
              <a:t>e</a:t>
            </a:r>
            <a:r>
              <a:rPr sz="1600" spc="4" dirty="0">
                <a:solidFill>
                  <a:schemeClr val="bg1"/>
                </a:solidFill>
              </a:rPr>
              <a:t>s</a:t>
            </a:r>
            <a:r>
              <a:rPr sz="1600" dirty="0">
                <a:solidFill>
                  <a:schemeClr val="bg1"/>
                </a:solidFill>
              </a:rPr>
              <a:t>e</a:t>
            </a:r>
            <a:r>
              <a:rPr sz="1600" spc="9" dirty="0">
                <a:solidFill>
                  <a:schemeClr val="bg1"/>
                </a:solidFill>
              </a:rPr>
              <a:t>r</a:t>
            </a:r>
            <a:r>
              <a:rPr sz="1600" spc="-9" dirty="0">
                <a:solidFill>
                  <a:schemeClr val="bg1"/>
                </a:solidFill>
              </a:rPr>
              <a:t>v</a:t>
            </a:r>
            <a:r>
              <a:rPr sz="1600" dirty="0">
                <a:solidFill>
                  <a:schemeClr val="bg1"/>
                </a:solidFill>
              </a:rPr>
              <a:t>es</a:t>
            </a:r>
            <a:r>
              <a:rPr sz="1600" spc="-4" dirty="0">
                <a:solidFill>
                  <a:schemeClr val="bg1"/>
                </a:solidFill>
              </a:rPr>
              <a:t> </a:t>
            </a:r>
            <a:r>
              <a:rPr sz="1600" dirty="0">
                <a:solidFill>
                  <a:schemeClr val="bg1"/>
                </a:solidFill>
              </a:rPr>
              <a:t>a</a:t>
            </a:r>
            <a:r>
              <a:rPr sz="1600" spc="-25" dirty="0">
                <a:solidFill>
                  <a:schemeClr val="bg1"/>
                </a:solidFill>
              </a:rPr>
              <a:t>r</a:t>
            </a:r>
            <a:r>
              <a:rPr sz="1600" dirty="0">
                <a:solidFill>
                  <a:schemeClr val="bg1"/>
                </a:solidFill>
              </a:rPr>
              <a:t>e al</a:t>
            </a:r>
            <a:r>
              <a:rPr sz="1600" spc="-9" dirty="0">
                <a:solidFill>
                  <a:schemeClr val="bg1"/>
                </a:solidFill>
              </a:rPr>
              <a:t>l</a:t>
            </a:r>
            <a:r>
              <a:rPr sz="1600" spc="-14" dirty="0">
                <a:solidFill>
                  <a:schemeClr val="bg1"/>
                </a:solidFill>
              </a:rPr>
              <a:t>ow</a:t>
            </a:r>
            <a:r>
              <a:rPr sz="1600" dirty="0">
                <a:solidFill>
                  <a:schemeClr val="bg1"/>
                </a:solidFill>
              </a:rPr>
              <a:t>ed</a:t>
            </a:r>
            <a:r>
              <a:rPr sz="1600" spc="29" dirty="0">
                <a:solidFill>
                  <a:schemeClr val="bg1"/>
                </a:solidFill>
              </a:rPr>
              <a:t> </a:t>
            </a:r>
            <a:r>
              <a:rPr sz="1600" spc="-14" dirty="0">
                <a:solidFill>
                  <a:schemeClr val="bg1"/>
                </a:solidFill>
              </a:rPr>
              <a:t>t</a:t>
            </a:r>
            <a:r>
              <a:rPr sz="1600" dirty="0">
                <a:solidFill>
                  <a:schemeClr val="bg1"/>
                </a:solidFill>
              </a:rPr>
              <a:t>o be</a:t>
            </a:r>
            <a:r>
              <a:rPr sz="1600" spc="4" dirty="0">
                <a:solidFill>
                  <a:schemeClr val="bg1"/>
                </a:solidFill>
              </a:rPr>
              <a:t> </a:t>
            </a:r>
            <a:r>
              <a:rPr sz="1600" dirty="0">
                <a:solidFill>
                  <a:schemeClr val="bg1"/>
                </a:solidFill>
              </a:rPr>
              <a:t>boo</a:t>
            </a:r>
            <a:r>
              <a:rPr sz="1600" spc="-60" dirty="0">
                <a:solidFill>
                  <a:schemeClr val="bg1"/>
                </a:solidFill>
              </a:rPr>
              <a:t>k</a:t>
            </a:r>
            <a:r>
              <a:rPr sz="1600" dirty="0">
                <a:solidFill>
                  <a:schemeClr val="bg1"/>
                </a:solidFill>
              </a:rPr>
              <a:t>ed</a:t>
            </a:r>
          </a:p>
          <a:p>
            <a:pPr marL="441680" marR="282806" indent="-232902">
              <a:lnSpc>
                <a:spcPct val="99995"/>
              </a:lnSpc>
              <a:spcBef>
                <a:spcPts val="434"/>
              </a:spcBef>
            </a:pPr>
            <a:r>
              <a:rPr sz="1600" dirty="0">
                <a:solidFill>
                  <a:schemeClr val="bg1"/>
                </a:solidFill>
              </a:rPr>
              <a:t>•  Under</a:t>
            </a:r>
            <a:r>
              <a:rPr lang="en-GB" sz="1600" dirty="0">
                <a:solidFill>
                  <a:schemeClr val="bg1"/>
                </a:solidFill>
              </a:rPr>
              <a:t> </a:t>
            </a:r>
            <a:r>
              <a:rPr sz="1600" dirty="0">
                <a:solidFill>
                  <a:schemeClr val="bg1"/>
                </a:solidFill>
              </a:rPr>
              <a:t>IFRS, companies are allowed</a:t>
            </a:r>
            <a:r>
              <a:rPr lang="en-GB" sz="1600" dirty="0">
                <a:solidFill>
                  <a:schemeClr val="bg1"/>
                </a:solidFill>
              </a:rPr>
              <a:t> </a:t>
            </a:r>
            <a:r>
              <a:rPr sz="1600" spc="-1" dirty="0">
                <a:solidFill>
                  <a:schemeClr val="bg1"/>
                </a:solidFill>
              </a:rPr>
              <a:t>to book both proved and probable reserves.</a:t>
            </a:r>
            <a:endParaRPr dirty="0">
              <a:solidFill>
                <a:schemeClr val="bg1"/>
              </a:solidFill>
            </a:endParaRPr>
          </a:p>
        </p:txBody>
      </p:sp>
      <p:sp>
        <p:nvSpPr>
          <p:cNvPr id="35" name="object 2">
            <a:extLst>
              <a:ext uri="{FF2B5EF4-FFF2-40B4-BE49-F238E27FC236}">
                <a16:creationId xmlns:a16="http://schemas.microsoft.com/office/drawing/2014/main" id="{FACF128D-800C-4CDB-9DED-C348C98E6794}"/>
              </a:ext>
            </a:extLst>
          </p:cNvPr>
          <p:cNvSpPr txBox="1"/>
          <p:nvPr/>
        </p:nvSpPr>
        <p:spPr>
          <a:xfrm>
            <a:off x="6947920" y="5412195"/>
            <a:ext cx="2951279" cy="1896828"/>
          </a:xfrm>
          <a:prstGeom prst="rect">
            <a:avLst/>
          </a:prstGeom>
          <a:solidFill>
            <a:srgbClr val="FF0000"/>
          </a:solidFill>
        </p:spPr>
        <p:txBody>
          <a:bodyPr wrap="square" lIns="0" tIns="42347" rIns="0" bIns="0" rtlCol="0">
            <a:noAutofit/>
          </a:bodyPr>
          <a:lstStyle/>
          <a:p>
            <a:pPr marL="93288">
              <a:lnSpc>
                <a:spcPct val="101725"/>
              </a:lnSpc>
            </a:pPr>
            <a:r>
              <a:rPr sz="1600" u="sng" spc="-4" dirty="0">
                <a:solidFill>
                  <a:schemeClr val="bg1"/>
                </a:solidFill>
              </a:rPr>
              <a:t>More reserve talk</a:t>
            </a:r>
            <a:endParaRPr sz="1600" u="sng" dirty="0">
              <a:solidFill>
                <a:schemeClr val="bg1"/>
              </a:solidFill>
            </a:endParaRPr>
          </a:p>
          <a:p>
            <a:pPr marL="208777">
              <a:lnSpc>
                <a:spcPct val="101725"/>
              </a:lnSpc>
              <a:spcBef>
                <a:spcPts val="399"/>
              </a:spcBef>
            </a:pPr>
            <a:r>
              <a:rPr sz="1600" spc="1" dirty="0">
                <a:solidFill>
                  <a:schemeClr val="bg1"/>
                </a:solidFill>
              </a:rPr>
              <a:t>•  1P or P = proved reserves</a:t>
            </a:r>
            <a:endParaRPr sz="1600" dirty="0">
              <a:solidFill>
                <a:schemeClr val="bg1"/>
              </a:solidFill>
            </a:endParaRPr>
          </a:p>
          <a:p>
            <a:pPr marL="208777">
              <a:lnSpc>
                <a:spcPct val="101725"/>
              </a:lnSpc>
              <a:spcBef>
                <a:spcPts val="399"/>
              </a:spcBef>
            </a:pPr>
            <a:r>
              <a:rPr sz="1600" spc="1" dirty="0">
                <a:solidFill>
                  <a:schemeClr val="bg1"/>
                </a:solidFill>
              </a:rPr>
              <a:t>•  2P = Proved + probable</a:t>
            </a:r>
            <a:endParaRPr sz="1600" dirty="0">
              <a:solidFill>
                <a:schemeClr val="bg1"/>
              </a:solidFill>
            </a:endParaRPr>
          </a:p>
          <a:p>
            <a:pPr marL="441680">
              <a:lnSpc>
                <a:spcPts val="2188"/>
              </a:lnSpc>
              <a:spcBef>
                <a:spcPts val="109"/>
              </a:spcBef>
            </a:pPr>
            <a:r>
              <a:rPr sz="1600" spc="-3" dirty="0">
                <a:solidFill>
                  <a:schemeClr val="bg1"/>
                </a:solidFill>
              </a:rPr>
              <a:t>reserves</a:t>
            </a:r>
            <a:endParaRPr sz="1600" dirty="0">
              <a:solidFill>
                <a:schemeClr val="bg1"/>
              </a:solidFill>
            </a:endParaRPr>
          </a:p>
          <a:p>
            <a:pPr marL="208777">
              <a:lnSpc>
                <a:spcPct val="101725"/>
              </a:lnSpc>
              <a:spcBef>
                <a:spcPts val="289"/>
              </a:spcBef>
            </a:pPr>
            <a:r>
              <a:rPr sz="1600" spc="1" dirty="0">
                <a:solidFill>
                  <a:schemeClr val="bg1"/>
                </a:solidFill>
              </a:rPr>
              <a:t>•  3P = Proved + probable +</a:t>
            </a:r>
            <a:endParaRPr sz="1600" dirty="0">
              <a:solidFill>
                <a:schemeClr val="bg1"/>
              </a:solidFill>
            </a:endParaRPr>
          </a:p>
          <a:p>
            <a:pPr marL="441680">
              <a:lnSpc>
                <a:spcPts val="2182"/>
              </a:lnSpc>
              <a:spcBef>
                <a:spcPts val="109"/>
              </a:spcBef>
            </a:pPr>
            <a:r>
              <a:rPr sz="1600" spc="-1" dirty="0">
                <a:solidFill>
                  <a:schemeClr val="bg1"/>
                </a:solidFill>
              </a:rPr>
              <a:t>possible reserves</a:t>
            </a:r>
            <a:endParaRPr sz="1600" dirty="0">
              <a:solidFill>
                <a:schemeClr val="bg1"/>
              </a:solidFill>
            </a:endParaRPr>
          </a:p>
        </p:txBody>
      </p:sp>
      <p:sp>
        <p:nvSpPr>
          <p:cNvPr id="38" name="Title 3">
            <a:extLst>
              <a:ext uri="{FF2B5EF4-FFF2-40B4-BE49-F238E27FC236}">
                <a16:creationId xmlns:a16="http://schemas.microsoft.com/office/drawing/2014/main" id="{B94C9BEF-1594-149D-1B9A-7F76D5D7949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767308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0BD10C73-F718-6D41-2115-ABC696F0336C}"/>
              </a:ext>
            </a:extLst>
          </p:cNvPr>
          <p:cNvSpPr>
            <a:spLocks noChangeArrowheads="1"/>
          </p:cNvSpPr>
          <p:nvPr/>
        </p:nvSpPr>
        <p:spPr bwMode="auto">
          <a:xfrm>
            <a:off x="917509" y="2446073"/>
            <a:ext cx="8340990" cy="2733412"/>
          </a:xfrm>
          <a:prstGeom prst="ellipse">
            <a:avLst/>
          </a:prstGeom>
          <a:gradFill rotWithShape="0">
            <a:gsLst>
              <a:gs pos="0">
                <a:srgbClr val="FFFFFF"/>
              </a:gs>
              <a:gs pos="100000">
                <a:srgbClr val="FFFF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LID4096" altLang="LID4096" sz="2627"/>
          </a:p>
        </p:txBody>
      </p:sp>
      <p:sp>
        <p:nvSpPr>
          <p:cNvPr id="14339" name="Rectangle 3">
            <a:extLst>
              <a:ext uri="{FF2B5EF4-FFF2-40B4-BE49-F238E27FC236}">
                <a16:creationId xmlns:a16="http://schemas.microsoft.com/office/drawing/2014/main" id="{F0A66105-E0AC-3157-632E-B2871BC0CE80}"/>
              </a:ext>
            </a:extLst>
          </p:cNvPr>
          <p:cNvSpPr>
            <a:spLocks noGrp="1" noChangeArrowheads="1"/>
          </p:cNvSpPr>
          <p:nvPr>
            <p:ph type="title"/>
          </p:nvPr>
        </p:nvSpPr>
        <p:spPr>
          <a:xfrm>
            <a:off x="576919" y="3295812"/>
            <a:ext cx="8674629" cy="1251148"/>
          </a:xfrm>
        </p:spPr>
        <p:txBody>
          <a:bodyPr vert="horz" wrap="square" lIns="100787" tIns="50394" rIns="100787" bIns="50394" numCol="1" anchor="ctr" anchorCtr="0" compatLnSpc="1">
            <a:prstTxWarp prst="textNoShape">
              <a:avLst/>
            </a:prstTxWarp>
          </a:bodyPr>
          <a:lstStyle/>
          <a:p>
            <a:r>
              <a:rPr lang="en-US" altLang="en-US" sz="8976" i="1" dirty="0">
                <a:solidFill>
                  <a:srgbClr val="FF0000"/>
                </a:solidFill>
                <a:latin typeface="Arial Black" panose="020B0A04020102020204" pitchFamily="34" charset="0"/>
              </a:rPr>
              <a:t>15 Minutes</a:t>
            </a:r>
          </a:p>
        </p:txBody>
      </p:sp>
      <p:sp>
        <p:nvSpPr>
          <p:cNvPr id="14340" name="Text Box 4">
            <a:extLst>
              <a:ext uri="{FF2B5EF4-FFF2-40B4-BE49-F238E27FC236}">
                <a16:creationId xmlns:a16="http://schemas.microsoft.com/office/drawing/2014/main" id="{655BE675-7421-05A8-58B0-F21F1EBF9A26}"/>
              </a:ext>
            </a:extLst>
          </p:cNvPr>
          <p:cNvSpPr txBox="1">
            <a:spLocks noChangeArrowheads="1"/>
          </p:cNvSpPr>
          <p:nvPr/>
        </p:nvSpPr>
        <p:spPr bwMode="auto">
          <a:xfrm>
            <a:off x="1751608" y="1528564"/>
            <a:ext cx="6422562" cy="564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3065" dirty="0">
                <a:solidFill>
                  <a:srgbClr val="FF0000"/>
                </a:solidFill>
                <a:latin typeface="Arial Black" panose="020B0A04020102020204" pitchFamily="34" charset="0"/>
              </a:rPr>
              <a:t>We’ll resume our meeting in:</a:t>
            </a:r>
          </a:p>
        </p:txBody>
      </p:sp>
      <p:sp>
        <p:nvSpPr>
          <p:cNvPr id="6" name="Title 3">
            <a:extLst>
              <a:ext uri="{FF2B5EF4-FFF2-40B4-BE49-F238E27FC236}">
                <a16:creationId xmlns:a16="http://schemas.microsoft.com/office/drawing/2014/main" id="{C51B2F63-E6CA-1135-3512-7A251F629A79}"/>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86731361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042973" y="2268463"/>
            <a:ext cx="8966215" cy="615949"/>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00" b="1" dirty="0">
                <a:solidFill>
                  <a:srgbClr val="FF0000"/>
                </a:solidFill>
              </a:rPr>
              <a:t>Acquisition, Exploration, Development &amp; Production Costs</a:t>
            </a:r>
            <a:endParaRPr lang="en-GB" altLang="en-US" sz="2400" b="1" dirty="0">
              <a:solidFill>
                <a:srgbClr val="FF0000"/>
              </a:solidFill>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endParaRPr>
          </a:p>
          <a:p>
            <a:pPr marL="1555472" lvl="4" indent="-461955">
              <a:lnSpc>
                <a:spcPct val="150000"/>
              </a:lnSpc>
              <a:buClr>
                <a:srgbClr val="000000"/>
              </a:buClr>
              <a:buFont typeface="Arial" panose="020B0604020202020204" pitchFamily="34" charset="0"/>
              <a:buChar char="•"/>
              <a:defRPr/>
            </a:pPr>
            <a:r>
              <a:rPr lang="en-US" dirty="0">
                <a:solidFill>
                  <a:srgbClr val="FF0000"/>
                </a:solidFill>
              </a:rPr>
              <a:t>Overview of  Exploration and Production (E&amp;P)  Costs</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Overview of Opportunity Maturation Process</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Depletion, Depreciation &amp; Amortization (IFRS 6, IAS 8)</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Impairment of Development &amp; Production assets ( IAS 36)</a:t>
            </a:r>
          </a:p>
          <a:p>
            <a:pPr marL="1555472" lvl="4" indent="-461955">
              <a:lnSpc>
                <a:spcPct val="150000"/>
              </a:lnSpc>
              <a:buClr>
                <a:srgbClr val="000000"/>
              </a:buClr>
              <a:buFont typeface="Arial" panose="020B0604020202020204" pitchFamily="34" charset="0"/>
              <a:buChar char="•"/>
              <a:defRPr/>
            </a:pPr>
            <a:endParaRPr lang="en-US" dirty="0">
              <a:solidFill>
                <a:srgbClr val="FF0000"/>
              </a:solidFill>
            </a:endParaRPr>
          </a:p>
          <a:p>
            <a:pPr marL="1209660" lvl="3" indent="-285750">
              <a:lnSpc>
                <a:spcPct val="150000"/>
              </a:lnSpc>
              <a:spcBef>
                <a:spcPct val="20000"/>
              </a:spcBef>
              <a:spcAft>
                <a:spcPct val="20000"/>
              </a:spcAft>
              <a:buClr>
                <a:srgbClr val="000000"/>
              </a:buClr>
              <a:buFont typeface="Arial" panose="020B0604020202020204" pitchFamily="34" charset="0"/>
              <a:buChar char="•"/>
              <a:defRPr/>
            </a:pPr>
            <a:endParaRPr lang="en-US" b="1"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endParaRPr>
          </a:p>
        </p:txBody>
      </p:sp>
      <p:sp>
        <p:nvSpPr>
          <p:cNvPr id="59" name="Content Placeholder 2"/>
          <p:cNvSpPr txBox="1">
            <a:spLocks/>
          </p:cNvSpPr>
          <p:nvPr/>
        </p:nvSpPr>
        <p:spPr>
          <a:xfrm>
            <a:off x="1349657" y="2971924"/>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3664868"/>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3664868"/>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268463"/>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2971924"/>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4B595506-0D74-B1A5-4940-C191311E815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999921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7006432" y="2172727"/>
            <a:ext cx="2463800" cy="666521"/>
          </a:xfrm>
          <a:prstGeom prst="rect">
            <a:avLst/>
          </a:prstGeom>
          <a:blipFill>
            <a:blip r:embed="rId3" cstate="print"/>
            <a:stretch>
              <a:fillRect/>
            </a:stretch>
          </a:blipFill>
        </p:spPr>
        <p:txBody>
          <a:bodyPr wrap="square" lIns="0" tIns="0" rIns="0" bIns="0" rtlCol="0">
            <a:noAutofit/>
          </a:bodyPr>
          <a:lstStyle/>
          <a:p>
            <a:endParaRPr lang="en-US" b="1" spc="-1" dirty="0">
              <a:solidFill>
                <a:srgbClr val="0000CC"/>
              </a:solidFill>
              <a:latin typeface="Calibri"/>
              <a:cs typeface="Calibri"/>
            </a:endParaRPr>
          </a:p>
          <a:p>
            <a:r>
              <a:rPr lang="en-US" b="1" spc="-1" dirty="0">
                <a:solidFill>
                  <a:srgbClr val="0000CC"/>
                </a:solidFill>
                <a:latin typeface="Calibri"/>
                <a:cs typeface="Calibri"/>
              </a:rPr>
              <a:t> </a:t>
            </a:r>
            <a:endParaRPr lang="en-US" dirty="0">
              <a:solidFill>
                <a:srgbClr val="0000CC"/>
              </a:solidFill>
              <a:latin typeface="Calibri"/>
              <a:cs typeface="Calibri"/>
            </a:endParaRPr>
          </a:p>
          <a:p>
            <a:endParaRPr dirty="0"/>
          </a:p>
        </p:txBody>
      </p:sp>
      <p:sp>
        <p:nvSpPr>
          <p:cNvPr id="27" name="object 27"/>
          <p:cNvSpPr/>
          <p:nvPr/>
        </p:nvSpPr>
        <p:spPr>
          <a:xfrm>
            <a:off x="7006432" y="2172726"/>
            <a:ext cx="2463800" cy="671801"/>
          </a:xfrm>
          <a:custGeom>
            <a:avLst/>
            <a:gdLst/>
            <a:ahLst/>
            <a:cxnLst/>
            <a:rect l="l" t="t" r="r" b="b"/>
            <a:pathLst>
              <a:path w="2438400" h="1126236">
                <a:moveTo>
                  <a:pt x="0" y="1126236"/>
                </a:moveTo>
                <a:lnTo>
                  <a:pt x="2438400" y="1126236"/>
                </a:lnTo>
                <a:lnTo>
                  <a:pt x="2438400" y="0"/>
                </a:lnTo>
                <a:lnTo>
                  <a:pt x="0" y="0"/>
                </a:lnTo>
                <a:lnTo>
                  <a:pt x="0" y="1126236"/>
                </a:lnTo>
                <a:close/>
              </a:path>
            </a:pathLst>
          </a:custGeom>
          <a:ln w="9144">
            <a:solidFill>
              <a:srgbClr val="C0504D"/>
            </a:solidFill>
          </a:ln>
        </p:spPr>
        <p:txBody>
          <a:bodyPr wrap="square" lIns="0" tIns="0" rIns="0" bIns="0" rtlCol="0">
            <a:noAutofit/>
          </a:bodyPr>
          <a:lstStyle/>
          <a:p>
            <a:endParaRPr/>
          </a:p>
        </p:txBody>
      </p:sp>
      <p:sp>
        <p:nvSpPr>
          <p:cNvPr id="28" name="object 28"/>
          <p:cNvSpPr/>
          <p:nvPr/>
        </p:nvSpPr>
        <p:spPr>
          <a:xfrm>
            <a:off x="6082507" y="2415164"/>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9" name="object 29"/>
          <p:cNvSpPr/>
          <p:nvPr/>
        </p:nvSpPr>
        <p:spPr>
          <a:xfrm>
            <a:off x="6082507" y="2415164"/>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7006432" y="4140671"/>
            <a:ext cx="2463800" cy="640587"/>
          </a:xfrm>
          <a:prstGeom prst="rect">
            <a:avLst/>
          </a:prstGeom>
          <a:blipFill>
            <a:blip r:embed="rId4" cstate="print"/>
            <a:stretch>
              <a:fillRect/>
            </a:stretch>
          </a:blipFill>
        </p:spPr>
        <p:txBody>
          <a:bodyPr wrap="square" lIns="0" tIns="0" rIns="0" bIns="0" rtlCol="0">
            <a:noAutofit/>
          </a:bodyPr>
          <a:lstStyle/>
          <a:p>
            <a:endParaRPr lang="en-US" b="1" spc="-4" dirty="0">
              <a:solidFill>
                <a:srgbClr val="0000CC"/>
              </a:solidFill>
              <a:latin typeface="Calibri"/>
              <a:cs typeface="Calibri"/>
            </a:endParaRPr>
          </a:p>
          <a:p>
            <a:endParaRPr lang="en-US" dirty="0">
              <a:solidFill>
                <a:srgbClr val="0000CC"/>
              </a:solidFill>
              <a:latin typeface="Calibri"/>
              <a:cs typeface="Calibri"/>
            </a:endParaRPr>
          </a:p>
          <a:p>
            <a:endParaRPr dirty="0"/>
          </a:p>
        </p:txBody>
      </p:sp>
      <p:sp>
        <p:nvSpPr>
          <p:cNvPr id="23" name="object 23"/>
          <p:cNvSpPr/>
          <p:nvPr/>
        </p:nvSpPr>
        <p:spPr>
          <a:xfrm>
            <a:off x="7006432" y="4140671"/>
            <a:ext cx="2463800" cy="640587"/>
          </a:xfrm>
          <a:custGeom>
            <a:avLst/>
            <a:gdLst/>
            <a:ahLst/>
            <a:cxnLst/>
            <a:rect l="l" t="t" r="r" b="b"/>
            <a:pathLst>
              <a:path w="2438400" h="633983">
                <a:moveTo>
                  <a:pt x="0" y="633983"/>
                </a:moveTo>
                <a:lnTo>
                  <a:pt x="2438400" y="633983"/>
                </a:lnTo>
                <a:lnTo>
                  <a:pt x="2438400" y="0"/>
                </a:lnTo>
                <a:lnTo>
                  <a:pt x="0" y="0"/>
                </a:lnTo>
                <a:lnTo>
                  <a:pt x="0" y="633983"/>
                </a:lnTo>
                <a:close/>
              </a:path>
            </a:pathLst>
          </a:custGeom>
          <a:ln w="9144">
            <a:solidFill>
              <a:srgbClr val="C0504D"/>
            </a:solidFill>
          </a:ln>
        </p:spPr>
        <p:txBody>
          <a:bodyPr wrap="square" lIns="0" tIns="0" rIns="0" bIns="0" rtlCol="0">
            <a:noAutofit/>
          </a:bodyPr>
          <a:lstStyle/>
          <a:p>
            <a:endParaRPr/>
          </a:p>
        </p:txBody>
      </p:sp>
      <p:sp>
        <p:nvSpPr>
          <p:cNvPr id="24" name="object 24"/>
          <p:cNvSpPr/>
          <p:nvPr/>
        </p:nvSpPr>
        <p:spPr>
          <a:xfrm>
            <a:off x="6082507" y="4448645"/>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5" name="object 25"/>
          <p:cNvSpPr/>
          <p:nvPr/>
        </p:nvSpPr>
        <p:spPr>
          <a:xfrm>
            <a:off x="6082507" y="4448645"/>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8" name="object 18"/>
          <p:cNvSpPr/>
          <p:nvPr/>
        </p:nvSpPr>
        <p:spPr>
          <a:xfrm>
            <a:off x="7006432" y="3132559"/>
            <a:ext cx="2463800" cy="726916"/>
          </a:xfrm>
          <a:prstGeom prst="rect">
            <a:avLst/>
          </a:prstGeom>
          <a:blipFill>
            <a:blip r:embed="rId3" cstate="print"/>
            <a:stretch>
              <a:fillRect/>
            </a:stretch>
          </a:blipFill>
        </p:spPr>
        <p:txBody>
          <a:bodyPr wrap="square" lIns="0" tIns="0" rIns="0" bIns="0" rtlCol="0">
            <a:noAutofit/>
          </a:bodyPr>
          <a:lstStyle/>
          <a:p>
            <a:endParaRPr lang="en-US" b="1" dirty="0">
              <a:solidFill>
                <a:srgbClr val="0000CC"/>
              </a:solidFill>
              <a:latin typeface="Calibri"/>
              <a:cs typeface="Calibri"/>
            </a:endParaRPr>
          </a:p>
          <a:p>
            <a:endParaRPr dirty="0"/>
          </a:p>
        </p:txBody>
      </p:sp>
      <p:sp>
        <p:nvSpPr>
          <p:cNvPr id="19" name="object 19"/>
          <p:cNvSpPr/>
          <p:nvPr/>
        </p:nvSpPr>
        <p:spPr>
          <a:xfrm>
            <a:off x="7006432" y="3132559"/>
            <a:ext cx="2463800" cy="726916"/>
          </a:xfrm>
          <a:custGeom>
            <a:avLst/>
            <a:gdLst/>
            <a:ahLst/>
            <a:cxnLst/>
            <a:rect l="l" t="t" r="r" b="b"/>
            <a:pathLst>
              <a:path w="2438400" h="1126236">
                <a:moveTo>
                  <a:pt x="0" y="1126236"/>
                </a:moveTo>
                <a:lnTo>
                  <a:pt x="2438400" y="1126236"/>
                </a:lnTo>
                <a:lnTo>
                  <a:pt x="2438400" y="0"/>
                </a:lnTo>
                <a:lnTo>
                  <a:pt x="0" y="0"/>
                </a:lnTo>
                <a:lnTo>
                  <a:pt x="0" y="1126236"/>
                </a:lnTo>
                <a:close/>
              </a:path>
            </a:pathLst>
          </a:custGeom>
          <a:ln w="9144">
            <a:solidFill>
              <a:srgbClr val="C0504D"/>
            </a:solidFill>
          </a:ln>
        </p:spPr>
        <p:txBody>
          <a:bodyPr wrap="square" lIns="0" tIns="0" rIns="0" bIns="0" rtlCol="0">
            <a:noAutofit/>
          </a:bodyPr>
          <a:lstStyle/>
          <a:p>
            <a:endParaRPr/>
          </a:p>
        </p:txBody>
      </p:sp>
      <p:sp>
        <p:nvSpPr>
          <p:cNvPr id="20" name="object 20"/>
          <p:cNvSpPr/>
          <p:nvPr/>
        </p:nvSpPr>
        <p:spPr>
          <a:xfrm>
            <a:off x="6082507" y="3504778"/>
            <a:ext cx="923925" cy="196730"/>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1" name="object 21"/>
          <p:cNvSpPr/>
          <p:nvPr/>
        </p:nvSpPr>
        <p:spPr>
          <a:xfrm>
            <a:off x="6082507" y="3504778"/>
            <a:ext cx="923925" cy="196730"/>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7006432" y="6156895"/>
            <a:ext cx="2463800" cy="939324"/>
          </a:xfrm>
          <a:prstGeom prst="rect">
            <a:avLst/>
          </a:prstGeom>
          <a:blipFill>
            <a:blip r:embed="rId5" cstate="print"/>
            <a:stretch>
              <a:fillRect/>
            </a:stretch>
          </a:blipFill>
        </p:spPr>
        <p:txBody>
          <a:bodyPr wrap="square" lIns="0" tIns="0" rIns="0" bIns="0" rtlCol="0">
            <a:noAutofit/>
          </a:bodyPr>
          <a:lstStyle/>
          <a:p>
            <a:endParaRPr lang="en-GB" dirty="0"/>
          </a:p>
          <a:p>
            <a:endParaRPr dirty="0"/>
          </a:p>
        </p:txBody>
      </p:sp>
      <p:sp>
        <p:nvSpPr>
          <p:cNvPr id="15" name="object 15"/>
          <p:cNvSpPr/>
          <p:nvPr/>
        </p:nvSpPr>
        <p:spPr>
          <a:xfrm>
            <a:off x="7006432" y="6156895"/>
            <a:ext cx="2463800" cy="939324"/>
          </a:xfrm>
          <a:custGeom>
            <a:avLst/>
            <a:gdLst/>
            <a:ahLst/>
            <a:cxnLst/>
            <a:rect l="l" t="t" r="r" b="b"/>
            <a:pathLst>
              <a:path w="2438400" h="929640">
                <a:moveTo>
                  <a:pt x="0" y="929640"/>
                </a:moveTo>
                <a:lnTo>
                  <a:pt x="2438400" y="929640"/>
                </a:lnTo>
                <a:lnTo>
                  <a:pt x="2438400" y="0"/>
                </a:lnTo>
                <a:lnTo>
                  <a:pt x="0" y="0"/>
                </a:lnTo>
                <a:lnTo>
                  <a:pt x="0" y="929640"/>
                </a:lnTo>
                <a:close/>
              </a:path>
            </a:pathLst>
          </a:custGeom>
          <a:ln w="9144">
            <a:solidFill>
              <a:srgbClr val="C0504D"/>
            </a:solidFill>
          </a:ln>
        </p:spPr>
        <p:txBody>
          <a:bodyPr wrap="square" lIns="0" tIns="0" rIns="0" bIns="0" rtlCol="0">
            <a:noAutofit/>
          </a:bodyPr>
          <a:lstStyle/>
          <a:p>
            <a:endParaRPr/>
          </a:p>
        </p:txBody>
      </p:sp>
      <p:sp>
        <p:nvSpPr>
          <p:cNvPr id="16" name="object 16"/>
          <p:cNvSpPr/>
          <p:nvPr/>
        </p:nvSpPr>
        <p:spPr>
          <a:xfrm>
            <a:off x="6082507" y="6448147"/>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17" name="object 17"/>
          <p:cNvSpPr/>
          <p:nvPr/>
        </p:nvSpPr>
        <p:spPr>
          <a:xfrm>
            <a:off x="6082507" y="6448147"/>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7006432" y="5076775"/>
            <a:ext cx="2463800" cy="890048"/>
          </a:xfrm>
          <a:prstGeom prst="rect">
            <a:avLst/>
          </a:prstGeom>
          <a:blipFill>
            <a:blip r:embed="rId6" cstate="print"/>
            <a:stretch>
              <a:fillRect/>
            </a:stretch>
          </a:blipFill>
        </p:spPr>
        <p:txBody>
          <a:bodyPr wrap="square" lIns="0" tIns="0" rIns="0" bIns="0" rtlCol="0">
            <a:noAutofit/>
          </a:bodyPr>
          <a:lstStyle/>
          <a:p>
            <a:endParaRPr lang="en-GB" dirty="0"/>
          </a:p>
          <a:p>
            <a:endParaRPr dirty="0"/>
          </a:p>
        </p:txBody>
      </p:sp>
      <p:sp>
        <p:nvSpPr>
          <p:cNvPr id="11" name="object 11"/>
          <p:cNvSpPr/>
          <p:nvPr/>
        </p:nvSpPr>
        <p:spPr>
          <a:xfrm>
            <a:off x="7006432" y="5076775"/>
            <a:ext cx="2463800" cy="890048"/>
          </a:xfrm>
          <a:custGeom>
            <a:avLst/>
            <a:gdLst/>
            <a:ahLst/>
            <a:cxnLst/>
            <a:rect l="l" t="t" r="r" b="b"/>
            <a:pathLst>
              <a:path w="2438400" h="880872">
                <a:moveTo>
                  <a:pt x="0" y="880872"/>
                </a:moveTo>
                <a:lnTo>
                  <a:pt x="2438400" y="880872"/>
                </a:lnTo>
                <a:lnTo>
                  <a:pt x="2438400" y="0"/>
                </a:lnTo>
                <a:lnTo>
                  <a:pt x="0" y="0"/>
                </a:lnTo>
                <a:lnTo>
                  <a:pt x="0" y="880872"/>
                </a:lnTo>
                <a:close/>
              </a:path>
            </a:pathLst>
          </a:custGeom>
          <a:ln w="9144">
            <a:solidFill>
              <a:srgbClr val="C0504D"/>
            </a:solidFill>
          </a:ln>
        </p:spPr>
        <p:txBody>
          <a:bodyPr wrap="square" lIns="0" tIns="0" rIns="0" bIns="0" rtlCol="0">
            <a:noAutofit/>
          </a:bodyPr>
          <a:lstStyle/>
          <a:p>
            <a:endParaRPr/>
          </a:p>
        </p:txBody>
      </p:sp>
      <p:sp>
        <p:nvSpPr>
          <p:cNvPr id="12" name="object 12"/>
          <p:cNvSpPr/>
          <p:nvPr/>
        </p:nvSpPr>
        <p:spPr>
          <a:xfrm>
            <a:off x="6082507" y="5364373"/>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13" name="object 13"/>
          <p:cNvSpPr/>
          <p:nvPr/>
        </p:nvSpPr>
        <p:spPr>
          <a:xfrm>
            <a:off x="6082507" y="5364373"/>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9" name="object 9"/>
          <p:cNvSpPr txBox="1"/>
          <p:nvPr/>
        </p:nvSpPr>
        <p:spPr>
          <a:xfrm>
            <a:off x="828130" y="1718799"/>
            <a:ext cx="4720778" cy="333640"/>
          </a:xfrm>
          <a:prstGeom prst="rect">
            <a:avLst/>
          </a:prstGeom>
        </p:spPr>
        <p:txBody>
          <a:bodyPr wrap="square" lIns="0" tIns="16040" rIns="0" bIns="0" rtlCol="0">
            <a:noAutofit/>
          </a:bodyPr>
          <a:lstStyle/>
          <a:p>
            <a:pPr marL="12832">
              <a:lnSpc>
                <a:spcPts val="2526"/>
              </a:lnSpc>
            </a:pPr>
            <a:r>
              <a:rPr lang="en-GB" sz="2800" b="1" spc="-6" dirty="0">
                <a:solidFill>
                  <a:srgbClr val="FF0000"/>
                </a:solidFill>
              </a:rPr>
              <a:t>Temperature Check</a:t>
            </a:r>
            <a:endParaRPr sz="2800" b="1" dirty="0">
              <a:solidFill>
                <a:srgbClr val="FF0000"/>
              </a:solidFill>
            </a:endParaRPr>
          </a:p>
        </p:txBody>
      </p:sp>
      <p:sp>
        <p:nvSpPr>
          <p:cNvPr id="8" name="object 8"/>
          <p:cNvSpPr txBox="1"/>
          <p:nvPr/>
        </p:nvSpPr>
        <p:spPr>
          <a:xfrm>
            <a:off x="605685" y="2196455"/>
            <a:ext cx="5689568" cy="5832648"/>
          </a:xfrm>
          <a:prstGeom prst="rect">
            <a:avLst/>
          </a:prstGeom>
        </p:spPr>
        <p:txBody>
          <a:bodyPr wrap="square" lIns="0" tIns="10875" rIns="0" bIns="0" rtlCol="0">
            <a:noAutofit/>
          </a:bodyPr>
          <a:lstStyle/>
          <a:p>
            <a:pPr marL="240730" marR="108241" indent="-227898">
              <a:lnSpc>
                <a:spcPts val="1940"/>
              </a:lnSpc>
              <a:spcBef>
                <a:spcPts val="380"/>
              </a:spcBef>
            </a:pPr>
            <a:r>
              <a:rPr spc="-4" dirty="0">
                <a:solidFill>
                  <a:srgbClr val="0000CC"/>
                </a:solidFill>
                <a:latin typeface="Calibri"/>
                <a:cs typeface="Calibri"/>
              </a:rPr>
              <a:t>•  </a:t>
            </a:r>
            <a:r>
              <a:rPr dirty="0">
                <a:solidFill>
                  <a:srgbClr val="0000CC"/>
                </a:solidFill>
              </a:rPr>
              <a:t>performing a number of geological evaluations/surveys to determine hydrocarbon presence</a:t>
            </a:r>
            <a:endParaRPr lang="en-GB" dirty="0">
              <a:solidFill>
                <a:srgbClr val="0000CC"/>
              </a:solidFill>
            </a:endParaRPr>
          </a:p>
          <a:p>
            <a:pPr marL="240730" marR="108241" indent="-227898">
              <a:lnSpc>
                <a:spcPts val="1940"/>
              </a:lnSpc>
              <a:spcBef>
                <a:spcPts val="380"/>
              </a:spcBef>
            </a:pPr>
            <a:endParaRPr lang="en-GB" b="1" dirty="0">
              <a:solidFill>
                <a:srgbClr val="0000CC"/>
              </a:solidFill>
              <a:latin typeface="Calibri"/>
              <a:cs typeface="Calibri"/>
            </a:endParaRPr>
          </a:p>
          <a:p>
            <a:pPr marL="240730" marR="483670" indent="-227898">
              <a:lnSpc>
                <a:spcPts val="1940"/>
              </a:lnSpc>
              <a:spcBef>
                <a:spcPts val="471"/>
              </a:spcBef>
            </a:pPr>
            <a:r>
              <a:rPr spc="-4" dirty="0">
                <a:solidFill>
                  <a:srgbClr val="0000CC"/>
                </a:solidFill>
                <a:latin typeface="Calibri"/>
                <a:cs typeface="Calibri"/>
              </a:rPr>
              <a:t>•  </a:t>
            </a:r>
            <a:r>
              <a:rPr dirty="0">
                <a:solidFill>
                  <a:srgbClr val="0000CC"/>
                </a:solidFill>
              </a:rPr>
              <a:t>activities relating to securing the rights from the property owner to explore for and produce oil &amp; gas in that field/area.</a:t>
            </a:r>
          </a:p>
          <a:p>
            <a:pPr marL="240730" indent="-227898">
              <a:lnSpc>
                <a:spcPts val="1940"/>
              </a:lnSpc>
              <a:spcBef>
                <a:spcPts val="388"/>
              </a:spcBef>
            </a:pPr>
            <a:r>
              <a:rPr dirty="0">
                <a:solidFill>
                  <a:srgbClr val="0000CC"/>
                </a:solidFill>
              </a:rPr>
              <a:t>•</a:t>
            </a:r>
          </a:p>
          <a:p>
            <a:pPr marL="240730" marR="351056" indent="-227898">
              <a:lnSpc>
                <a:spcPts val="1940"/>
              </a:lnSpc>
              <a:spcBef>
                <a:spcPts val="465"/>
              </a:spcBef>
            </a:pPr>
            <a:r>
              <a:rPr spc="-4" dirty="0">
                <a:solidFill>
                  <a:srgbClr val="0000CC"/>
                </a:solidFill>
                <a:latin typeface="Calibri"/>
                <a:cs typeface="Calibri"/>
              </a:rPr>
              <a:t>•  </a:t>
            </a:r>
            <a:r>
              <a:rPr lang="en-GB" spc="-4" dirty="0">
                <a:solidFill>
                  <a:srgbClr val="0000CC"/>
                </a:solidFill>
                <a:latin typeface="Calibri"/>
                <a:cs typeface="Calibri"/>
              </a:rPr>
              <a:t>D</a:t>
            </a:r>
            <a:r>
              <a:rPr spc="-4" dirty="0" err="1">
                <a:solidFill>
                  <a:srgbClr val="0000CC"/>
                </a:solidFill>
                <a:latin typeface="Calibri"/>
                <a:cs typeface="Calibri"/>
              </a:rPr>
              <a:t>rilling</a:t>
            </a:r>
            <a:r>
              <a:rPr spc="-4" dirty="0">
                <a:solidFill>
                  <a:srgbClr val="0000CC"/>
                </a:solidFill>
                <a:latin typeface="Calibri"/>
                <a:cs typeface="Calibri"/>
              </a:rPr>
              <a:t> exploration wells to determine if commercial hydrocarbon quantities exist.</a:t>
            </a:r>
            <a:endParaRPr lang="en-GB" spc="-4" dirty="0">
              <a:solidFill>
                <a:srgbClr val="0000CC"/>
              </a:solidFill>
              <a:latin typeface="Calibri"/>
              <a:cs typeface="Calibri"/>
            </a:endParaRPr>
          </a:p>
          <a:p>
            <a:pPr marL="240730" marR="351056" indent="-227898">
              <a:lnSpc>
                <a:spcPts val="1940"/>
              </a:lnSpc>
              <a:spcBef>
                <a:spcPts val="465"/>
              </a:spcBef>
            </a:pPr>
            <a:endParaRPr dirty="0">
              <a:solidFill>
                <a:srgbClr val="0000CC"/>
              </a:solidFill>
              <a:latin typeface="Calibri"/>
              <a:cs typeface="Calibri"/>
            </a:endParaRPr>
          </a:p>
          <a:p>
            <a:pPr marL="240730" marR="260326" indent="-227898">
              <a:lnSpc>
                <a:spcPts val="1940"/>
              </a:lnSpc>
              <a:spcBef>
                <a:spcPts val="471"/>
              </a:spcBef>
            </a:pPr>
            <a:r>
              <a:rPr spc="-6" dirty="0">
                <a:solidFill>
                  <a:srgbClr val="0000CC"/>
                </a:solidFill>
                <a:latin typeface="Calibri"/>
                <a:cs typeface="Calibri"/>
              </a:rPr>
              <a:t>•  </a:t>
            </a:r>
            <a:r>
              <a:rPr lang="en-GB" spc="-6" dirty="0">
                <a:solidFill>
                  <a:srgbClr val="0000CC"/>
                </a:solidFill>
                <a:latin typeface="Calibri"/>
                <a:cs typeface="Calibri"/>
              </a:rPr>
              <a:t>C</a:t>
            </a:r>
            <a:r>
              <a:rPr spc="-6" dirty="0" err="1">
                <a:solidFill>
                  <a:srgbClr val="0000CC"/>
                </a:solidFill>
                <a:latin typeface="Calibri"/>
                <a:cs typeface="Calibri"/>
              </a:rPr>
              <a:t>nfirming</a:t>
            </a:r>
            <a:r>
              <a:rPr spc="-6" dirty="0">
                <a:solidFill>
                  <a:srgbClr val="0000CC"/>
                </a:solidFill>
                <a:latin typeface="Calibri"/>
                <a:cs typeface="Calibri"/>
              </a:rPr>
              <a:t> the initial exploration results through appraisal wells drilled to gain further insight into the property, including the size of the reservoir.</a:t>
            </a:r>
            <a:endParaRPr lang="en-GB" spc="-6" dirty="0">
              <a:solidFill>
                <a:srgbClr val="0000CC"/>
              </a:solidFill>
              <a:latin typeface="Calibri"/>
              <a:cs typeface="Calibri"/>
            </a:endParaRPr>
          </a:p>
          <a:p>
            <a:pPr marL="240730" marR="260326" indent="-227898">
              <a:lnSpc>
                <a:spcPts val="1940"/>
              </a:lnSpc>
              <a:spcBef>
                <a:spcPts val="471"/>
              </a:spcBef>
            </a:pPr>
            <a:endParaRPr dirty="0">
              <a:solidFill>
                <a:srgbClr val="0000CC"/>
              </a:solidFill>
              <a:latin typeface="Calibri"/>
              <a:cs typeface="Calibri"/>
            </a:endParaRPr>
          </a:p>
          <a:p>
            <a:pPr marL="12832" marR="24762">
              <a:lnSpc>
                <a:spcPct val="101725"/>
              </a:lnSpc>
              <a:spcBef>
                <a:spcPts val="354"/>
              </a:spcBef>
            </a:pPr>
            <a:r>
              <a:rPr spc="-2" dirty="0">
                <a:solidFill>
                  <a:srgbClr val="0000CC"/>
                </a:solidFill>
                <a:latin typeface="Calibri"/>
                <a:cs typeface="Calibri"/>
              </a:rPr>
              <a:t>•  Involves activities relating to developing the discovered O&amp;G</a:t>
            </a:r>
            <a:r>
              <a:rPr lang="en-GB" spc="-2" dirty="0">
                <a:solidFill>
                  <a:srgbClr val="0000CC"/>
                </a:solidFill>
                <a:latin typeface="Calibri"/>
                <a:cs typeface="Calibri"/>
              </a:rPr>
              <a:t> </a:t>
            </a:r>
            <a:r>
              <a:rPr spc="-4" dirty="0">
                <a:solidFill>
                  <a:srgbClr val="0000CC"/>
                </a:solidFill>
                <a:latin typeface="Calibri"/>
                <a:cs typeface="Calibri"/>
              </a:rPr>
              <a:t>reserves for production.</a:t>
            </a:r>
            <a:endParaRPr dirty="0">
              <a:solidFill>
                <a:srgbClr val="0000CC"/>
              </a:solidFill>
              <a:latin typeface="Calibri"/>
              <a:cs typeface="Calibri"/>
            </a:endParaRPr>
          </a:p>
        </p:txBody>
      </p:sp>
      <p:sp>
        <p:nvSpPr>
          <p:cNvPr id="6" name="object 6"/>
          <p:cNvSpPr txBox="1"/>
          <p:nvPr/>
        </p:nvSpPr>
        <p:spPr>
          <a:xfrm>
            <a:off x="7006432" y="6156895"/>
            <a:ext cx="2463800" cy="939324"/>
          </a:xfrm>
          <a:prstGeom prst="rect">
            <a:avLst/>
          </a:prstGeom>
        </p:spPr>
        <p:txBody>
          <a:bodyPr wrap="square" lIns="0" tIns="42988" rIns="0" bIns="0" rtlCol="0">
            <a:noAutofit/>
          </a:bodyPr>
          <a:lstStyle/>
          <a:p>
            <a:pPr marL="65482" marR="750163" algn="ctr">
              <a:lnSpc>
                <a:spcPct val="101725"/>
              </a:lnSpc>
            </a:pPr>
            <a:endParaRPr sz="1617" dirty="0">
              <a:latin typeface="Calibri"/>
              <a:cs typeface="Calibri"/>
            </a:endParaRPr>
          </a:p>
        </p:txBody>
      </p:sp>
      <p:sp>
        <p:nvSpPr>
          <p:cNvPr id="5" name="object 5"/>
          <p:cNvSpPr txBox="1"/>
          <p:nvPr/>
        </p:nvSpPr>
        <p:spPr>
          <a:xfrm>
            <a:off x="7006432" y="5076775"/>
            <a:ext cx="2463800" cy="890048"/>
          </a:xfrm>
          <a:prstGeom prst="rect">
            <a:avLst/>
          </a:prstGeom>
        </p:spPr>
        <p:txBody>
          <a:bodyPr wrap="square" lIns="0" tIns="42988" rIns="0" bIns="0" rtlCol="0">
            <a:noAutofit/>
          </a:bodyPr>
          <a:lstStyle/>
          <a:p>
            <a:pPr marL="93673">
              <a:lnSpc>
                <a:spcPct val="101725"/>
              </a:lnSpc>
            </a:pPr>
            <a:endParaRPr sz="1617" dirty="0">
              <a:latin typeface="Calibri"/>
              <a:cs typeface="Calibri"/>
            </a:endParaRPr>
          </a:p>
        </p:txBody>
      </p:sp>
      <p:sp>
        <p:nvSpPr>
          <p:cNvPr id="4" name="object 4"/>
          <p:cNvSpPr txBox="1"/>
          <p:nvPr/>
        </p:nvSpPr>
        <p:spPr>
          <a:xfrm>
            <a:off x="7006432" y="4140671"/>
            <a:ext cx="2463800" cy="640587"/>
          </a:xfrm>
          <a:prstGeom prst="rect">
            <a:avLst/>
          </a:prstGeom>
        </p:spPr>
        <p:txBody>
          <a:bodyPr wrap="square" lIns="0" tIns="42988" rIns="0" bIns="0" rtlCol="0">
            <a:noAutofit/>
          </a:bodyPr>
          <a:lstStyle/>
          <a:p>
            <a:pPr marL="65482" marR="260293" algn="ctr">
              <a:lnSpc>
                <a:spcPct val="101725"/>
              </a:lnSpc>
            </a:pPr>
            <a:endParaRPr sz="1617" dirty="0">
              <a:latin typeface="Calibri"/>
              <a:cs typeface="Calibri"/>
            </a:endParaRPr>
          </a:p>
        </p:txBody>
      </p:sp>
      <p:sp>
        <p:nvSpPr>
          <p:cNvPr id="3" name="object 3"/>
          <p:cNvSpPr txBox="1"/>
          <p:nvPr/>
        </p:nvSpPr>
        <p:spPr>
          <a:xfrm>
            <a:off x="7006432" y="3132559"/>
            <a:ext cx="2463800" cy="726916"/>
          </a:xfrm>
          <a:prstGeom prst="rect">
            <a:avLst/>
          </a:prstGeom>
        </p:spPr>
        <p:txBody>
          <a:bodyPr wrap="square" lIns="0" tIns="42347" rIns="0" bIns="0" rtlCol="0">
            <a:noAutofit/>
          </a:bodyPr>
          <a:lstStyle/>
          <a:p>
            <a:pPr marL="93673">
              <a:lnSpc>
                <a:spcPct val="101725"/>
              </a:lnSpc>
            </a:pPr>
            <a:endParaRPr sz="1617" dirty="0">
              <a:latin typeface="Calibri"/>
              <a:cs typeface="Calibri"/>
            </a:endParaRPr>
          </a:p>
        </p:txBody>
      </p:sp>
      <p:sp>
        <p:nvSpPr>
          <p:cNvPr id="2" name="object 2"/>
          <p:cNvSpPr txBox="1"/>
          <p:nvPr/>
        </p:nvSpPr>
        <p:spPr>
          <a:xfrm>
            <a:off x="7006432" y="2228792"/>
            <a:ext cx="2463800" cy="562941"/>
          </a:xfrm>
          <a:prstGeom prst="rect">
            <a:avLst/>
          </a:prstGeom>
        </p:spPr>
        <p:txBody>
          <a:bodyPr wrap="square" lIns="0" tIns="42347" rIns="0" bIns="0" rtlCol="0">
            <a:noAutofit/>
          </a:bodyPr>
          <a:lstStyle/>
          <a:p>
            <a:pPr marL="93673">
              <a:lnSpc>
                <a:spcPct val="101725"/>
              </a:lnSpc>
            </a:pPr>
            <a:endParaRPr sz="1617" dirty="0">
              <a:latin typeface="Calibri"/>
              <a:cs typeface="Calibri"/>
            </a:endParaRPr>
          </a:p>
        </p:txBody>
      </p:sp>
      <p:sp>
        <p:nvSpPr>
          <p:cNvPr id="30" name="Title 3">
            <a:extLst>
              <a:ext uri="{FF2B5EF4-FFF2-40B4-BE49-F238E27FC236}">
                <a16:creationId xmlns:a16="http://schemas.microsoft.com/office/drawing/2014/main" id="{5F967E8D-5F33-51B1-0DBD-A6E2047E2A1F}"/>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7006432" y="2172727"/>
            <a:ext cx="2463800" cy="666521"/>
          </a:xfrm>
          <a:prstGeom prst="rect">
            <a:avLst/>
          </a:prstGeom>
          <a:blipFill>
            <a:blip r:embed="rId3" cstate="print"/>
            <a:stretch>
              <a:fillRect/>
            </a:stretch>
          </a:blipFill>
        </p:spPr>
        <p:txBody>
          <a:bodyPr wrap="square" lIns="0" tIns="0" rIns="0" bIns="0" rtlCol="0">
            <a:noAutofit/>
          </a:bodyPr>
          <a:lstStyle/>
          <a:p>
            <a:pPr algn="ctr"/>
            <a:endParaRPr lang="en-US" b="1" spc="-1" dirty="0">
              <a:solidFill>
                <a:srgbClr val="0000CC"/>
              </a:solidFill>
              <a:latin typeface="Calibri"/>
              <a:cs typeface="Calibri"/>
            </a:endParaRPr>
          </a:p>
          <a:p>
            <a:pPr algn="ctr"/>
            <a:r>
              <a:rPr lang="en-US" b="1" spc="-1" dirty="0">
                <a:solidFill>
                  <a:srgbClr val="0000CC"/>
                </a:solidFill>
                <a:latin typeface="Calibri"/>
                <a:cs typeface="Calibri"/>
              </a:rPr>
              <a:t> Prospecting</a:t>
            </a:r>
            <a:endParaRPr lang="en-US" dirty="0">
              <a:solidFill>
                <a:srgbClr val="0000CC"/>
              </a:solidFill>
              <a:latin typeface="Calibri"/>
              <a:cs typeface="Calibri"/>
            </a:endParaRPr>
          </a:p>
          <a:p>
            <a:pPr algn="ctr"/>
            <a:endParaRPr dirty="0"/>
          </a:p>
        </p:txBody>
      </p:sp>
      <p:sp>
        <p:nvSpPr>
          <p:cNvPr id="27" name="object 27"/>
          <p:cNvSpPr/>
          <p:nvPr/>
        </p:nvSpPr>
        <p:spPr>
          <a:xfrm>
            <a:off x="7006432" y="2172726"/>
            <a:ext cx="2463800" cy="671801"/>
          </a:xfrm>
          <a:custGeom>
            <a:avLst/>
            <a:gdLst/>
            <a:ahLst/>
            <a:cxnLst/>
            <a:rect l="l" t="t" r="r" b="b"/>
            <a:pathLst>
              <a:path w="2438400" h="1126236">
                <a:moveTo>
                  <a:pt x="0" y="1126236"/>
                </a:moveTo>
                <a:lnTo>
                  <a:pt x="2438400" y="1126236"/>
                </a:lnTo>
                <a:lnTo>
                  <a:pt x="2438400" y="0"/>
                </a:lnTo>
                <a:lnTo>
                  <a:pt x="0" y="0"/>
                </a:lnTo>
                <a:lnTo>
                  <a:pt x="0" y="1126236"/>
                </a:lnTo>
                <a:close/>
              </a:path>
            </a:pathLst>
          </a:custGeom>
          <a:ln w="9144">
            <a:solidFill>
              <a:srgbClr val="C0504D"/>
            </a:solidFill>
          </a:ln>
        </p:spPr>
        <p:txBody>
          <a:bodyPr wrap="square" lIns="0" tIns="0" rIns="0" bIns="0" rtlCol="0">
            <a:noAutofit/>
          </a:bodyPr>
          <a:lstStyle/>
          <a:p>
            <a:pPr algn="ctr"/>
            <a:endParaRPr/>
          </a:p>
        </p:txBody>
      </p:sp>
      <p:sp>
        <p:nvSpPr>
          <p:cNvPr id="28" name="object 28"/>
          <p:cNvSpPr/>
          <p:nvPr/>
        </p:nvSpPr>
        <p:spPr>
          <a:xfrm>
            <a:off x="6082507" y="2415164"/>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9" name="object 29"/>
          <p:cNvSpPr/>
          <p:nvPr/>
        </p:nvSpPr>
        <p:spPr>
          <a:xfrm>
            <a:off x="6082507" y="2415164"/>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7006432" y="4140671"/>
            <a:ext cx="2463800" cy="640587"/>
          </a:xfrm>
          <a:prstGeom prst="rect">
            <a:avLst/>
          </a:prstGeom>
          <a:blipFill>
            <a:blip r:embed="rId4" cstate="print"/>
            <a:stretch>
              <a:fillRect/>
            </a:stretch>
          </a:blipFill>
        </p:spPr>
        <p:txBody>
          <a:bodyPr wrap="square" lIns="0" tIns="0" rIns="0" bIns="0" rtlCol="0">
            <a:noAutofit/>
          </a:bodyPr>
          <a:lstStyle/>
          <a:p>
            <a:pPr algn="ctr"/>
            <a:endParaRPr lang="en-US" b="1" spc="-4" dirty="0">
              <a:solidFill>
                <a:srgbClr val="0000CC"/>
              </a:solidFill>
              <a:latin typeface="Calibri"/>
              <a:cs typeface="Calibri"/>
            </a:endParaRPr>
          </a:p>
          <a:p>
            <a:pPr algn="ctr"/>
            <a:r>
              <a:rPr lang="en-US" b="1" spc="-4" dirty="0">
                <a:solidFill>
                  <a:srgbClr val="0000CC"/>
                </a:solidFill>
                <a:latin typeface="Calibri"/>
                <a:cs typeface="Calibri"/>
              </a:rPr>
              <a:t>Exploration (drilling)</a:t>
            </a:r>
            <a:endParaRPr lang="en-US" dirty="0">
              <a:solidFill>
                <a:srgbClr val="0000CC"/>
              </a:solidFill>
              <a:latin typeface="Calibri"/>
              <a:cs typeface="Calibri"/>
            </a:endParaRPr>
          </a:p>
          <a:p>
            <a:pPr algn="ctr"/>
            <a:endParaRPr dirty="0"/>
          </a:p>
        </p:txBody>
      </p:sp>
      <p:sp>
        <p:nvSpPr>
          <p:cNvPr id="23" name="object 23"/>
          <p:cNvSpPr/>
          <p:nvPr/>
        </p:nvSpPr>
        <p:spPr>
          <a:xfrm>
            <a:off x="7006432" y="4140671"/>
            <a:ext cx="2463800" cy="640587"/>
          </a:xfrm>
          <a:custGeom>
            <a:avLst/>
            <a:gdLst/>
            <a:ahLst/>
            <a:cxnLst/>
            <a:rect l="l" t="t" r="r" b="b"/>
            <a:pathLst>
              <a:path w="2438400" h="633983">
                <a:moveTo>
                  <a:pt x="0" y="633983"/>
                </a:moveTo>
                <a:lnTo>
                  <a:pt x="2438400" y="633983"/>
                </a:lnTo>
                <a:lnTo>
                  <a:pt x="2438400" y="0"/>
                </a:lnTo>
                <a:lnTo>
                  <a:pt x="0" y="0"/>
                </a:lnTo>
                <a:lnTo>
                  <a:pt x="0" y="633983"/>
                </a:lnTo>
                <a:close/>
              </a:path>
            </a:pathLst>
          </a:custGeom>
          <a:ln w="9144">
            <a:solidFill>
              <a:srgbClr val="C0504D"/>
            </a:solidFill>
          </a:ln>
        </p:spPr>
        <p:txBody>
          <a:bodyPr wrap="square" lIns="0" tIns="0" rIns="0" bIns="0" rtlCol="0">
            <a:noAutofit/>
          </a:bodyPr>
          <a:lstStyle/>
          <a:p>
            <a:pPr algn="ctr"/>
            <a:endParaRPr/>
          </a:p>
        </p:txBody>
      </p:sp>
      <p:sp>
        <p:nvSpPr>
          <p:cNvPr id="24" name="object 24"/>
          <p:cNvSpPr/>
          <p:nvPr/>
        </p:nvSpPr>
        <p:spPr>
          <a:xfrm>
            <a:off x="6082507" y="4448645"/>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5" name="object 25"/>
          <p:cNvSpPr/>
          <p:nvPr/>
        </p:nvSpPr>
        <p:spPr>
          <a:xfrm>
            <a:off x="6082507" y="4448645"/>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8" name="object 18"/>
          <p:cNvSpPr/>
          <p:nvPr/>
        </p:nvSpPr>
        <p:spPr>
          <a:xfrm>
            <a:off x="7006432" y="3132559"/>
            <a:ext cx="2463800" cy="726916"/>
          </a:xfrm>
          <a:prstGeom prst="rect">
            <a:avLst/>
          </a:prstGeom>
          <a:blipFill>
            <a:blip r:embed="rId3" cstate="print"/>
            <a:stretch>
              <a:fillRect/>
            </a:stretch>
          </a:blipFill>
        </p:spPr>
        <p:txBody>
          <a:bodyPr wrap="square" lIns="0" tIns="0" rIns="0" bIns="0" rtlCol="0">
            <a:noAutofit/>
          </a:bodyPr>
          <a:lstStyle/>
          <a:p>
            <a:pPr algn="ctr"/>
            <a:endParaRPr lang="en-US" b="1" dirty="0">
              <a:solidFill>
                <a:srgbClr val="0000CC"/>
              </a:solidFill>
              <a:latin typeface="Calibri"/>
              <a:cs typeface="Calibri"/>
            </a:endParaRPr>
          </a:p>
          <a:p>
            <a:pPr algn="ctr"/>
            <a:r>
              <a:rPr lang="en-US" b="1" dirty="0">
                <a:solidFill>
                  <a:srgbClr val="0000CC"/>
                </a:solidFill>
                <a:latin typeface="Calibri"/>
                <a:cs typeface="Calibri"/>
              </a:rPr>
              <a:t>Acquisitions</a:t>
            </a:r>
            <a:endParaRPr lang="en-US" dirty="0">
              <a:solidFill>
                <a:srgbClr val="0000CC"/>
              </a:solidFill>
              <a:latin typeface="Calibri"/>
              <a:cs typeface="Calibri"/>
            </a:endParaRPr>
          </a:p>
          <a:p>
            <a:pPr algn="ctr"/>
            <a:endParaRPr dirty="0"/>
          </a:p>
        </p:txBody>
      </p:sp>
      <p:sp>
        <p:nvSpPr>
          <p:cNvPr id="19" name="object 19"/>
          <p:cNvSpPr/>
          <p:nvPr/>
        </p:nvSpPr>
        <p:spPr>
          <a:xfrm>
            <a:off x="7006432" y="3132559"/>
            <a:ext cx="2463800" cy="726916"/>
          </a:xfrm>
          <a:custGeom>
            <a:avLst/>
            <a:gdLst/>
            <a:ahLst/>
            <a:cxnLst/>
            <a:rect l="l" t="t" r="r" b="b"/>
            <a:pathLst>
              <a:path w="2438400" h="1126236">
                <a:moveTo>
                  <a:pt x="0" y="1126236"/>
                </a:moveTo>
                <a:lnTo>
                  <a:pt x="2438400" y="1126236"/>
                </a:lnTo>
                <a:lnTo>
                  <a:pt x="2438400" y="0"/>
                </a:lnTo>
                <a:lnTo>
                  <a:pt x="0" y="0"/>
                </a:lnTo>
                <a:lnTo>
                  <a:pt x="0" y="1126236"/>
                </a:lnTo>
                <a:close/>
              </a:path>
            </a:pathLst>
          </a:custGeom>
          <a:ln w="9144">
            <a:solidFill>
              <a:srgbClr val="C0504D"/>
            </a:solidFill>
          </a:ln>
        </p:spPr>
        <p:txBody>
          <a:bodyPr wrap="square" lIns="0" tIns="0" rIns="0" bIns="0" rtlCol="0">
            <a:noAutofit/>
          </a:bodyPr>
          <a:lstStyle/>
          <a:p>
            <a:pPr algn="ctr"/>
            <a:endParaRPr/>
          </a:p>
        </p:txBody>
      </p:sp>
      <p:sp>
        <p:nvSpPr>
          <p:cNvPr id="20" name="object 20"/>
          <p:cNvSpPr/>
          <p:nvPr/>
        </p:nvSpPr>
        <p:spPr>
          <a:xfrm>
            <a:off x="6082507" y="3504778"/>
            <a:ext cx="923925" cy="196730"/>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1" name="object 21"/>
          <p:cNvSpPr/>
          <p:nvPr/>
        </p:nvSpPr>
        <p:spPr>
          <a:xfrm>
            <a:off x="6082507" y="3504778"/>
            <a:ext cx="923925" cy="196730"/>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7006432" y="6156895"/>
            <a:ext cx="2463800" cy="939324"/>
          </a:xfrm>
          <a:prstGeom prst="rect">
            <a:avLst/>
          </a:prstGeom>
          <a:blipFill>
            <a:blip r:embed="rId5" cstate="print"/>
            <a:stretch>
              <a:fillRect/>
            </a:stretch>
          </a:blipFill>
        </p:spPr>
        <p:txBody>
          <a:bodyPr wrap="square" lIns="0" tIns="0" rIns="0" bIns="0" rtlCol="0">
            <a:noAutofit/>
          </a:bodyPr>
          <a:lstStyle/>
          <a:p>
            <a:pPr algn="ctr"/>
            <a:endParaRPr lang="en-GB" dirty="0"/>
          </a:p>
          <a:p>
            <a:pPr algn="ctr"/>
            <a:r>
              <a:rPr lang="en-US" b="1" spc="-5" dirty="0">
                <a:solidFill>
                  <a:srgbClr val="0000CC"/>
                </a:solidFill>
                <a:latin typeface="Calibri"/>
                <a:cs typeface="Calibri"/>
              </a:rPr>
              <a:t>Development</a:t>
            </a:r>
          </a:p>
          <a:p>
            <a:pPr algn="ctr"/>
            <a:endParaRPr dirty="0"/>
          </a:p>
        </p:txBody>
      </p:sp>
      <p:sp>
        <p:nvSpPr>
          <p:cNvPr id="15" name="object 15"/>
          <p:cNvSpPr/>
          <p:nvPr/>
        </p:nvSpPr>
        <p:spPr>
          <a:xfrm>
            <a:off x="7006432" y="6156895"/>
            <a:ext cx="2463800" cy="939324"/>
          </a:xfrm>
          <a:custGeom>
            <a:avLst/>
            <a:gdLst/>
            <a:ahLst/>
            <a:cxnLst/>
            <a:rect l="l" t="t" r="r" b="b"/>
            <a:pathLst>
              <a:path w="2438400" h="929640">
                <a:moveTo>
                  <a:pt x="0" y="929640"/>
                </a:moveTo>
                <a:lnTo>
                  <a:pt x="2438400" y="929640"/>
                </a:lnTo>
                <a:lnTo>
                  <a:pt x="2438400" y="0"/>
                </a:lnTo>
                <a:lnTo>
                  <a:pt x="0" y="0"/>
                </a:lnTo>
                <a:lnTo>
                  <a:pt x="0" y="929640"/>
                </a:lnTo>
                <a:close/>
              </a:path>
            </a:pathLst>
          </a:custGeom>
          <a:ln w="9144">
            <a:solidFill>
              <a:srgbClr val="C0504D"/>
            </a:solidFill>
          </a:ln>
        </p:spPr>
        <p:txBody>
          <a:bodyPr wrap="square" lIns="0" tIns="0" rIns="0" bIns="0" rtlCol="0">
            <a:noAutofit/>
          </a:bodyPr>
          <a:lstStyle/>
          <a:p>
            <a:pPr algn="ctr"/>
            <a:endParaRPr/>
          </a:p>
        </p:txBody>
      </p:sp>
      <p:sp>
        <p:nvSpPr>
          <p:cNvPr id="16" name="object 16"/>
          <p:cNvSpPr/>
          <p:nvPr/>
        </p:nvSpPr>
        <p:spPr>
          <a:xfrm>
            <a:off x="6082507" y="6448147"/>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17" name="object 17"/>
          <p:cNvSpPr/>
          <p:nvPr/>
        </p:nvSpPr>
        <p:spPr>
          <a:xfrm>
            <a:off x="6082507" y="6448147"/>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7006432" y="5076775"/>
            <a:ext cx="2463800" cy="890048"/>
          </a:xfrm>
          <a:prstGeom prst="rect">
            <a:avLst/>
          </a:prstGeom>
          <a:blipFill>
            <a:blip r:embed="rId6" cstate="print"/>
            <a:stretch>
              <a:fillRect/>
            </a:stretch>
          </a:blipFill>
        </p:spPr>
        <p:txBody>
          <a:bodyPr wrap="square" lIns="0" tIns="0" rIns="0" bIns="0" rtlCol="0">
            <a:noAutofit/>
          </a:bodyPr>
          <a:lstStyle/>
          <a:p>
            <a:pPr algn="ctr"/>
            <a:endParaRPr lang="en-GB" dirty="0"/>
          </a:p>
          <a:p>
            <a:pPr algn="ctr"/>
            <a:r>
              <a:rPr lang="en-US" b="1" spc="-5" dirty="0">
                <a:solidFill>
                  <a:srgbClr val="0000CC"/>
                </a:solidFill>
                <a:latin typeface="Calibri"/>
                <a:cs typeface="Calibri"/>
              </a:rPr>
              <a:t>Evaluation and appraisal</a:t>
            </a:r>
            <a:endParaRPr lang="en-US" dirty="0">
              <a:solidFill>
                <a:srgbClr val="0000CC"/>
              </a:solidFill>
              <a:latin typeface="Calibri"/>
              <a:cs typeface="Calibri"/>
            </a:endParaRPr>
          </a:p>
          <a:p>
            <a:pPr algn="ctr"/>
            <a:endParaRPr dirty="0"/>
          </a:p>
        </p:txBody>
      </p:sp>
      <p:sp>
        <p:nvSpPr>
          <p:cNvPr id="11" name="object 11"/>
          <p:cNvSpPr/>
          <p:nvPr/>
        </p:nvSpPr>
        <p:spPr>
          <a:xfrm>
            <a:off x="7006432" y="5076775"/>
            <a:ext cx="2463800" cy="890048"/>
          </a:xfrm>
          <a:custGeom>
            <a:avLst/>
            <a:gdLst/>
            <a:ahLst/>
            <a:cxnLst/>
            <a:rect l="l" t="t" r="r" b="b"/>
            <a:pathLst>
              <a:path w="2438400" h="880872">
                <a:moveTo>
                  <a:pt x="0" y="880872"/>
                </a:moveTo>
                <a:lnTo>
                  <a:pt x="2438400" y="880872"/>
                </a:lnTo>
                <a:lnTo>
                  <a:pt x="2438400" y="0"/>
                </a:lnTo>
                <a:lnTo>
                  <a:pt x="0" y="0"/>
                </a:lnTo>
                <a:lnTo>
                  <a:pt x="0" y="880872"/>
                </a:lnTo>
                <a:close/>
              </a:path>
            </a:pathLst>
          </a:custGeom>
          <a:ln w="9144">
            <a:solidFill>
              <a:srgbClr val="C0504D"/>
            </a:solidFill>
          </a:ln>
        </p:spPr>
        <p:txBody>
          <a:bodyPr wrap="square" lIns="0" tIns="0" rIns="0" bIns="0" rtlCol="0">
            <a:noAutofit/>
          </a:bodyPr>
          <a:lstStyle/>
          <a:p>
            <a:pPr algn="ctr"/>
            <a:endParaRPr/>
          </a:p>
        </p:txBody>
      </p:sp>
      <p:sp>
        <p:nvSpPr>
          <p:cNvPr id="12" name="object 12"/>
          <p:cNvSpPr/>
          <p:nvPr/>
        </p:nvSpPr>
        <p:spPr>
          <a:xfrm>
            <a:off x="6082507" y="5364373"/>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13" name="object 13"/>
          <p:cNvSpPr/>
          <p:nvPr/>
        </p:nvSpPr>
        <p:spPr>
          <a:xfrm>
            <a:off x="6082507" y="5364373"/>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9" name="object 9"/>
          <p:cNvSpPr txBox="1"/>
          <p:nvPr/>
        </p:nvSpPr>
        <p:spPr>
          <a:xfrm>
            <a:off x="828130" y="1718799"/>
            <a:ext cx="4720778" cy="333640"/>
          </a:xfrm>
          <a:prstGeom prst="rect">
            <a:avLst/>
          </a:prstGeom>
        </p:spPr>
        <p:txBody>
          <a:bodyPr wrap="square" lIns="0" tIns="16040" rIns="0" bIns="0" rtlCol="0">
            <a:noAutofit/>
          </a:bodyPr>
          <a:lstStyle/>
          <a:p>
            <a:pPr marL="12832">
              <a:lnSpc>
                <a:spcPts val="2526"/>
              </a:lnSpc>
            </a:pPr>
            <a:r>
              <a:rPr lang="en-GB" sz="2800" b="1" spc="-6" dirty="0">
                <a:solidFill>
                  <a:srgbClr val="FF0000"/>
                </a:solidFill>
              </a:rPr>
              <a:t>Temperature Check</a:t>
            </a:r>
            <a:endParaRPr sz="2800" b="1" dirty="0">
              <a:solidFill>
                <a:srgbClr val="FF0000"/>
              </a:solidFill>
            </a:endParaRPr>
          </a:p>
        </p:txBody>
      </p:sp>
      <p:sp>
        <p:nvSpPr>
          <p:cNvPr id="8" name="object 8"/>
          <p:cNvSpPr txBox="1"/>
          <p:nvPr/>
        </p:nvSpPr>
        <p:spPr>
          <a:xfrm>
            <a:off x="605685" y="2196455"/>
            <a:ext cx="5689568" cy="5832648"/>
          </a:xfrm>
          <a:prstGeom prst="rect">
            <a:avLst/>
          </a:prstGeom>
        </p:spPr>
        <p:txBody>
          <a:bodyPr wrap="square" lIns="0" tIns="10875" rIns="0" bIns="0" rtlCol="0">
            <a:noAutofit/>
          </a:bodyPr>
          <a:lstStyle/>
          <a:p>
            <a:pPr marL="240730" marR="108241" indent="-227898">
              <a:lnSpc>
                <a:spcPts val="1940"/>
              </a:lnSpc>
              <a:spcBef>
                <a:spcPts val="380"/>
              </a:spcBef>
            </a:pPr>
            <a:r>
              <a:rPr spc="-4" dirty="0">
                <a:solidFill>
                  <a:srgbClr val="0000CC"/>
                </a:solidFill>
                <a:latin typeface="Calibri"/>
                <a:cs typeface="Calibri"/>
              </a:rPr>
              <a:t>•  </a:t>
            </a:r>
            <a:r>
              <a:rPr dirty="0">
                <a:solidFill>
                  <a:srgbClr val="0000CC"/>
                </a:solidFill>
              </a:rPr>
              <a:t>performing a number of geological evaluations/surveys to determine hydrocarbon presence</a:t>
            </a:r>
            <a:endParaRPr lang="en-GB" dirty="0">
              <a:solidFill>
                <a:srgbClr val="0000CC"/>
              </a:solidFill>
            </a:endParaRPr>
          </a:p>
          <a:p>
            <a:pPr marL="240730" marR="108241" indent="-227898">
              <a:lnSpc>
                <a:spcPts val="1940"/>
              </a:lnSpc>
              <a:spcBef>
                <a:spcPts val="380"/>
              </a:spcBef>
            </a:pPr>
            <a:endParaRPr lang="en-GB" b="1" dirty="0">
              <a:solidFill>
                <a:srgbClr val="0000CC"/>
              </a:solidFill>
              <a:latin typeface="Calibri"/>
              <a:cs typeface="Calibri"/>
            </a:endParaRPr>
          </a:p>
          <a:p>
            <a:pPr marL="240730" marR="483670" indent="-227898">
              <a:lnSpc>
                <a:spcPts val="1940"/>
              </a:lnSpc>
              <a:spcBef>
                <a:spcPts val="471"/>
              </a:spcBef>
            </a:pPr>
            <a:r>
              <a:rPr spc="-4" dirty="0">
                <a:solidFill>
                  <a:srgbClr val="0000CC"/>
                </a:solidFill>
                <a:latin typeface="Calibri"/>
                <a:cs typeface="Calibri"/>
              </a:rPr>
              <a:t>•  </a:t>
            </a:r>
            <a:r>
              <a:rPr dirty="0">
                <a:solidFill>
                  <a:srgbClr val="0000CC"/>
                </a:solidFill>
              </a:rPr>
              <a:t>activities relating to securing the rights from the property owner to explore for and produce oil &amp; gas in that field/area.</a:t>
            </a:r>
          </a:p>
          <a:p>
            <a:pPr marL="240730" indent="-227898">
              <a:lnSpc>
                <a:spcPts val="1940"/>
              </a:lnSpc>
              <a:spcBef>
                <a:spcPts val="388"/>
              </a:spcBef>
            </a:pPr>
            <a:r>
              <a:rPr dirty="0">
                <a:solidFill>
                  <a:srgbClr val="0000CC"/>
                </a:solidFill>
              </a:rPr>
              <a:t>•</a:t>
            </a:r>
          </a:p>
          <a:p>
            <a:pPr marL="240730" marR="351056" indent="-227898">
              <a:lnSpc>
                <a:spcPts val="1940"/>
              </a:lnSpc>
              <a:spcBef>
                <a:spcPts val="465"/>
              </a:spcBef>
            </a:pPr>
            <a:r>
              <a:rPr spc="-4" dirty="0">
                <a:solidFill>
                  <a:srgbClr val="0000CC"/>
                </a:solidFill>
                <a:latin typeface="Calibri"/>
                <a:cs typeface="Calibri"/>
              </a:rPr>
              <a:t>•  </a:t>
            </a:r>
            <a:r>
              <a:rPr lang="en-GB" spc="-4" dirty="0">
                <a:solidFill>
                  <a:srgbClr val="0000CC"/>
                </a:solidFill>
                <a:latin typeface="Calibri"/>
                <a:cs typeface="Calibri"/>
              </a:rPr>
              <a:t>D</a:t>
            </a:r>
            <a:r>
              <a:rPr spc="-4" dirty="0" err="1">
                <a:solidFill>
                  <a:srgbClr val="0000CC"/>
                </a:solidFill>
                <a:latin typeface="Calibri"/>
                <a:cs typeface="Calibri"/>
              </a:rPr>
              <a:t>rilling</a:t>
            </a:r>
            <a:r>
              <a:rPr spc="-4" dirty="0">
                <a:solidFill>
                  <a:srgbClr val="0000CC"/>
                </a:solidFill>
                <a:latin typeface="Calibri"/>
                <a:cs typeface="Calibri"/>
              </a:rPr>
              <a:t> exploration wells to determine if commercial hydrocarbon quantities exist.</a:t>
            </a:r>
            <a:endParaRPr lang="en-GB" spc="-4" dirty="0">
              <a:solidFill>
                <a:srgbClr val="0000CC"/>
              </a:solidFill>
              <a:latin typeface="Calibri"/>
              <a:cs typeface="Calibri"/>
            </a:endParaRPr>
          </a:p>
          <a:p>
            <a:pPr marL="240730" marR="351056" indent="-227898">
              <a:lnSpc>
                <a:spcPts val="1940"/>
              </a:lnSpc>
              <a:spcBef>
                <a:spcPts val="465"/>
              </a:spcBef>
            </a:pPr>
            <a:endParaRPr dirty="0">
              <a:solidFill>
                <a:srgbClr val="0000CC"/>
              </a:solidFill>
              <a:latin typeface="Calibri"/>
              <a:cs typeface="Calibri"/>
            </a:endParaRPr>
          </a:p>
          <a:p>
            <a:pPr marL="240730" marR="260326" indent="-227898">
              <a:lnSpc>
                <a:spcPts val="1940"/>
              </a:lnSpc>
              <a:spcBef>
                <a:spcPts val="471"/>
              </a:spcBef>
            </a:pPr>
            <a:r>
              <a:rPr spc="-6" dirty="0">
                <a:solidFill>
                  <a:srgbClr val="0000CC"/>
                </a:solidFill>
                <a:latin typeface="Calibri"/>
                <a:cs typeface="Calibri"/>
              </a:rPr>
              <a:t>•  </a:t>
            </a:r>
            <a:r>
              <a:rPr lang="en-GB" spc="-6" dirty="0">
                <a:solidFill>
                  <a:srgbClr val="0000CC"/>
                </a:solidFill>
                <a:latin typeface="Calibri"/>
                <a:cs typeface="Calibri"/>
              </a:rPr>
              <a:t>C</a:t>
            </a:r>
            <a:r>
              <a:rPr spc="-6" dirty="0" err="1">
                <a:solidFill>
                  <a:srgbClr val="0000CC"/>
                </a:solidFill>
                <a:latin typeface="Calibri"/>
                <a:cs typeface="Calibri"/>
              </a:rPr>
              <a:t>nfirming</a:t>
            </a:r>
            <a:r>
              <a:rPr spc="-6" dirty="0">
                <a:solidFill>
                  <a:srgbClr val="0000CC"/>
                </a:solidFill>
                <a:latin typeface="Calibri"/>
                <a:cs typeface="Calibri"/>
              </a:rPr>
              <a:t> the initial exploration results through appraisal wells drilled to gain further insight into the property, including the size of the reservoir.</a:t>
            </a:r>
            <a:endParaRPr lang="en-GB" spc="-6" dirty="0">
              <a:solidFill>
                <a:srgbClr val="0000CC"/>
              </a:solidFill>
              <a:latin typeface="Calibri"/>
              <a:cs typeface="Calibri"/>
            </a:endParaRPr>
          </a:p>
          <a:p>
            <a:pPr marL="240730" marR="260326" indent="-227898">
              <a:lnSpc>
                <a:spcPts val="1940"/>
              </a:lnSpc>
              <a:spcBef>
                <a:spcPts val="471"/>
              </a:spcBef>
            </a:pPr>
            <a:endParaRPr dirty="0">
              <a:solidFill>
                <a:srgbClr val="0000CC"/>
              </a:solidFill>
              <a:latin typeface="Calibri"/>
              <a:cs typeface="Calibri"/>
            </a:endParaRPr>
          </a:p>
          <a:p>
            <a:pPr marL="12832" marR="24762">
              <a:lnSpc>
                <a:spcPct val="101725"/>
              </a:lnSpc>
              <a:spcBef>
                <a:spcPts val="354"/>
              </a:spcBef>
            </a:pPr>
            <a:r>
              <a:rPr spc="-2" dirty="0">
                <a:solidFill>
                  <a:srgbClr val="0000CC"/>
                </a:solidFill>
                <a:latin typeface="Calibri"/>
                <a:cs typeface="Calibri"/>
              </a:rPr>
              <a:t>•  Involves activities relating to developing the discovered O&amp;G</a:t>
            </a:r>
            <a:r>
              <a:rPr lang="en-GB" spc="-2" dirty="0">
                <a:solidFill>
                  <a:srgbClr val="0000CC"/>
                </a:solidFill>
                <a:latin typeface="Calibri"/>
                <a:cs typeface="Calibri"/>
              </a:rPr>
              <a:t> </a:t>
            </a:r>
            <a:r>
              <a:rPr spc="-4" dirty="0">
                <a:solidFill>
                  <a:srgbClr val="0000CC"/>
                </a:solidFill>
                <a:latin typeface="Calibri"/>
                <a:cs typeface="Calibri"/>
              </a:rPr>
              <a:t>reserves for production.</a:t>
            </a:r>
            <a:endParaRPr dirty="0">
              <a:solidFill>
                <a:srgbClr val="0000CC"/>
              </a:solidFill>
              <a:latin typeface="Calibri"/>
              <a:cs typeface="Calibri"/>
            </a:endParaRPr>
          </a:p>
        </p:txBody>
      </p:sp>
      <p:sp>
        <p:nvSpPr>
          <p:cNvPr id="6" name="object 6"/>
          <p:cNvSpPr txBox="1"/>
          <p:nvPr/>
        </p:nvSpPr>
        <p:spPr>
          <a:xfrm>
            <a:off x="7006432" y="6156895"/>
            <a:ext cx="2463800" cy="939324"/>
          </a:xfrm>
          <a:prstGeom prst="rect">
            <a:avLst/>
          </a:prstGeom>
        </p:spPr>
        <p:txBody>
          <a:bodyPr wrap="square" lIns="0" tIns="42988" rIns="0" bIns="0" rtlCol="0">
            <a:noAutofit/>
          </a:bodyPr>
          <a:lstStyle/>
          <a:p>
            <a:pPr marL="65482" marR="750163" algn="ctr">
              <a:lnSpc>
                <a:spcPct val="101725"/>
              </a:lnSpc>
            </a:pPr>
            <a:endParaRPr sz="1617" dirty="0">
              <a:latin typeface="Calibri"/>
              <a:cs typeface="Calibri"/>
            </a:endParaRPr>
          </a:p>
        </p:txBody>
      </p:sp>
      <p:sp>
        <p:nvSpPr>
          <p:cNvPr id="5" name="object 5"/>
          <p:cNvSpPr txBox="1"/>
          <p:nvPr/>
        </p:nvSpPr>
        <p:spPr>
          <a:xfrm>
            <a:off x="7006432" y="5076775"/>
            <a:ext cx="2463800" cy="890048"/>
          </a:xfrm>
          <a:prstGeom prst="rect">
            <a:avLst/>
          </a:prstGeom>
        </p:spPr>
        <p:txBody>
          <a:bodyPr wrap="square" lIns="0" tIns="42988" rIns="0" bIns="0" rtlCol="0">
            <a:noAutofit/>
          </a:bodyPr>
          <a:lstStyle/>
          <a:p>
            <a:pPr marL="93673" algn="ctr">
              <a:lnSpc>
                <a:spcPct val="101725"/>
              </a:lnSpc>
            </a:pPr>
            <a:endParaRPr sz="1617" dirty="0">
              <a:latin typeface="Calibri"/>
              <a:cs typeface="Calibri"/>
            </a:endParaRPr>
          </a:p>
        </p:txBody>
      </p:sp>
      <p:sp>
        <p:nvSpPr>
          <p:cNvPr id="4" name="object 4"/>
          <p:cNvSpPr txBox="1"/>
          <p:nvPr/>
        </p:nvSpPr>
        <p:spPr>
          <a:xfrm>
            <a:off x="7006432" y="4140671"/>
            <a:ext cx="2463800" cy="640587"/>
          </a:xfrm>
          <a:prstGeom prst="rect">
            <a:avLst/>
          </a:prstGeom>
        </p:spPr>
        <p:txBody>
          <a:bodyPr wrap="square" lIns="0" tIns="42988" rIns="0" bIns="0" rtlCol="0">
            <a:noAutofit/>
          </a:bodyPr>
          <a:lstStyle/>
          <a:p>
            <a:pPr marL="65482" marR="260293" algn="ctr">
              <a:lnSpc>
                <a:spcPct val="101725"/>
              </a:lnSpc>
            </a:pPr>
            <a:endParaRPr sz="1617" dirty="0">
              <a:latin typeface="Calibri"/>
              <a:cs typeface="Calibri"/>
            </a:endParaRPr>
          </a:p>
        </p:txBody>
      </p:sp>
      <p:sp>
        <p:nvSpPr>
          <p:cNvPr id="3" name="object 3"/>
          <p:cNvSpPr txBox="1"/>
          <p:nvPr/>
        </p:nvSpPr>
        <p:spPr>
          <a:xfrm>
            <a:off x="7006432" y="3132559"/>
            <a:ext cx="2463800" cy="726916"/>
          </a:xfrm>
          <a:prstGeom prst="rect">
            <a:avLst/>
          </a:prstGeom>
        </p:spPr>
        <p:txBody>
          <a:bodyPr wrap="square" lIns="0" tIns="42347" rIns="0" bIns="0" rtlCol="0">
            <a:noAutofit/>
          </a:bodyPr>
          <a:lstStyle/>
          <a:p>
            <a:pPr marL="93673" algn="ctr">
              <a:lnSpc>
                <a:spcPct val="101725"/>
              </a:lnSpc>
            </a:pPr>
            <a:endParaRPr sz="1617" dirty="0">
              <a:latin typeface="Calibri"/>
              <a:cs typeface="Calibri"/>
            </a:endParaRPr>
          </a:p>
        </p:txBody>
      </p:sp>
      <p:sp>
        <p:nvSpPr>
          <p:cNvPr id="2" name="object 2"/>
          <p:cNvSpPr txBox="1"/>
          <p:nvPr/>
        </p:nvSpPr>
        <p:spPr>
          <a:xfrm>
            <a:off x="7006432" y="2228792"/>
            <a:ext cx="2463800" cy="562941"/>
          </a:xfrm>
          <a:prstGeom prst="rect">
            <a:avLst/>
          </a:prstGeom>
        </p:spPr>
        <p:txBody>
          <a:bodyPr wrap="square" lIns="0" tIns="42347" rIns="0" bIns="0" rtlCol="0">
            <a:noAutofit/>
          </a:bodyPr>
          <a:lstStyle/>
          <a:p>
            <a:pPr marL="93673" algn="ctr">
              <a:lnSpc>
                <a:spcPct val="101725"/>
              </a:lnSpc>
            </a:pPr>
            <a:endParaRPr sz="1617" dirty="0">
              <a:latin typeface="Calibri"/>
              <a:cs typeface="Calibri"/>
            </a:endParaRPr>
          </a:p>
        </p:txBody>
      </p:sp>
      <p:sp>
        <p:nvSpPr>
          <p:cNvPr id="30" name="Title 3">
            <a:extLst>
              <a:ext uri="{FF2B5EF4-FFF2-40B4-BE49-F238E27FC236}">
                <a16:creationId xmlns:a16="http://schemas.microsoft.com/office/drawing/2014/main" id="{AA965C8F-C9D1-4759-18BF-125A3ACD8C35}"/>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46370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5DEAC00-52A6-E25A-D7BB-DE5E89CBC52F}"/>
              </a:ext>
            </a:extLst>
          </p:cNvPr>
          <p:cNvGrpSpPr/>
          <p:nvPr/>
        </p:nvGrpSpPr>
        <p:grpSpPr>
          <a:xfrm>
            <a:off x="1154907" y="2124447"/>
            <a:ext cx="7930356" cy="3999961"/>
            <a:chOff x="1143000" y="1727197"/>
            <a:chExt cx="7848600" cy="3810000"/>
          </a:xfrm>
        </p:grpSpPr>
        <p:sp>
          <p:nvSpPr>
            <p:cNvPr id="24" name="object 24"/>
            <p:cNvSpPr/>
            <p:nvPr/>
          </p:nvSpPr>
          <p:spPr>
            <a:xfrm>
              <a:off x="11430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25" name="object 25"/>
            <p:cNvSpPr/>
            <p:nvPr/>
          </p:nvSpPr>
          <p:spPr>
            <a:xfrm>
              <a:off x="11430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26" name="object 26"/>
            <p:cNvSpPr/>
            <p:nvPr/>
          </p:nvSpPr>
          <p:spPr>
            <a:xfrm>
              <a:off x="2514600" y="1727197"/>
              <a:ext cx="4724400" cy="685800"/>
            </a:xfrm>
            <a:custGeom>
              <a:avLst/>
              <a:gdLst/>
              <a:ahLst/>
              <a:cxnLst/>
              <a:rect l="l" t="t" r="r" b="b"/>
              <a:pathLst>
                <a:path w="4724400" h="685800">
                  <a:moveTo>
                    <a:pt x="0" y="685800"/>
                  </a:moveTo>
                  <a:lnTo>
                    <a:pt x="4724400" y="685800"/>
                  </a:lnTo>
                  <a:lnTo>
                    <a:pt x="4724400" y="0"/>
                  </a:lnTo>
                  <a:lnTo>
                    <a:pt x="0" y="0"/>
                  </a:lnTo>
                  <a:lnTo>
                    <a:pt x="0" y="685800"/>
                  </a:lnTo>
                  <a:close/>
                </a:path>
              </a:pathLst>
            </a:custGeom>
            <a:solidFill>
              <a:srgbClr val="C0504D"/>
            </a:solidFill>
          </p:spPr>
          <p:txBody>
            <a:bodyPr wrap="square" lIns="0" tIns="0" rIns="0" bIns="0" rtlCol="0">
              <a:noAutofit/>
            </a:bodyPr>
            <a:lstStyle/>
            <a:p>
              <a:endParaRPr sz="1400">
                <a:solidFill>
                  <a:srgbClr val="0000CC"/>
                </a:solidFill>
              </a:endParaRPr>
            </a:p>
          </p:txBody>
        </p:sp>
        <p:sp>
          <p:nvSpPr>
            <p:cNvPr id="27" name="object 27"/>
            <p:cNvSpPr/>
            <p:nvPr/>
          </p:nvSpPr>
          <p:spPr>
            <a:xfrm>
              <a:off x="2514600" y="1727197"/>
              <a:ext cx="4724400" cy="685800"/>
            </a:xfrm>
            <a:custGeom>
              <a:avLst/>
              <a:gdLst/>
              <a:ahLst/>
              <a:cxnLst/>
              <a:rect l="l" t="t" r="r" b="b"/>
              <a:pathLst>
                <a:path w="4724400" h="685800">
                  <a:moveTo>
                    <a:pt x="0" y="685800"/>
                  </a:moveTo>
                  <a:lnTo>
                    <a:pt x="4724400" y="685800"/>
                  </a:lnTo>
                  <a:lnTo>
                    <a:pt x="4724400" y="0"/>
                  </a:lnTo>
                  <a:lnTo>
                    <a:pt x="0" y="0"/>
                  </a:lnTo>
                  <a:lnTo>
                    <a:pt x="0" y="6858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28" name="object 28"/>
            <p:cNvSpPr/>
            <p:nvPr/>
          </p:nvSpPr>
          <p:spPr>
            <a:xfrm>
              <a:off x="2667000" y="2412997"/>
              <a:ext cx="2133600" cy="914400"/>
            </a:xfrm>
            <a:custGeom>
              <a:avLst/>
              <a:gdLst/>
              <a:ahLst/>
              <a:cxnLst/>
              <a:rect l="l" t="t" r="r" b="b"/>
              <a:pathLst>
                <a:path w="2133600" h="914400">
                  <a:moveTo>
                    <a:pt x="2133600" y="0"/>
                  </a:moveTo>
                  <a:lnTo>
                    <a:pt x="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29" name="object 29"/>
            <p:cNvSpPr/>
            <p:nvPr/>
          </p:nvSpPr>
          <p:spPr>
            <a:xfrm>
              <a:off x="4800600" y="2412997"/>
              <a:ext cx="3124200" cy="914400"/>
            </a:xfrm>
            <a:custGeom>
              <a:avLst/>
              <a:gdLst/>
              <a:ahLst/>
              <a:cxnLst/>
              <a:rect l="l" t="t" r="r" b="b"/>
              <a:pathLst>
                <a:path w="3124200" h="914400">
                  <a:moveTo>
                    <a:pt x="0" y="0"/>
                  </a:moveTo>
                  <a:lnTo>
                    <a:pt x="312420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30" name="object 30"/>
            <p:cNvSpPr/>
            <p:nvPr/>
          </p:nvSpPr>
          <p:spPr>
            <a:xfrm>
              <a:off x="11430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31" name="object 31"/>
            <p:cNvSpPr/>
            <p:nvPr/>
          </p:nvSpPr>
          <p:spPr>
            <a:xfrm>
              <a:off x="11430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32" name="object 32"/>
            <p:cNvSpPr/>
            <p:nvPr/>
          </p:nvSpPr>
          <p:spPr>
            <a:xfrm>
              <a:off x="19812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33" name="object 33"/>
            <p:cNvSpPr/>
            <p:nvPr/>
          </p:nvSpPr>
          <p:spPr>
            <a:xfrm>
              <a:off x="4191000" y="2412997"/>
              <a:ext cx="609600" cy="914400"/>
            </a:xfrm>
            <a:custGeom>
              <a:avLst/>
              <a:gdLst/>
              <a:ahLst/>
              <a:cxnLst/>
              <a:rect l="l" t="t" r="r" b="b"/>
              <a:pathLst>
                <a:path w="609600" h="914400">
                  <a:moveTo>
                    <a:pt x="609600" y="0"/>
                  </a:moveTo>
                  <a:lnTo>
                    <a:pt x="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34" name="object 34"/>
            <p:cNvSpPr/>
            <p:nvPr/>
          </p:nvSpPr>
          <p:spPr>
            <a:xfrm>
              <a:off x="31242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35" name="object 35"/>
            <p:cNvSpPr/>
            <p:nvPr/>
          </p:nvSpPr>
          <p:spPr>
            <a:xfrm>
              <a:off x="31242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36" name="object 36"/>
            <p:cNvSpPr/>
            <p:nvPr/>
          </p:nvSpPr>
          <p:spPr>
            <a:xfrm>
              <a:off x="51054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37" name="object 37"/>
            <p:cNvSpPr/>
            <p:nvPr/>
          </p:nvSpPr>
          <p:spPr>
            <a:xfrm>
              <a:off x="51054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38" name="object 38"/>
            <p:cNvSpPr/>
            <p:nvPr/>
          </p:nvSpPr>
          <p:spPr>
            <a:xfrm>
              <a:off x="70866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39" name="object 39"/>
            <p:cNvSpPr/>
            <p:nvPr/>
          </p:nvSpPr>
          <p:spPr>
            <a:xfrm>
              <a:off x="70866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0" name="object 40"/>
            <p:cNvSpPr/>
            <p:nvPr/>
          </p:nvSpPr>
          <p:spPr>
            <a:xfrm>
              <a:off x="4800600" y="2412997"/>
              <a:ext cx="1219200" cy="914400"/>
            </a:xfrm>
            <a:custGeom>
              <a:avLst/>
              <a:gdLst/>
              <a:ahLst/>
              <a:cxnLst/>
              <a:rect l="l" t="t" r="r" b="b"/>
              <a:pathLst>
                <a:path w="1219200" h="914400">
                  <a:moveTo>
                    <a:pt x="0" y="0"/>
                  </a:moveTo>
                  <a:lnTo>
                    <a:pt x="121920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41" name="object 41"/>
            <p:cNvSpPr/>
            <p:nvPr/>
          </p:nvSpPr>
          <p:spPr>
            <a:xfrm>
              <a:off x="31242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42" name="object 42"/>
            <p:cNvSpPr/>
            <p:nvPr/>
          </p:nvSpPr>
          <p:spPr>
            <a:xfrm>
              <a:off x="31242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3" name="object 43"/>
            <p:cNvSpPr/>
            <p:nvPr/>
          </p:nvSpPr>
          <p:spPr>
            <a:xfrm>
              <a:off x="41148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44" name="object 44"/>
            <p:cNvSpPr/>
            <p:nvPr/>
          </p:nvSpPr>
          <p:spPr>
            <a:xfrm>
              <a:off x="51054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45" name="object 45"/>
            <p:cNvSpPr/>
            <p:nvPr/>
          </p:nvSpPr>
          <p:spPr>
            <a:xfrm>
              <a:off x="51054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6" name="object 46"/>
            <p:cNvSpPr/>
            <p:nvPr/>
          </p:nvSpPr>
          <p:spPr>
            <a:xfrm>
              <a:off x="60960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47" name="object 47"/>
            <p:cNvSpPr/>
            <p:nvPr/>
          </p:nvSpPr>
          <p:spPr>
            <a:xfrm>
              <a:off x="70866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48" name="object 48"/>
            <p:cNvSpPr/>
            <p:nvPr/>
          </p:nvSpPr>
          <p:spPr>
            <a:xfrm>
              <a:off x="70866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9" name="object 49"/>
            <p:cNvSpPr/>
            <p:nvPr/>
          </p:nvSpPr>
          <p:spPr>
            <a:xfrm>
              <a:off x="80010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18" name="object 18"/>
            <p:cNvSpPr txBox="1"/>
            <p:nvPr/>
          </p:nvSpPr>
          <p:spPr>
            <a:xfrm>
              <a:off x="1143000" y="3327397"/>
              <a:ext cx="1905000" cy="762000"/>
            </a:xfrm>
            <a:prstGeom prst="rect">
              <a:avLst/>
            </a:prstGeom>
          </p:spPr>
          <p:txBody>
            <a:bodyPr wrap="square" lIns="0" tIns="35930" rIns="0" bIns="0" rtlCol="0">
              <a:noAutofit/>
            </a:bodyPr>
            <a:lstStyle/>
            <a:p>
              <a:pPr marL="224750" marR="226170" algn="ctr">
                <a:lnSpc>
                  <a:spcPct val="101725"/>
                </a:lnSpc>
              </a:pPr>
              <a:r>
                <a:rPr sz="2000" dirty="0">
                  <a:solidFill>
                    <a:srgbClr val="0000CC"/>
                  </a:solidFill>
                </a:rPr>
                <a:t>Acquisition</a:t>
              </a:r>
              <a:endParaRPr sz="2000">
                <a:solidFill>
                  <a:srgbClr val="0000CC"/>
                </a:solidFill>
              </a:endParaRPr>
            </a:p>
            <a:p>
              <a:pPr marL="593227" marR="592639" algn="ctr">
                <a:lnSpc>
                  <a:spcPts val="2819"/>
                </a:lnSpc>
                <a:spcBef>
                  <a:spcPts val="140"/>
                </a:spcBef>
              </a:pPr>
              <a:r>
                <a:rPr sz="2000" spc="-5" dirty="0">
                  <a:solidFill>
                    <a:srgbClr val="0000CC"/>
                  </a:solidFill>
                </a:rPr>
                <a:t>Costs</a:t>
              </a:r>
              <a:endParaRPr sz="2000">
                <a:solidFill>
                  <a:srgbClr val="0000CC"/>
                </a:solidFill>
              </a:endParaRPr>
            </a:p>
          </p:txBody>
        </p:sp>
        <p:sp>
          <p:nvSpPr>
            <p:cNvPr id="17" name="object 17"/>
            <p:cNvSpPr txBox="1"/>
            <p:nvPr/>
          </p:nvSpPr>
          <p:spPr>
            <a:xfrm>
              <a:off x="1143000" y="4089397"/>
              <a:ext cx="8382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6" name="object 16"/>
            <p:cNvSpPr txBox="1"/>
            <p:nvPr/>
          </p:nvSpPr>
          <p:spPr>
            <a:xfrm>
              <a:off x="1981200" y="4089397"/>
              <a:ext cx="10668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5" name="object 15"/>
            <p:cNvSpPr txBox="1"/>
            <p:nvPr/>
          </p:nvSpPr>
          <p:spPr>
            <a:xfrm>
              <a:off x="1143000" y="4698997"/>
              <a:ext cx="1930940" cy="838200"/>
            </a:xfrm>
            <a:prstGeom prst="rect">
              <a:avLst/>
            </a:prstGeom>
          </p:spPr>
          <p:txBody>
            <a:bodyPr wrap="square" lIns="0" tIns="58002" rIns="0" bIns="0" rtlCol="0">
              <a:noAutofit/>
            </a:bodyPr>
            <a:lstStyle/>
            <a:p>
              <a:pPr marL="94546" indent="-67752">
                <a:lnSpc>
                  <a:spcPts val="2667"/>
                </a:lnSpc>
              </a:pPr>
              <a:r>
                <a:rPr dirty="0">
                  <a:solidFill>
                    <a:srgbClr val="0000CC"/>
                  </a:solidFill>
                </a:rPr>
                <a:t>C</a:t>
              </a:r>
              <a:r>
                <a:rPr spc="4" dirty="0">
                  <a:solidFill>
                    <a:srgbClr val="0000CC"/>
                  </a:solidFill>
                </a:rPr>
                <a:t>a</a:t>
              </a:r>
              <a:r>
                <a:rPr dirty="0">
                  <a:solidFill>
                    <a:srgbClr val="0000CC"/>
                  </a:solidFill>
                </a:rPr>
                <a:t>pi</a:t>
              </a:r>
              <a:r>
                <a:rPr spc="-29" dirty="0">
                  <a:solidFill>
                    <a:srgbClr val="0000CC"/>
                  </a:solidFill>
                </a:rPr>
                <a:t>t</a:t>
              </a:r>
              <a:r>
                <a:rPr dirty="0">
                  <a:solidFill>
                    <a:srgbClr val="0000CC"/>
                  </a:solidFill>
                </a:rPr>
                <a:t>ali</a:t>
              </a:r>
              <a:r>
                <a:rPr spc="-51" dirty="0">
                  <a:solidFill>
                    <a:srgbClr val="0000CC"/>
                  </a:solidFill>
                </a:rPr>
                <a:t>z</a:t>
              </a:r>
              <a:r>
                <a:rPr dirty="0">
                  <a:solidFill>
                    <a:srgbClr val="0000CC"/>
                  </a:solidFill>
                </a:rPr>
                <a:t>ed</a:t>
              </a:r>
              <a:r>
                <a:rPr spc="-103" dirty="0">
                  <a:solidFill>
                    <a:srgbClr val="0000CC"/>
                  </a:solidFill>
                </a:rPr>
                <a:t> </a:t>
              </a:r>
              <a:r>
                <a:rPr dirty="0">
                  <a:solidFill>
                    <a:srgbClr val="0000CC"/>
                  </a:solidFill>
                </a:rPr>
                <a:t>(B/S) Am</a:t>
              </a:r>
              <a:r>
                <a:rPr spc="9" dirty="0">
                  <a:solidFill>
                    <a:srgbClr val="0000CC"/>
                  </a:solidFill>
                </a:rPr>
                <a:t>o</a:t>
              </a:r>
              <a:r>
                <a:rPr dirty="0">
                  <a:solidFill>
                    <a:srgbClr val="0000CC"/>
                  </a:solidFill>
                </a:rPr>
                <a:t>rti</a:t>
              </a:r>
              <a:r>
                <a:rPr spc="-55" dirty="0">
                  <a:solidFill>
                    <a:srgbClr val="0000CC"/>
                  </a:solidFill>
                </a:rPr>
                <a:t>z</a:t>
              </a:r>
              <a:r>
                <a:rPr dirty="0">
                  <a:solidFill>
                    <a:srgbClr val="0000CC"/>
                  </a:solidFill>
                </a:rPr>
                <a:t>ed</a:t>
              </a:r>
              <a:r>
                <a:rPr spc="-64" dirty="0">
                  <a:solidFill>
                    <a:srgbClr val="0000CC"/>
                  </a:solidFill>
                </a:rPr>
                <a:t> </a:t>
              </a:r>
              <a:r>
                <a:rPr dirty="0">
                  <a:solidFill>
                    <a:srgbClr val="0000CC"/>
                  </a:solidFill>
                </a:rPr>
                <a:t>(</a:t>
              </a:r>
              <a:r>
                <a:rPr spc="-4" dirty="0">
                  <a:solidFill>
                    <a:srgbClr val="0000CC"/>
                  </a:solidFill>
                </a:rPr>
                <a:t>I</a:t>
              </a:r>
              <a:r>
                <a:rPr dirty="0">
                  <a:solidFill>
                    <a:srgbClr val="0000CC"/>
                  </a:solidFill>
                </a:rPr>
                <a:t>/</a:t>
              </a:r>
              <a:r>
                <a:rPr spc="4" dirty="0">
                  <a:solidFill>
                    <a:srgbClr val="0000CC"/>
                  </a:solidFill>
                </a:rPr>
                <a:t>S</a:t>
              </a:r>
              <a:r>
                <a:rPr dirty="0">
                  <a:solidFill>
                    <a:srgbClr val="0000CC"/>
                  </a:solidFill>
                </a:rPr>
                <a:t>)</a:t>
              </a:r>
              <a:endParaRPr>
                <a:solidFill>
                  <a:srgbClr val="0000CC"/>
                </a:solidFill>
              </a:endParaRPr>
            </a:p>
          </p:txBody>
        </p:sp>
        <p:sp>
          <p:nvSpPr>
            <p:cNvPr id="14" name="object 14"/>
            <p:cNvSpPr txBox="1"/>
            <p:nvPr/>
          </p:nvSpPr>
          <p:spPr>
            <a:xfrm>
              <a:off x="3124200" y="3327397"/>
              <a:ext cx="1905000" cy="762000"/>
            </a:xfrm>
            <a:prstGeom prst="rect">
              <a:avLst/>
            </a:prstGeom>
          </p:spPr>
          <p:txBody>
            <a:bodyPr wrap="square" lIns="0" tIns="35930" rIns="0" bIns="0" rtlCol="0">
              <a:noAutofit/>
            </a:bodyPr>
            <a:lstStyle/>
            <a:p>
              <a:pPr marL="209711" marR="209858" algn="ctr">
                <a:lnSpc>
                  <a:spcPct val="101725"/>
                </a:lnSpc>
              </a:pPr>
              <a:r>
                <a:rPr sz="2000" spc="-5" dirty="0">
                  <a:solidFill>
                    <a:srgbClr val="0000CC"/>
                  </a:solidFill>
                </a:rPr>
                <a:t>Exploration</a:t>
              </a:r>
              <a:endParaRPr sz="2000" dirty="0">
                <a:solidFill>
                  <a:srgbClr val="0000CC"/>
                </a:solidFill>
              </a:endParaRPr>
            </a:p>
            <a:p>
              <a:pPr marL="593612" marR="592254" algn="ctr">
                <a:lnSpc>
                  <a:spcPts val="2819"/>
                </a:lnSpc>
                <a:spcBef>
                  <a:spcPts val="140"/>
                </a:spcBef>
              </a:pPr>
              <a:r>
                <a:rPr sz="2000" spc="-5" dirty="0">
                  <a:solidFill>
                    <a:srgbClr val="0000CC"/>
                  </a:solidFill>
                </a:rPr>
                <a:t>Costs</a:t>
              </a:r>
              <a:endParaRPr sz="2000" dirty="0">
                <a:solidFill>
                  <a:srgbClr val="0000CC"/>
                </a:solidFill>
              </a:endParaRPr>
            </a:p>
          </p:txBody>
        </p:sp>
        <p:sp>
          <p:nvSpPr>
            <p:cNvPr id="13" name="object 13"/>
            <p:cNvSpPr txBox="1"/>
            <p:nvPr/>
          </p:nvSpPr>
          <p:spPr>
            <a:xfrm>
              <a:off x="3124200" y="4089397"/>
              <a:ext cx="9906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2" name="object 12"/>
            <p:cNvSpPr txBox="1"/>
            <p:nvPr/>
          </p:nvSpPr>
          <p:spPr>
            <a:xfrm>
              <a:off x="4114800" y="4089397"/>
              <a:ext cx="9144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1" name="object 11"/>
            <p:cNvSpPr txBox="1"/>
            <p:nvPr/>
          </p:nvSpPr>
          <p:spPr>
            <a:xfrm>
              <a:off x="3124200" y="4698997"/>
              <a:ext cx="1905000" cy="838200"/>
            </a:xfrm>
            <a:prstGeom prst="rect">
              <a:avLst/>
            </a:prstGeom>
          </p:spPr>
          <p:txBody>
            <a:bodyPr wrap="square" lIns="0" tIns="12633" rIns="0" bIns="0" rtlCol="0">
              <a:noAutofit/>
            </a:bodyPr>
            <a:lstStyle/>
            <a:p>
              <a:pPr>
                <a:lnSpc>
                  <a:spcPts val="1415"/>
                </a:lnSpc>
              </a:pPr>
              <a:endParaRPr sz="1200">
                <a:solidFill>
                  <a:srgbClr val="0000CC"/>
                </a:solidFill>
              </a:endParaRPr>
            </a:p>
            <a:p>
              <a:pPr marL="458619">
                <a:lnSpc>
                  <a:spcPct val="101725"/>
                </a:lnSpc>
              </a:pPr>
              <a:r>
                <a:rPr dirty="0">
                  <a:solidFill>
                    <a:srgbClr val="0000CC"/>
                  </a:solidFill>
                </a:rPr>
                <a:t>Depends</a:t>
              </a:r>
              <a:endParaRPr>
                <a:solidFill>
                  <a:srgbClr val="0000CC"/>
                </a:solidFill>
              </a:endParaRPr>
            </a:p>
          </p:txBody>
        </p:sp>
        <p:sp>
          <p:nvSpPr>
            <p:cNvPr id="10" name="object 10"/>
            <p:cNvSpPr txBox="1"/>
            <p:nvPr/>
          </p:nvSpPr>
          <p:spPr>
            <a:xfrm>
              <a:off x="5105400" y="3327397"/>
              <a:ext cx="1905000" cy="762000"/>
            </a:xfrm>
            <a:prstGeom prst="rect">
              <a:avLst/>
            </a:prstGeom>
          </p:spPr>
          <p:txBody>
            <a:bodyPr wrap="square" lIns="0" tIns="35930" rIns="0" bIns="0" rtlCol="0">
              <a:noAutofit/>
            </a:bodyPr>
            <a:lstStyle/>
            <a:p>
              <a:pPr marL="77540" marR="77860" algn="ctr">
                <a:lnSpc>
                  <a:spcPct val="101725"/>
                </a:lnSpc>
              </a:pPr>
              <a:r>
                <a:rPr sz="2000" spc="-4" dirty="0">
                  <a:solidFill>
                    <a:srgbClr val="0000CC"/>
                  </a:solidFill>
                </a:rPr>
                <a:t>Development</a:t>
              </a:r>
              <a:endParaRPr sz="2000" dirty="0">
                <a:solidFill>
                  <a:srgbClr val="0000CC"/>
                </a:solidFill>
              </a:endParaRPr>
            </a:p>
            <a:p>
              <a:pPr marL="593869" marR="591997" algn="ctr">
                <a:lnSpc>
                  <a:spcPts val="2819"/>
                </a:lnSpc>
                <a:spcBef>
                  <a:spcPts val="140"/>
                </a:spcBef>
              </a:pPr>
              <a:r>
                <a:rPr sz="2000" spc="-5" dirty="0">
                  <a:solidFill>
                    <a:srgbClr val="0000CC"/>
                  </a:solidFill>
                </a:rPr>
                <a:t>Costs</a:t>
              </a:r>
              <a:endParaRPr sz="2000" dirty="0">
                <a:solidFill>
                  <a:srgbClr val="0000CC"/>
                </a:solidFill>
              </a:endParaRPr>
            </a:p>
          </p:txBody>
        </p:sp>
        <p:sp>
          <p:nvSpPr>
            <p:cNvPr id="9" name="object 9"/>
            <p:cNvSpPr txBox="1"/>
            <p:nvPr/>
          </p:nvSpPr>
          <p:spPr>
            <a:xfrm>
              <a:off x="5105400" y="4089397"/>
              <a:ext cx="9906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8" name="object 8"/>
            <p:cNvSpPr txBox="1"/>
            <p:nvPr/>
          </p:nvSpPr>
          <p:spPr>
            <a:xfrm>
              <a:off x="6096000" y="4089397"/>
              <a:ext cx="9144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7" name="object 7"/>
            <p:cNvSpPr txBox="1"/>
            <p:nvPr/>
          </p:nvSpPr>
          <p:spPr>
            <a:xfrm>
              <a:off x="5105401" y="4698997"/>
              <a:ext cx="1931855" cy="838200"/>
            </a:xfrm>
            <a:prstGeom prst="rect">
              <a:avLst/>
            </a:prstGeom>
          </p:spPr>
          <p:txBody>
            <a:bodyPr wrap="square" lIns="0" tIns="58002" rIns="0" bIns="0" rtlCol="0">
              <a:noAutofit/>
            </a:bodyPr>
            <a:lstStyle/>
            <a:p>
              <a:pPr marL="95470" indent="-67752">
                <a:lnSpc>
                  <a:spcPts val="2667"/>
                </a:lnSpc>
              </a:pPr>
              <a:r>
                <a:rPr dirty="0">
                  <a:solidFill>
                    <a:srgbClr val="0000CC"/>
                  </a:solidFill>
                </a:rPr>
                <a:t>C</a:t>
              </a:r>
              <a:r>
                <a:rPr spc="4" dirty="0">
                  <a:solidFill>
                    <a:srgbClr val="0000CC"/>
                  </a:solidFill>
                </a:rPr>
                <a:t>a</a:t>
              </a:r>
              <a:r>
                <a:rPr dirty="0">
                  <a:solidFill>
                    <a:srgbClr val="0000CC"/>
                  </a:solidFill>
                </a:rPr>
                <a:t>pi</a:t>
              </a:r>
              <a:r>
                <a:rPr spc="-29" dirty="0">
                  <a:solidFill>
                    <a:srgbClr val="0000CC"/>
                  </a:solidFill>
                </a:rPr>
                <a:t>t</a:t>
              </a:r>
              <a:r>
                <a:rPr dirty="0">
                  <a:solidFill>
                    <a:srgbClr val="0000CC"/>
                  </a:solidFill>
                </a:rPr>
                <a:t>ali</a:t>
              </a:r>
              <a:r>
                <a:rPr spc="-51" dirty="0">
                  <a:solidFill>
                    <a:srgbClr val="0000CC"/>
                  </a:solidFill>
                </a:rPr>
                <a:t>z</a:t>
              </a:r>
              <a:r>
                <a:rPr dirty="0">
                  <a:solidFill>
                    <a:srgbClr val="0000CC"/>
                  </a:solidFill>
                </a:rPr>
                <a:t>ed</a:t>
              </a:r>
              <a:r>
                <a:rPr spc="-103" dirty="0">
                  <a:solidFill>
                    <a:srgbClr val="0000CC"/>
                  </a:solidFill>
                </a:rPr>
                <a:t> </a:t>
              </a:r>
              <a:r>
                <a:rPr dirty="0">
                  <a:solidFill>
                    <a:srgbClr val="0000CC"/>
                  </a:solidFill>
                </a:rPr>
                <a:t>(B/S) Amorti</a:t>
              </a:r>
              <a:r>
                <a:rPr spc="-51" dirty="0">
                  <a:solidFill>
                    <a:srgbClr val="0000CC"/>
                  </a:solidFill>
                </a:rPr>
                <a:t>z</a:t>
              </a:r>
              <a:r>
                <a:rPr dirty="0">
                  <a:solidFill>
                    <a:srgbClr val="0000CC"/>
                  </a:solidFill>
                </a:rPr>
                <a:t>ed</a:t>
              </a:r>
              <a:r>
                <a:rPr spc="-69" dirty="0">
                  <a:solidFill>
                    <a:srgbClr val="0000CC"/>
                  </a:solidFill>
                </a:rPr>
                <a:t> </a:t>
              </a:r>
              <a:r>
                <a:rPr dirty="0">
                  <a:solidFill>
                    <a:srgbClr val="0000CC"/>
                  </a:solidFill>
                </a:rPr>
                <a:t>(</a:t>
              </a:r>
              <a:r>
                <a:rPr spc="-4" dirty="0">
                  <a:solidFill>
                    <a:srgbClr val="0000CC"/>
                  </a:solidFill>
                </a:rPr>
                <a:t>I</a:t>
              </a:r>
              <a:r>
                <a:rPr dirty="0">
                  <a:solidFill>
                    <a:srgbClr val="0000CC"/>
                  </a:solidFill>
                </a:rPr>
                <a:t>/S)</a:t>
              </a:r>
              <a:endParaRPr>
                <a:solidFill>
                  <a:srgbClr val="0000CC"/>
                </a:solidFill>
              </a:endParaRPr>
            </a:p>
          </p:txBody>
        </p:sp>
        <p:sp>
          <p:nvSpPr>
            <p:cNvPr id="6" name="object 6"/>
            <p:cNvSpPr txBox="1"/>
            <p:nvPr/>
          </p:nvSpPr>
          <p:spPr>
            <a:xfrm>
              <a:off x="7086600" y="3327397"/>
              <a:ext cx="1905000" cy="762000"/>
            </a:xfrm>
            <a:prstGeom prst="rect">
              <a:avLst/>
            </a:prstGeom>
          </p:spPr>
          <p:txBody>
            <a:bodyPr wrap="square" lIns="0" tIns="35930" rIns="0" bIns="0" rtlCol="0">
              <a:noAutofit/>
            </a:bodyPr>
            <a:lstStyle/>
            <a:p>
              <a:pPr marL="234861" marR="231834" algn="ctr">
                <a:lnSpc>
                  <a:spcPct val="101725"/>
                </a:lnSpc>
              </a:pPr>
              <a:r>
                <a:rPr sz="2000" spc="-3" dirty="0">
                  <a:solidFill>
                    <a:srgbClr val="0000CC"/>
                  </a:solidFill>
                </a:rPr>
                <a:t>Production</a:t>
              </a:r>
              <a:endParaRPr sz="2000">
                <a:solidFill>
                  <a:srgbClr val="0000CC"/>
                </a:solidFill>
              </a:endParaRPr>
            </a:p>
            <a:p>
              <a:pPr marL="594125" marR="591741" algn="ctr">
                <a:lnSpc>
                  <a:spcPts val="2819"/>
                </a:lnSpc>
                <a:spcBef>
                  <a:spcPts val="140"/>
                </a:spcBef>
              </a:pPr>
              <a:r>
                <a:rPr sz="2000" spc="-5" dirty="0">
                  <a:solidFill>
                    <a:srgbClr val="0000CC"/>
                  </a:solidFill>
                </a:rPr>
                <a:t>Costs</a:t>
              </a:r>
              <a:endParaRPr sz="2000">
                <a:solidFill>
                  <a:srgbClr val="0000CC"/>
                </a:solidFill>
              </a:endParaRPr>
            </a:p>
          </p:txBody>
        </p:sp>
        <p:sp>
          <p:nvSpPr>
            <p:cNvPr id="5" name="object 5"/>
            <p:cNvSpPr txBox="1"/>
            <p:nvPr/>
          </p:nvSpPr>
          <p:spPr>
            <a:xfrm>
              <a:off x="7086600" y="4089397"/>
              <a:ext cx="9144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4" name="object 4"/>
            <p:cNvSpPr txBox="1"/>
            <p:nvPr/>
          </p:nvSpPr>
          <p:spPr>
            <a:xfrm>
              <a:off x="8001000" y="4089397"/>
              <a:ext cx="9906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3" name="object 3"/>
            <p:cNvSpPr txBox="1"/>
            <p:nvPr/>
          </p:nvSpPr>
          <p:spPr>
            <a:xfrm>
              <a:off x="7086600" y="4698997"/>
              <a:ext cx="1905000" cy="838200"/>
            </a:xfrm>
            <a:prstGeom prst="rect">
              <a:avLst/>
            </a:prstGeom>
          </p:spPr>
          <p:txBody>
            <a:bodyPr wrap="square" lIns="0" tIns="12633" rIns="0" bIns="0" rtlCol="0">
              <a:noAutofit/>
            </a:bodyPr>
            <a:lstStyle/>
            <a:p>
              <a:pPr>
                <a:lnSpc>
                  <a:spcPts val="1415"/>
                </a:lnSpc>
              </a:pPr>
              <a:endParaRPr sz="1200">
                <a:solidFill>
                  <a:srgbClr val="0000CC"/>
                </a:solidFill>
              </a:endParaRPr>
            </a:p>
            <a:p>
              <a:pPr marL="143462">
                <a:lnSpc>
                  <a:spcPct val="101725"/>
                </a:lnSpc>
              </a:pPr>
              <a:r>
                <a:rPr spc="-5" dirty="0">
                  <a:solidFill>
                    <a:srgbClr val="0000CC"/>
                  </a:solidFill>
                </a:rPr>
                <a:t>Expensed (I/S)</a:t>
              </a:r>
              <a:endParaRPr>
                <a:solidFill>
                  <a:srgbClr val="0000CC"/>
                </a:solidFill>
              </a:endParaRPr>
            </a:p>
          </p:txBody>
        </p:sp>
        <p:sp>
          <p:nvSpPr>
            <p:cNvPr id="2" name="object 2"/>
            <p:cNvSpPr txBox="1"/>
            <p:nvPr/>
          </p:nvSpPr>
          <p:spPr>
            <a:xfrm>
              <a:off x="2514600" y="1727197"/>
              <a:ext cx="4724400" cy="685800"/>
            </a:xfrm>
            <a:prstGeom prst="rect">
              <a:avLst/>
            </a:prstGeom>
            <a:solidFill>
              <a:schemeClr val="accent2"/>
            </a:solidFill>
          </p:spPr>
          <p:txBody>
            <a:bodyPr wrap="square" lIns="0" tIns="10177" rIns="0" bIns="0" rtlCol="0">
              <a:noAutofit/>
            </a:bodyPr>
            <a:lstStyle/>
            <a:p>
              <a:pPr>
                <a:lnSpc>
                  <a:spcPts val="1111"/>
                </a:lnSpc>
              </a:pPr>
              <a:endParaRPr sz="2000" b="1" dirty="0">
                <a:solidFill>
                  <a:schemeClr val="bg1"/>
                </a:solidFill>
              </a:endParaRPr>
            </a:p>
            <a:p>
              <a:pPr marL="1697684" marR="1696634" algn="ctr">
                <a:lnSpc>
                  <a:spcPct val="101725"/>
                </a:lnSpc>
              </a:pPr>
              <a:r>
                <a:rPr lang="en-GB" sz="2000" b="1" spc="-6" dirty="0">
                  <a:solidFill>
                    <a:schemeClr val="bg1"/>
                  </a:solidFill>
                </a:rPr>
                <a:t>E&amp;P</a:t>
              </a:r>
              <a:r>
                <a:rPr sz="2000" b="1" spc="-6" dirty="0">
                  <a:solidFill>
                    <a:schemeClr val="bg1"/>
                  </a:solidFill>
                </a:rPr>
                <a:t> costs</a:t>
              </a:r>
              <a:endParaRPr sz="2000" b="1" dirty="0">
                <a:solidFill>
                  <a:schemeClr val="bg1"/>
                </a:solidFill>
              </a:endParaRPr>
            </a:p>
          </p:txBody>
        </p:sp>
      </p:grpSp>
      <p:sp>
        <p:nvSpPr>
          <p:cNvPr id="52" name="Title 3">
            <a:extLst>
              <a:ext uri="{FF2B5EF4-FFF2-40B4-BE49-F238E27FC236}">
                <a16:creationId xmlns:a16="http://schemas.microsoft.com/office/drawing/2014/main" id="{643EF761-A0F5-D6C4-F356-36B4A1160079}"/>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18852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5DEAC00-52A6-E25A-D7BB-DE5E89CBC52F}"/>
              </a:ext>
            </a:extLst>
          </p:cNvPr>
          <p:cNvGrpSpPr/>
          <p:nvPr/>
        </p:nvGrpSpPr>
        <p:grpSpPr>
          <a:xfrm>
            <a:off x="1154907" y="2124447"/>
            <a:ext cx="7930356" cy="3999961"/>
            <a:chOff x="1143000" y="1727197"/>
            <a:chExt cx="7848600" cy="3810000"/>
          </a:xfrm>
        </p:grpSpPr>
        <p:sp>
          <p:nvSpPr>
            <p:cNvPr id="24" name="object 24"/>
            <p:cNvSpPr/>
            <p:nvPr/>
          </p:nvSpPr>
          <p:spPr>
            <a:xfrm>
              <a:off x="11430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25" name="object 25"/>
            <p:cNvSpPr/>
            <p:nvPr/>
          </p:nvSpPr>
          <p:spPr>
            <a:xfrm>
              <a:off x="11430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26" name="object 26"/>
            <p:cNvSpPr/>
            <p:nvPr/>
          </p:nvSpPr>
          <p:spPr>
            <a:xfrm>
              <a:off x="2514600" y="1727197"/>
              <a:ext cx="4724400" cy="685800"/>
            </a:xfrm>
            <a:custGeom>
              <a:avLst/>
              <a:gdLst/>
              <a:ahLst/>
              <a:cxnLst/>
              <a:rect l="l" t="t" r="r" b="b"/>
              <a:pathLst>
                <a:path w="4724400" h="685800">
                  <a:moveTo>
                    <a:pt x="0" y="685800"/>
                  </a:moveTo>
                  <a:lnTo>
                    <a:pt x="4724400" y="685800"/>
                  </a:lnTo>
                  <a:lnTo>
                    <a:pt x="4724400" y="0"/>
                  </a:lnTo>
                  <a:lnTo>
                    <a:pt x="0" y="0"/>
                  </a:lnTo>
                  <a:lnTo>
                    <a:pt x="0" y="685800"/>
                  </a:lnTo>
                  <a:close/>
                </a:path>
              </a:pathLst>
            </a:custGeom>
            <a:solidFill>
              <a:srgbClr val="C0504D"/>
            </a:solidFill>
          </p:spPr>
          <p:txBody>
            <a:bodyPr wrap="square" lIns="0" tIns="0" rIns="0" bIns="0" rtlCol="0">
              <a:noAutofit/>
            </a:bodyPr>
            <a:lstStyle/>
            <a:p>
              <a:endParaRPr sz="1400">
                <a:solidFill>
                  <a:srgbClr val="0000CC"/>
                </a:solidFill>
              </a:endParaRPr>
            </a:p>
          </p:txBody>
        </p:sp>
        <p:sp>
          <p:nvSpPr>
            <p:cNvPr id="27" name="object 27"/>
            <p:cNvSpPr/>
            <p:nvPr/>
          </p:nvSpPr>
          <p:spPr>
            <a:xfrm>
              <a:off x="2514600" y="1727197"/>
              <a:ext cx="4724400" cy="685800"/>
            </a:xfrm>
            <a:custGeom>
              <a:avLst/>
              <a:gdLst/>
              <a:ahLst/>
              <a:cxnLst/>
              <a:rect l="l" t="t" r="r" b="b"/>
              <a:pathLst>
                <a:path w="4724400" h="685800">
                  <a:moveTo>
                    <a:pt x="0" y="685800"/>
                  </a:moveTo>
                  <a:lnTo>
                    <a:pt x="4724400" y="685800"/>
                  </a:lnTo>
                  <a:lnTo>
                    <a:pt x="4724400" y="0"/>
                  </a:lnTo>
                  <a:lnTo>
                    <a:pt x="0" y="0"/>
                  </a:lnTo>
                  <a:lnTo>
                    <a:pt x="0" y="6858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28" name="object 28"/>
            <p:cNvSpPr/>
            <p:nvPr/>
          </p:nvSpPr>
          <p:spPr>
            <a:xfrm>
              <a:off x="2667000" y="2412997"/>
              <a:ext cx="2133600" cy="914400"/>
            </a:xfrm>
            <a:custGeom>
              <a:avLst/>
              <a:gdLst/>
              <a:ahLst/>
              <a:cxnLst/>
              <a:rect l="l" t="t" r="r" b="b"/>
              <a:pathLst>
                <a:path w="2133600" h="914400">
                  <a:moveTo>
                    <a:pt x="2133600" y="0"/>
                  </a:moveTo>
                  <a:lnTo>
                    <a:pt x="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29" name="object 29"/>
            <p:cNvSpPr/>
            <p:nvPr/>
          </p:nvSpPr>
          <p:spPr>
            <a:xfrm>
              <a:off x="4800600" y="2412997"/>
              <a:ext cx="3124200" cy="914400"/>
            </a:xfrm>
            <a:custGeom>
              <a:avLst/>
              <a:gdLst/>
              <a:ahLst/>
              <a:cxnLst/>
              <a:rect l="l" t="t" r="r" b="b"/>
              <a:pathLst>
                <a:path w="3124200" h="914400">
                  <a:moveTo>
                    <a:pt x="0" y="0"/>
                  </a:moveTo>
                  <a:lnTo>
                    <a:pt x="312420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30" name="object 30"/>
            <p:cNvSpPr/>
            <p:nvPr/>
          </p:nvSpPr>
          <p:spPr>
            <a:xfrm>
              <a:off x="11430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31" name="object 31"/>
            <p:cNvSpPr/>
            <p:nvPr/>
          </p:nvSpPr>
          <p:spPr>
            <a:xfrm>
              <a:off x="11430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32" name="object 32"/>
            <p:cNvSpPr/>
            <p:nvPr/>
          </p:nvSpPr>
          <p:spPr>
            <a:xfrm>
              <a:off x="19812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33" name="object 33"/>
            <p:cNvSpPr/>
            <p:nvPr/>
          </p:nvSpPr>
          <p:spPr>
            <a:xfrm>
              <a:off x="4191000" y="2412997"/>
              <a:ext cx="609600" cy="914400"/>
            </a:xfrm>
            <a:custGeom>
              <a:avLst/>
              <a:gdLst/>
              <a:ahLst/>
              <a:cxnLst/>
              <a:rect l="l" t="t" r="r" b="b"/>
              <a:pathLst>
                <a:path w="609600" h="914400">
                  <a:moveTo>
                    <a:pt x="609600" y="0"/>
                  </a:moveTo>
                  <a:lnTo>
                    <a:pt x="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34" name="object 34"/>
            <p:cNvSpPr/>
            <p:nvPr/>
          </p:nvSpPr>
          <p:spPr>
            <a:xfrm>
              <a:off x="31242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35" name="object 35"/>
            <p:cNvSpPr/>
            <p:nvPr/>
          </p:nvSpPr>
          <p:spPr>
            <a:xfrm>
              <a:off x="31242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36" name="object 36"/>
            <p:cNvSpPr/>
            <p:nvPr/>
          </p:nvSpPr>
          <p:spPr>
            <a:xfrm>
              <a:off x="51054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37" name="object 37"/>
            <p:cNvSpPr/>
            <p:nvPr/>
          </p:nvSpPr>
          <p:spPr>
            <a:xfrm>
              <a:off x="51054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38" name="object 38"/>
            <p:cNvSpPr/>
            <p:nvPr/>
          </p:nvSpPr>
          <p:spPr>
            <a:xfrm>
              <a:off x="70866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solidFill>
              <a:srgbClr val="FFFF99"/>
            </a:solidFill>
          </p:spPr>
          <p:txBody>
            <a:bodyPr wrap="square" lIns="0" tIns="0" rIns="0" bIns="0" rtlCol="0">
              <a:noAutofit/>
            </a:bodyPr>
            <a:lstStyle/>
            <a:p>
              <a:endParaRPr sz="1400">
                <a:solidFill>
                  <a:srgbClr val="0000CC"/>
                </a:solidFill>
              </a:endParaRPr>
            </a:p>
          </p:txBody>
        </p:sp>
        <p:sp>
          <p:nvSpPr>
            <p:cNvPr id="39" name="object 39"/>
            <p:cNvSpPr/>
            <p:nvPr/>
          </p:nvSpPr>
          <p:spPr>
            <a:xfrm>
              <a:off x="7086600" y="3327397"/>
              <a:ext cx="1905000" cy="762000"/>
            </a:xfrm>
            <a:custGeom>
              <a:avLst/>
              <a:gdLst/>
              <a:ahLst/>
              <a:cxnLst/>
              <a:rect l="l" t="t" r="r" b="b"/>
              <a:pathLst>
                <a:path w="1905000" h="762000">
                  <a:moveTo>
                    <a:pt x="0" y="762000"/>
                  </a:moveTo>
                  <a:lnTo>
                    <a:pt x="1905000" y="762000"/>
                  </a:lnTo>
                  <a:lnTo>
                    <a:pt x="1905000" y="0"/>
                  </a:lnTo>
                  <a:lnTo>
                    <a:pt x="0" y="0"/>
                  </a:lnTo>
                  <a:lnTo>
                    <a:pt x="0" y="7620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0" name="object 40"/>
            <p:cNvSpPr/>
            <p:nvPr/>
          </p:nvSpPr>
          <p:spPr>
            <a:xfrm>
              <a:off x="4800600" y="2412997"/>
              <a:ext cx="1219200" cy="914400"/>
            </a:xfrm>
            <a:custGeom>
              <a:avLst/>
              <a:gdLst/>
              <a:ahLst/>
              <a:cxnLst/>
              <a:rect l="l" t="t" r="r" b="b"/>
              <a:pathLst>
                <a:path w="1219200" h="914400">
                  <a:moveTo>
                    <a:pt x="0" y="0"/>
                  </a:moveTo>
                  <a:lnTo>
                    <a:pt x="1219200" y="9144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41" name="object 41"/>
            <p:cNvSpPr/>
            <p:nvPr/>
          </p:nvSpPr>
          <p:spPr>
            <a:xfrm>
              <a:off x="31242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42" name="object 42"/>
            <p:cNvSpPr/>
            <p:nvPr/>
          </p:nvSpPr>
          <p:spPr>
            <a:xfrm>
              <a:off x="31242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3" name="object 43"/>
            <p:cNvSpPr/>
            <p:nvPr/>
          </p:nvSpPr>
          <p:spPr>
            <a:xfrm>
              <a:off x="41148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44" name="object 44"/>
            <p:cNvSpPr/>
            <p:nvPr/>
          </p:nvSpPr>
          <p:spPr>
            <a:xfrm>
              <a:off x="51054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45" name="object 45"/>
            <p:cNvSpPr/>
            <p:nvPr/>
          </p:nvSpPr>
          <p:spPr>
            <a:xfrm>
              <a:off x="51054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6" name="object 46"/>
            <p:cNvSpPr/>
            <p:nvPr/>
          </p:nvSpPr>
          <p:spPr>
            <a:xfrm>
              <a:off x="60960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47" name="object 47"/>
            <p:cNvSpPr/>
            <p:nvPr/>
          </p:nvSpPr>
          <p:spPr>
            <a:xfrm>
              <a:off x="7086600" y="4698997"/>
              <a:ext cx="1905000" cy="838200"/>
            </a:xfrm>
            <a:prstGeom prst="rect">
              <a:avLst/>
            </a:prstGeom>
            <a:blipFill>
              <a:blip r:embed="rId3" cstate="print"/>
              <a:stretch>
                <a:fillRect/>
              </a:stretch>
            </a:blipFill>
          </p:spPr>
          <p:txBody>
            <a:bodyPr wrap="square" lIns="0" tIns="0" rIns="0" bIns="0" rtlCol="0">
              <a:noAutofit/>
            </a:bodyPr>
            <a:lstStyle/>
            <a:p>
              <a:endParaRPr sz="1400">
                <a:solidFill>
                  <a:srgbClr val="0000CC"/>
                </a:solidFill>
              </a:endParaRPr>
            </a:p>
          </p:txBody>
        </p:sp>
        <p:sp>
          <p:nvSpPr>
            <p:cNvPr id="48" name="object 48"/>
            <p:cNvSpPr/>
            <p:nvPr/>
          </p:nvSpPr>
          <p:spPr>
            <a:xfrm>
              <a:off x="7086600" y="4698997"/>
              <a:ext cx="1905000" cy="838200"/>
            </a:xfrm>
            <a:custGeom>
              <a:avLst/>
              <a:gdLst/>
              <a:ahLst/>
              <a:cxnLst/>
              <a:rect l="l" t="t" r="r" b="b"/>
              <a:pathLst>
                <a:path w="1905000" h="838200">
                  <a:moveTo>
                    <a:pt x="0" y="838200"/>
                  </a:moveTo>
                  <a:lnTo>
                    <a:pt x="1905000" y="838200"/>
                  </a:lnTo>
                  <a:lnTo>
                    <a:pt x="1905000" y="0"/>
                  </a:lnTo>
                  <a:lnTo>
                    <a:pt x="0" y="0"/>
                  </a:lnTo>
                  <a:lnTo>
                    <a:pt x="0" y="838200"/>
                  </a:lnTo>
                  <a:close/>
                </a:path>
              </a:pathLst>
            </a:custGeom>
            <a:ln w="9144">
              <a:solidFill>
                <a:srgbClr val="C0504D"/>
              </a:solidFill>
            </a:ln>
          </p:spPr>
          <p:txBody>
            <a:bodyPr wrap="square" lIns="0" tIns="0" rIns="0" bIns="0" rtlCol="0">
              <a:noAutofit/>
            </a:bodyPr>
            <a:lstStyle/>
            <a:p>
              <a:endParaRPr sz="1400">
                <a:solidFill>
                  <a:srgbClr val="0000CC"/>
                </a:solidFill>
              </a:endParaRPr>
            </a:p>
          </p:txBody>
        </p:sp>
        <p:sp>
          <p:nvSpPr>
            <p:cNvPr id="49" name="object 49"/>
            <p:cNvSpPr/>
            <p:nvPr/>
          </p:nvSpPr>
          <p:spPr>
            <a:xfrm>
              <a:off x="8001000" y="4089397"/>
              <a:ext cx="0" cy="609600"/>
            </a:xfrm>
            <a:custGeom>
              <a:avLst/>
              <a:gdLst/>
              <a:ahLst/>
              <a:cxnLst/>
              <a:rect l="l" t="t" r="r" b="b"/>
              <a:pathLst>
                <a:path h="609600">
                  <a:moveTo>
                    <a:pt x="0" y="0"/>
                  </a:moveTo>
                  <a:lnTo>
                    <a:pt x="0" y="609600"/>
                  </a:lnTo>
                </a:path>
              </a:pathLst>
            </a:custGeom>
            <a:ln w="9144">
              <a:solidFill>
                <a:srgbClr val="000000"/>
              </a:solidFill>
            </a:ln>
          </p:spPr>
          <p:txBody>
            <a:bodyPr wrap="square" lIns="0" tIns="0" rIns="0" bIns="0" rtlCol="0">
              <a:noAutofit/>
            </a:bodyPr>
            <a:lstStyle/>
            <a:p>
              <a:endParaRPr sz="1400">
                <a:solidFill>
                  <a:srgbClr val="0000CC"/>
                </a:solidFill>
              </a:endParaRPr>
            </a:p>
          </p:txBody>
        </p:sp>
        <p:sp>
          <p:nvSpPr>
            <p:cNvPr id="18" name="object 18"/>
            <p:cNvSpPr txBox="1"/>
            <p:nvPr/>
          </p:nvSpPr>
          <p:spPr>
            <a:xfrm>
              <a:off x="1143000" y="3327397"/>
              <a:ext cx="1905000" cy="762000"/>
            </a:xfrm>
            <a:prstGeom prst="rect">
              <a:avLst/>
            </a:prstGeom>
          </p:spPr>
          <p:txBody>
            <a:bodyPr wrap="square" lIns="0" tIns="35930" rIns="0" bIns="0" rtlCol="0">
              <a:noAutofit/>
            </a:bodyPr>
            <a:lstStyle/>
            <a:p>
              <a:pPr marL="224750" marR="226170" algn="ctr">
                <a:lnSpc>
                  <a:spcPct val="101725"/>
                </a:lnSpc>
              </a:pPr>
              <a:r>
                <a:rPr sz="2000" dirty="0">
                  <a:solidFill>
                    <a:srgbClr val="0000CC"/>
                  </a:solidFill>
                </a:rPr>
                <a:t>Acquisition</a:t>
              </a:r>
              <a:endParaRPr sz="2000">
                <a:solidFill>
                  <a:srgbClr val="0000CC"/>
                </a:solidFill>
              </a:endParaRPr>
            </a:p>
            <a:p>
              <a:pPr marL="593227" marR="592639" algn="ctr">
                <a:lnSpc>
                  <a:spcPts val="2819"/>
                </a:lnSpc>
                <a:spcBef>
                  <a:spcPts val="140"/>
                </a:spcBef>
              </a:pPr>
              <a:r>
                <a:rPr sz="2000" spc="-5" dirty="0">
                  <a:solidFill>
                    <a:srgbClr val="0000CC"/>
                  </a:solidFill>
                </a:rPr>
                <a:t>Costs</a:t>
              </a:r>
              <a:endParaRPr sz="2000">
                <a:solidFill>
                  <a:srgbClr val="0000CC"/>
                </a:solidFill>
              </a:endParaRPr>
            </a:p>
          </p:txBody>
        </p:sp>
        <p:sp>
          <p:nvSpPr>
            <p:cNvPr id="17" name="object 17"/>
            <p:cNvSpPr txBox="1"/>
            <p:nvPr/>
          </p:nvSpPr>
          <p:spPr>
            <a:xfrm>
              <a:off x="1143000" y="4089397"/>
              <a:ext cx="8382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6" name="object 16"/>
            <p:cNvSpPr txBox="1"/>
            <p:nvPr/>
          </p:nvSpPr>
          <p:spPr>
            <a:xfrm>
              <a:off x="1981200" y="4089397"/>
              <a:ext cx="10668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5" name="object 15"/>
            <p:cNvSpPr txBox="1"/>
            <p:nvPr/>
          </p:nvSpPr>
          <p:spPr>
            <a:xfrm>
              <a:off x="1143000" y="4698997"/>
              <a:ext cx="1930940" cy="838200"/>
            </a:xfrm>
            <a:prstGeom prst="rect">
              <a:avLst/>
            </a:prstGeom>
          </p:spPr>
          <p:txBody>
            <a:bodyPr wrap="square" lIns="0" tIns="58002" rIns="0" bIns="0" rtlCol="0">
              <a:noAutofit/>
            </a:bodyPr>
            <a:lstStyle/>
            <a:p>
              <a:pPr marL="94546" indent="-67752">
                <a:lnSpc>
                  <a:spcPts val="2667"/>
                </a:lnSpc>
              </a:pPr>
              <a:r>
                <a:rPr dirty="0">
                  <a:solidFill>
                    <a:srgbClr val="0000CC"/>
                  </a:solidFill>
                </a:rPr>
                <a:t>C</a:t>
              </a:r>
              <a:r>
                <a:rPr spc="4" dirty="0">
                  <a:solidFill>
                    <a:srgbClr val="0000CC"/>
                  </a:solidFill>
                </a:rPr>
                <a:t>a</a:t>
              </a:r>
              <a:r>
                <a:rPr dirty="0">
                  <a:solidFill>
                    <a:srgbClr val="0000CC"/>
                  </a:solidFill>
                </a:rPr>
                <a:t>pi</a:t>
              </a:r>
              <a:r>
                <a:rPr spc="-29" dirty="0">
                  <a:solidFill>
                    <a:srgbClr val="0000CC"/>
                  </a:solidFill>
                </a:rPr>
                <a:t>t</a:t>
              </a:r>
              <a:r>
                <a:rPr dirty="0">
                  <a:solidFill>
                    <a:srgbClr val="0000CC"/>
                  </a:solidFill>
                </a:rPr>
                <a:t>ali</a:t>
              </a:r>
              <a:r>
                <a:rPr spc="-51" dirty="0">
                  <a:solidFill>
                    <a:srgbClr val="0000CC"/>
                  </a:solidFill>
                </a:rPr>
                <a:t>z</a:t>
              </a:r>
              <a:r>
                <a:rPr dirty="0">
                  <a:solidFill>
                    <a:srgbClr val="0000CC"/>
                  </a:solidFill>
                </a:rPr>
                <a:t>ed</a:t>
              </a:r>
              <a:r>
                <a:rPr spc="-103" dirty="0">
                  <a:solidFill>
                    <a:srgbClr val="0000CC"/>
                  </a:solidFill>
                </a:rPr>
                <a:t> </a:t>
              </a:r>
              <a:r>
                <a:rPr dirty="0">
                  <a:solidFill>
                    <a:srgbClr val="0000CC"/>
                  </a:solidFill>
                </a:rPr>
                <a:t>(B/S) Am</a:t>
              </a:r>
              <a:r>
                <a:rPr spc="9" dirty="0">
                  <a:solidFill>
                    <a:srgbClr val="0000CC"/>
                  </a:solidFill>
                </a:rPr>
                <a:t>o</a:t>
              </a:r>
              <a:r>
                <a:rPr dirty="0">
                  <a:solidFill>
                    <a:srgbClr val="0000CC"/>
                  </a:solidFill>
                </a:rPr>
                <a:t>rti</a:t>
              </a:r>
              <a:r>
                <a:rPr spc="-55" dirty="0">
                  <a:solidFill>
                    <a:srgbClr val="0000CC"/>
                  </a:solidFill>
                </a:rPr>
                <a:t>z</a:t>
              </a:r>
              <a:r>
                <a:rPr dirty="0">
                  <a:solidFill>
                    <a:srgbClr val="0000CC"/>
                  </a:solidFill>
                </a:rPr>
                <a:t>ed</a:t>
              </a:r>
              <a:r>
                <a:rPr spc="-64" dirty="0">
                  <a:solidFill>
                    <a:srgbClr val="0000CC"/>
                  </a:solidFill>
                </a:rPr>
                <a:t> </a:t>
              </a:r>
              <a:r>
                <a:rPr dirty="0">
                  <a:solidFill>
                    <a:srgbClr val="0000CC"/>
                  </a:solidFill>
                </a:rPr>
                <a:t>(</a:t>
              </a:r>
              <a:r>
                <a:rPr spc="-4" dirty="0">
                  <a:solidFill>
                    <a:srgbClr val="0000CC"/>
                  </a:solidFill>
                </a:rPr>
                <a:t>I</a:t>
              </a:r>
              <a:r>
                <a:rPr dirty="0">
                  <a:solidFill>
                    <a:srgbClr val="0000CC"/>
                  </a:solidFill>
                </a:rPr>
                <a:t>/</a:t>
              </a:r>
              <a:r>
                <a:rPr spc="4" dirty="0">
                  <a:solidFill>
                    <a:srgbClr val="0000CC"/>
                  </a:solidFill>
                </a:rPr>
                <a:t>S</a:t>
              </a:r>
              <a:r>
                <a:rPr dirty="0">
                  <a:solidFill>
                    <a:srgbClr val="0000CC"/>
                  </a:solidFill>
                </a:rPr>
                <a:t>)</a:t>
              </a:r>
              <a:endParaRPr>
                <a:solidFill>
                  <a:srgbClr val="0000CC"/>
                </a:solidFill>
              </a:endParaRPr>
            </a:p>
          </p:txBody>
        </p:sp>
        <p:sp>
          <p:nvSpPr>
            <p:cNvPr id="14" name="object 14"/>
            <p:cNvSpPr txBox="1"/>
            <p:nvPr/>
          </p:nvSpPr>
          <p:spPr>
            <a:xfrm>
              <a:off x="3124200" y="3327397"/>
              <a:ext cx="1905000" cy="762000"/>
            </a:xfrm>
            <a:prstGeom prst="rect">
              <a:avLst/>
            </a:prstGeom>
          </p:spPr>
          <p:txBody>
            <a:bodyPr wrap="square" lIns="0" tIns="35930" rIns="0" bIns="0" rtlCol="0">
              <a:noAutofit/>
            </a:bodyPr>
            <a:lstStyle/>
            <a:p>
              <a:pPr marL="209711" marR="209858" algn="ctr">
                <a:lnSpc>
                  <a:spcPct val="101725"/>
                </a:lnSpc>
              </a:pPr>
              <a:r>
                <a:rPr sz="2000" spc="-5" dirty="0">
                  <a:solidFill>
                    <a:srgbClr val="0000CC"/>
                  </a:solidFill>
                </a:rPr>
                <a:t>Exploration</a:t>
              </a:r>
              <a:endParaRPr sz="2000" dirty="0">
                <a:solidFill>
                  <a:srgbClr val="0000CC"/>
                </a:solidFill>
              </a:endParaRPr>
            </a:p>
            <a:p>
              <a:pPr marL="593612" marR="592254" algn="ctr">
                <a:lnSpc>
                  <a:spcPts val="2819"/>
                </a:lnSpc>
                <a:spcBef>
                  <a:spcPts val="140"/>
                </a:spcBef>
              </a:pPr>
              <a:r>
                <a:rPr sz="2000" spc="-5" dirty="0">
                  <a:solidFill>
                    <a:srgbClr val="0000CC"/>
                  </a:solidFill>
                </a:rPr>
                <a:t>Costs</a:t>
              </a:r>
              <a:endParaRPr sz="2000" dirty="0">
                <a:solidFill>
                  <a:srgbClr val="0000CC"/>
                </a:solidFill>
              </a:endParaRPr>
            </a:p>
          </p:txBody>
        </p:sp>
        <p:sp>
          <p:nvSpPr>
            <p:cNvPr id="13" name="object 13"/>
            <p:cNvSpPr txBox="1"/>
            <p:nvPr/>
          </p:nvSpPr>
          <p:spPr>
            <a:xfrm>
              <a:off x="3124200" y="4089397"/>
              <a:ext cx="9906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2" name="object 12"/>
            <p:cNvSpPr txBox="1"/>
            <p:nvPr/>
          </p:nvSpPr>
          <p:spPr>
            <a:xfrm>
              <a:off x="4114800" y="4089397"/>
              <a:ext cx="9144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11" name="object 11"/>
            <p:cNvSpPr txBox="1"/>
            <p:nvPr/>
          </p:nvSpPr>
          <p:spPr>
            <a:xfrm>
              <a:off x="3124200" y="4698997"/>
              <a:ext cx="1905000" cy="838200"/>
            </a:xfrm>
            <a:prstGeom prst="rect">
              <a:avLst/>
            </a:prstGeom>
          </p:spPr>
          <p:txBody>
            <a:bodyPr wrap="square" lIns="0" tIns="12633" rIns="0" bIns="0" rtlCol="0">
              <a:noAutofit/>
            </a:bodyPr>
            <a:lstStyle/>
            <a:p>
              <a:pPr>
                <a:lnSpc>
                  <a:spcPts val="1415"/>
                </a:lnSpc>
              </a:pPr>
              <a:endParaRPr sz="1200">
                <a:solidFill>
                  <a:srgbClr val="0000CC"/>
                </a:solidFill>
              </a:endParaRPr>
            </a:p>
            <a:p>
              <a:pPr marL="458619">
                <a:lnSpc>
                  <a:spcPct val="101725"/>
                </a:lnSpc>
              </a:pPr>
              <a:r>
                <a:rPr dirty="0">
                  <a:solidFill>
                    <a:srgbClr val="0000CC"/>
                  </a:solidFill>
                </a:rPr>
                <a:t>Depends</a:t>
              </a:r>
              <a:endParaRPr>
                <a:solidFill>
                  <a:srgbClr val="0000CC"/>
                </a:solidFill>
              </a:endParaRPr>
            </a:p>
          </p:txBody>
        </p:sp>
        <p:sp>
          <p:nvSpPr>
            <p:cNvPr id="10" name="object 10"/>
            <p:cNvSpPr txBox="1"/>
            <p:nvPr/>
          </p:nvSpPr>
          <p:spPr>
            <a:xfrm>
              <a:off x="5105400" y="3327397"/>
              <a:ext cx="1905000" cy="762000"/>
            </a:xfrm>
            <a:prstGeom prst="rect">
              <a:avLst/>
            </a:prstGeom>
          </p:spPr>
          <p:txBody>
            <a:bodyPr wrap="square" lIns="0" tIns="35930" rIns="0" bIns="0" rtlCol="0">
              <a:noAutofit/>
            </a:bodyPr>
            <a:lstStyle/>
            <a:p>
              <a:pPr marL="77540" marR="77860" algn="ctr">
                <a:lnSpc>
                  <a:spcPct val="101725"/>
                </a:lnSpc>
              </a:pPr>
              <a:r>
                <a:rPr sz="2000" spc="-4" dirty="0">
                  <a:solidFill>
                    <a:srgbClr val="0000CC"/>
                  </a:solidFill>
                </a:rPr>
                <a:t>Development</a:t>
              </a:r>
              <a:endParaRPr sz="2000" dirty="0">
                <a:solidFill>
                  <a:srgbClr val="0000CC"/>
                </a:solidFill>
              </a:endParaRPr>
            </a:p>
            <a:p>
              <a:pPr marL="593869" marR="591997" algn="ctr">
                <a:lnSpc>
                  <a:spcPts val="2819"/>
                </a:lnSpc>
                <a:spcBef>
                  <a:spcPts val="140"/>
                </a:spcBef>
              </a:pPr>
              <a:r>
                <a:rPr sz="2000" spc="-5" dirty="0">
                  <a:solidFill>
                    <a:srgbClr val="0000CC"/>
                  </a:solidFill>
                </a:rPr>
                <a:t>Costs</a:t>
              </a:r>
              <a:endParaRPr sz="2000" dirty="0">
                <a:solidFill>
                  <a:srgbClr val="0000CC"/>
                </a:solidFill>
              </a:endParaRPr>
            </a:p>
          </p:txBody>
        </p:sp>
        <p:sp>
          <p:nvSpPr>
            <p:cNvPr id="9" name="object 9"/>
            <p:cNvSpPr txBox="1"/>
            <p:nvPr/>
          </p:nvSpPr>
          <p:spPr>
            <a:xfrm>
              <a:off x="5105400" y="4089397"/>
              <a:ext cx="9906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8" name="object 8"/>
            <p:cNvSpPr txBox="1"/>
            <p:nvPr/>
          </p:nvSpPr>
          <p:spPr>
            <a:xfrm>
              <a:off x="6096000" y="4089397"/>
              <a:ext cx="9144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7" name="object 7"/>
            <p:cNvSpPr txBox="1"/>
            <p:nvPr/>
          </p:nvSpPr>
          <p:spPr>
            <a:xfrm>
              <a:off x="5105401" y="4698997"/>
              <a:ext cx="1931855" cy="838200"/>
            </a:xfrm>
            <a:prstGeom prst="rect">
              <a:avLst/>
            </a:prstGeom>
          </p:spPr>
          <p:txBody>
            <a:bodyPr wrap="square" lIns="0" tIns="58002" rIns="0" bIns="0" rtlCol="0">
              <a:noAutofit/>
            </a:bodyPr>
            <a:lstStyle/>
            <a:p>
              <a:pPr marL="95470" indent="-67752">
                <a:lnSpc>
                  <a:spcPts val="2667"/>
                </a:lnSpc>
              </a:pPr>
              <a:r>
                <a:rPr dirty="0">
                  <a:solidFill>
                    <a:srgbClr val="0000CC"/>
                  </a:solidFill>
                </a:rPr>
                <a:t>C</a:t>
              </a:r>
              <a:r>
                <a:rPr spc="4" dirty="0">
                  <a:solidFill>
                    <a:srgbClr val="0000CC"/>
                  </a:solidFill>
                </a:rPr>
                <a:t>a</a:t>
              </a:r>
              <a:r>
                <a:rPr dirty="0">
                  <a:solidFill>
                    <a:srgbClr val="0000CC"/>
                  </a:solidFill>
                </a:rPr>
                <a:t>pi</a:t>
              </a:r>
              <a:r>
                <a:rPr spc="-29" dirty="0">
                  <a:solidFill>
                    <a:srgbClr val="0000CC"/>
                  </a:solidFill>
                </a:rPr>
                <a:t>t</a:t>
              </a:r>
              <a:r>
                <a:rPr dirty="0">
                  <a:solidFill>
                    <a:srgbClr val="0000CC"/>
                  </a:solidFill>
                </a:rPr>
                <a:t>ali</a:t>
              </a:r>
              <a:r>
                <a:rPr spc="-51" dirty="0">
                  <a:solidFill>
                    <a:srgbClr val="0000CC"/>
                  </a:solidFill>
                </a:rPr>
                <a:t>z</a:t>
              </a:r>
              <a:r>
                <a:rPr dirty="0">
                  <a:solidFill>
                    <a:srgbClr val="0000CC"/>
                  </a:solidFill>
                </a:rPr>
                <a:t>ed</a:t>
              </a:r>
              <a:r>
                <a:rPr spc="-103" dirty="0">
                  <a:solidFill>
                    <a:srgbClr val="0000CC"/>
                  </a:solidFill>
                </a:rPr>
                <a:t> </a:t>
              </a:r>
              <a:r>
                <a:rPr dirty="0">
                  <a:solidFill>
                    <a:srgbClr val="0000CC"/>
                  </a:solidFill>
                </a:rPr>
                <a:t>(B/S) Amorti</a:t>
              </a:r>
              <a:r>
                <a:rPr spc="-51" dirty="0">
                  <a:solidFill>
                    <a:srgbClr val="0000CC"/>
                  </a:solidFill>
                </a:rPr>
                <a:t>z</a:t>
              </a:r>
              <a:r>
                <a:rPr dirty="0">
                  <a:solidFill>
                    <a:srgbClr val="0000CC"/>
                  </a:solidFill>
                </a:rPr>
                <a:t>ed</a:t>
              </a:r>
              <a:r>
                <a:rPr spc="-69" dirty="0">
                  <a:solidFill>
                    <a:srgbClr val="0000CC"/>
                  </a:solidFill>
                </a:rPr>
                <a:t> </a:t>
              </a:r>
              <a:r>
                <a:rPr dirty="0">
                  <a:solidFill>
                    <a:srgbClr val="0000CC"/>
                  </a:solidFill>
                </a:rPr>
                <a:t>(</a:t>
              </a:r>
              <a:r>
                <a:rPr spc="-4" dirty="0">
                  <a:solidFill>
                    <a:srgbClr val="0000CC"/>
                  </a:solidFill>
                </a:rPr>
                <a:t>I</a:t>
              </a:r>
              <a:r>
                <a:rPr dirty="0">
                  <a:solidFill>
                    <a:srgbClr val="0000CC"/>
                  </a:solidFill>
                </a:rPr>
                <a:t>/S)</a:t>
              </a:r>
              <a:endParaRPr>
                <a:solidFill>
                  <a:srgbClr val="0000CC"/>
                </a:solidFill>
              </a:endParaRPr>
            </a:p>
          </p:txBody>
        </p:sp>
        <p:sp>
          <p:nvSpPr>
            <p:cNvPr id="6" name="object 6"/>
            <p:cNvSpPr txBox="1"/>
            <p:nvPr/>
          </p:nvSpPr>
          <p:spPr>
            <a:xfrm>
              <a:off x="7086600" y="3327397"/>
              <a:ext cx="1905000" cy="762000"/>
            </a:xfrm>
            <a:prstGeom prst="rect">
              <a:avLst/>
            </a:prstGeom>
          </p:spPr>
          <p:txBody>
            <a:bodyPr wrap="square" lIns="0" tIns="35930" rIns="0" bIns="0" rtlCol="0">
              <a:noAutofit/>
            </a:bodyPr>
            <a:lstStyle/>
            <a:p>
              <a:pPr marL="234861" marR="231834" algn="ctr">
                <a:lnSpc>
                  <a:spcPct val="101725"/>
                </a:lnSpc>
              </a:pPr>
              <a:r>
                <a:rPr sz="2000" spc="-3" dirty="0">
                  <a:solidFill>
                    <a:srgbClr val="0000CC"/>
                  </a:solidFill>
                </a:rPr>
                <a:t>Production</a:t>
              </a:r>
              <a:endParaRPr sz="2000">
                <a:solidFill>
                  <a:srgbClr val="0000CC"/>
                </a:solidFill>
              </a:endParaRPr>
            </a:p>
            <a:p>
              <a:pPr marL="594125" marR="591741" algn="ctr">
                <a:lnSpc>
                  <a:spcPts val="2819"/>
                </a:lnSpc>
                <a:spcBef>
                  <a:spcPts val="140"/>
                </a:spcBef>
              </a:pPr>
              <a:r>
                <a:rPr sz="2000" spc="-5" dirty="0">
                  <a:solidFill>
                    <a:srgbClr val="0000CC"/>
                  </a:solidFill>
                </a:rPr>
                <a:t>Costs</a:t>
              </a:r>
              <a:endParaRPr sz="2000">
                <a:solidFill>
                  <a:srgbClr val="0000CC"/>
                </a:solidFill>
              </a:endParaRPr>
            </a:p>
          </p:txBody>
        </p:sp>
        <p:sp>
          <p:nvSpPr>
            <p:cNvPr id="5" name="object 5"/>
            <p:cNvSpPr txBox="1"/>
            <p:nvPr/>
          </p:nvSpPr>
          <p:spPr>
            <a:xfrm>
              <a:off x="7086600" y="4089397"/>
              <a:ext cx="9144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4" name="object 4"/>
            <p:cNvSpPr txBox="1"/>
            <p:nvPr/>
          </p:nvSpPr>
          <p:spPr>
            <a:xfrm>
              <a:off x="8001000" y="4089397"/>
              <a:ext cx="990600" cy="609600"/>
            </a:xfrm>
            <a:prstGeom prst="rect">
              <a:avLst/>
            </a:prstGeom>
          </p:spPr>
          <p:txBody>
            <a:bodyPr wrap="square" lIns="0" tIns="0" rIns="0" bIns="0" rtlCol="0">
              <a:noAutofit/>
            </a:bodyPr>
            <a:lstStyle/>
            <a:p>
              <a:pPr marL="25664">
                <a:lnSpc>
                  <a:spcPts val="1010"/>
                </a:lnSpc>
              </a:pPr>
              <a:endParaRPr sz="900">
                <a:solidFill>
                  <a:srgbClr val="0000CC"/>
                </a:solidFill>
              </a:endParaRPr>
            </a:p>
          </p:txBody>
        </p:sp>
        <p:sp>
          <p:nvSpPr>
            <p:cNvPr id="3" name="object 3"/>
            <p:cNvSpPr txBox="1"/>
            <p:nvPr/>
          </p:nvSpPr>
          <p:spPr>
            <a:xfrm>
              <a:off x="7086600" y="4698997"/>
              <a:ext cx="1905000" cy="838200"/>
            </a:xfrm>
            <a:prstGeom prst="rect">
              <a:avLst/>
            </a:prstGeom>
          </p:spPr>
          <p:txBody>
            <a:bodyPr wrap="square" lIns="0" tIns="12633" rIns="0" bIns="0" rtlCol="0">
              <a:noAutofit/>
            </a:bodyPr>
            <a:lstStyle/>
            <a:p>
              <a:pPr>
                <a:lnSpc>
                  <a:spcPts val="1415"/>
                </a:lnSpc>
              </a:pPr>
              <a:endParaRPr sz="1200">
                <a:solidFill>
                  <a:srgbClr val="0000CC"/>
                </a:solidFill>
              </a:endParaRPr>
            </a:p>
            <a:p>
              <a:pPr marL="143462">
                <a:lnSpc>
                  <a:spcPct val="101725"/>
                </a:lnSpc>
              </a:pPr>
              <a:r>
                <a:rPr spc="-5" dirty="0">
                  <a:solidFill>
                    <a:srgbClr val="0000CC"/>
                  </a:solidFill>
                </a:rPr>
                <a:t>Expensed (I/S)</a:t>
              </a:r>
              <a:endParaRPr>
                <a:solidFill>
                  <a:srgbClr val="0000CC"/>
                </a:solidFill>
              </a:endParaRPr>
            </a:p>
          </p:txBody>
        </p:sp>
        <p:sp>
          <p:nvSpPr>
            <p:cNvPr id="2" name="object 2"/>
            <p:cNvSpPr txBox="1"/>
            <p:nvPr/>
          </p:nvSpPr>
          <p:spPr>
            <a:xfrm>
              <a:off x="2514600" y="1727197"/>
              <a:ext cx="4724400" cy="685800"/>
            </a:xfrm>
            <a:prstGeom prst="rect">
              <a:avLst/>
            </a:prstGeom>
            <a:solidFill>
              <a:schemeClr val="accent2"/>
            </a:solidFill>
          </p:spPr>
          <p:txBody>
            <a:bodyPr wrap="square" lIns="0" tIns="10177" rIns="0" bIns="0" rtlCol="0">
              <a:noAutofit/>
            </a:bodyPr>
            <a:lstStyle/>
            <a:p>
              <a:pPr>
                <a:lnSpc>
                  <a:spcPts val="1111"/>
                </a:lnSpc>
              </a:pPr>
              <a:endParaRPr sz="2000" b="1" dirty="0">
                <a:solidFill>
                  <a:schemeClr val="bg1"/>
                </a:solidFill>
              </a:endParaRPr>
            </a:p>
            <a:p>
              <a:pPr marL="1697684" marR="1696634" algn="ctr">
                <a:lnSpc>
                  <a:spcPct val="101725"/>
                </a:lnSpc>
              </a:pPr>
              <a:r>
                <a:rPr lang="en-GB" sz="2000" b="1" spc="-6" dirty="0">
                  <a:solidFill>
                    <a:schemeClr val="bg1"/>
                  </a:solidFill>
                </a:rPr>
                <a:t>E&amp;P</a:t>
              </a:r>
              <a:r>
                <a:rPr sz="2000" b="1" spc="-6" dirty="0">
                  <a:solidFill>
                    <a:schemeClr val="bg1"/>
                  </a:solidFill>
                </a:rPr>
                <a:t> costs</a:t>
              </a:r>
              <a:endParaRPr sz="2000" b="1" dirty="0">
                <a:solidFill>
                  <a:schemeClr val="bg1"/>
                </a:solidFill>
              </a:endParaRPr>
            </a:p>
          </p:txBody>
        </p:sp>
      </p:grpSp>
      <p:sp>
        <p:nvSpPr>
          <p:cNvPr id="52" name="Title 3">
            <a:extLst>
              <a:ext uri="{FF2B5EF4-FFF2-40B4-BE49-F238E27FC236}">
                <a16:creationId xmlns:a16="http://schemas.microsoft.com/office/drawing/2014/main" id="{643EF761-A0F5-D6C4-F356-36B4A1160079}"/>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406278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1715" y="1802549"/>
            <a:ext cx="8724354" cy="249890"/>
          </a:xfrm>
        </p:spPr>
        <p:txBody>
          <a:bodyPr>
            <a:noAutofit/>
          </a:bodyPr>
          <a:lstStyle/>
          <a:p>
            <a:r>
              <a:rPr lang="en-GB" sz="2829" b="1" dirty="0">
                <a:solidFill>
                  <a:srgbClr val="E61241"/>
                </a:solidFill>
                <a:latin typeface="Arial" panose="020B0604020202020204" pitchFamily="34" charset="0"/>
                <a:cs typeface="Arial" panose="020B0604020202020204" pitchFamily="34" charset="0"/>
              </a:rPr>
              <a:t> </a:t>
            </a:r>
            <a:r>
              <a:rPr lang="en-GB" sz="2400" b="1" dirty="0">
                <a:solidFill>
                  <a:srgbClr val="E61241"/>
                </a:solidFill>
                <a:latin typeface="Arial" panose="020B0604020202020204" pitchFamily="34" charset="0"/>
                <a:cs typeface="Arial" panose="020B0604020202020204" pitchFamily="34" charset="0"/>
              </a:rPr>
              <a:t>Overview of </a:t>
            </a:r>
            <a:r>
              <a:rPr lang="en-US" sz="2400" b="1" dirty="0">
                <a:solidFill>
                  <a:srgbClr val="FF0000"/>
                </a:solidFill>
                <a:latin typeface="Arial" panose="020B0604020202020204" pitchFamily="34" charset="0"/>
                <a:cs typeface="Arial" panose="020B0604020202020204" pitchFamily="34" charset="0"/>
              </a:rPr>
              <a:t>Opportunity Maturation Process</a:t>
            </a:r>
            <a:br>
              <a:rPr lang="en-US" sz="2400" b="1" dirty="0">
                <a:solidFill>
                  <a:srgbClr val="FF0000"/>
                </a:solidFill>
                <a:latin typeface="Arial" panose="020B0604020202020204" pitchFamily="34" charset="0"/>
                <a:cs typeface="Arial" panose="020B0604020202020204" pitchFamily="34" charset="0"/>
              </a:rPr>
            </a:br>
            <a:endParaRPr lang="en-US" sz="2829" b="1" dirty="0">
              <a:solidFill>
                <a:srgbClr val="E6124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9AB18E4-8E0C-4316-B1A9-1DD183AF4105}"/>
              </a:ext>
            </a:extLst>
          </p:cNvPr>
          <p:cNvSpPr>
            <a:spLocks noGrp="1"/>
          </p:cNvSpPr>
          <p:nvPr>
            <p:ph idx="1"/>
          </p:nvPr>
        </p:nvSpPr>
        <p:spPr>
          <a:xfrm>
            <a:off x="468090" y="2066302"/>
            <a:ext cx="8658589" cy="428274"/>
          </a:xfrm>
        </p:spPr>
        <p:txBody>
          <a:bodyPr>
            <a:normAutofit/>
          </a:bodyPr>
          <a:lstStyle/>
          <a:p>
            <a:pPr marL="0" indent="0">
              <a:buNone/>
            </a:pPr>
            <a:r>
              <a:rPr lang="en-US" sz="2021" dirty="0">
                <a:solidFill>
                  <a:srgbClr val="0000CC"/>
                </a:solidFill>
              </a:rPr>
              <a:t>The different stages of a project  are as shown:</a:t>
            </a:r>
            <a:endParaRPr lang="en-GB" sz="2021" dirty="0">
              <a:solidFill>
                <a:srgbClr val="0000CC"/>
              </a:solidFill>
            </a:endParaRPr>
          </a:p>
          <a:p>
            <a:endParaRPr lang="en-US" sz="2021" dirty="0">
              <a:solidFill>
                <a:srgbClr val="0000CC"/>
              </a:solidFill>
            </a:endParaRPr>
          </a:p>
        </p:txBody>
      </p:sp>
      <p:grpSp>
        <p:nvGrpSpPr>
          <p:cNvPr id="9" name="Group 8">
            <a:extLst>
              <a:ext uri="{FF2B5EF4-FFF2-40B4-BE49-F238E27FC236}">
                <a16:creationId xmlns:a16="http://schemas.microsoft.com/office/drawing/2014/main" id="{14F7D57E-48E2-6411-8ADD-998AD196366A}"/>
              </a:ext>
            </a:extLst>
          </p:cNvPr>
          <p:cNvGrpSpPr/>
          <p:nvPr/>
        </p:nvGrpSpPr>
        <p:grpSpPr>
          <a:xfrm>
            <a:off x="143675" y="2598970"/>
            <a:ext cx="9776198" cy="4638045"/>
            <a:chOff x="143675" y="1676615"/>
            <a:chExt cx="9776198" cy="5229893"/>
          </a:xfrm>
        </p:grpSpPr>
        <p:sp>
          <p:nvSpPr>
            <p:cNvPr id="8" name="TextBox 7">
              <a:extLst>
                <a:ext uri="{FF2B5EF4-FFF2-40B4-BE49-F238E27FC236}">
                  <a16:creationId xmlns:a16="http://schemas.microsoft.com/office/drawing/2014/main" id="{8D877CEA-BA7C-4918-BD74-9C1F2F034F17}"/>
                </a:ext>
              </a:extLst>
            </p:cNvPr>
            <p:cNvSpPr txBox="1"/>
            <p:nvPr/>
          </p:nvSpPr>
          <p:spPr>
            <a:xfrm>
              <a:off x="143675" y="6012919"/>
              <a:ext cx="9776198" cy="384722"/>
            </a:xfrm>
            <a:prstGeom prst="rect">
              <a:avLst/>
            </a:prstGeom>
            <a:noFill/>
          </p:spPr>
          <p:txBody>
            <a:bodyPr wrap="square">
              <a:spAutoFit/>
            </a:bodyPr>
            <a:lstStyle/>
            <a:p>
              <a:r>
                <a:rPr lang="en-US" sz="1617" b="1" dirty="0"/>
                <a:t>General Rule </a:t>
              </a:r>
              <a:r>
                <a:rPr lang="en-US" sz="1617" dirty="0"/>
                <a:t>-                        </a:t>
              </a:r>
              <a:r>
                <a:rPr lang="en-US" sz="1617" b="1" dirty="0">
                  <a:solidFill>
                    <a:srgbClr val="E61241"/>
                  </a:solidFill>
                </a:rPr>
                <a:t>EXPENSE</a:t>
              </a:r>
              <a:r>
                <a:rPr lang="en-US" sz="1617" dirty="0"/>
                <a:t>,                                           </a:t>
              </a:r>
              <a:r>
                <a:rPr lang="en-US" sz="1617" b="1" dirty="0">
                  <a:solidFill>
                    <a:srgbClr val="E61241"/>
                  </a:solidFill>
                </a:rPr>
                <a:t>CAPITALIZE</a:t>
              </a:r>
              <a:r>
                <a:rPr lang="en-US" sz="1617" dirty="0"/>
                <a:t>                    </a:t>
              </a:r>
              <a:r>
                <a:rPr lang="en-US" sz="1617" b="1" dirty="0">
                  <a:solidFill>
                    <a:srgbClr val="E61241"/>
                  </a:solidFill>
                </a:rPr>
                <a:t>EXPENSE</a:t>
              </a:r>
            </a:p>
          </p:txBody>
        </p:sp>
        <p:grpSp>
          <p:nvGrpSpPr>
            <p:cNvPr id="5" name="Group 4">
              <a:extLst>
                <a:ext uri="{FF2B5EF4-FFF2-40B4-BE49-F238E27FC236}">
                  <a16:creationId xmlns:a16="http://schemas.microsoft.com/office/drawing/2014/main" id="{E1714584-E598-2BFC-8931-B709FE5DEB97}"/>
                </a:ext>
              </a:extLst>
            </p:cNvPr>
            <p:cNvGrpSpPr/>
            <p:nvPr/>
          </p:nvGrpSpPr>
          <p:grpSpPr>
            <a:xfrm>
              <a:off x="613689" y="1676615"/>
              <a:ext cx="8966089" cy="3284588"/>
              <a:chOff x="607362" y="1727675"/>
              <a:chExt cx="8873655" cy="3250726"/>
            </a:xfrm>
          </p:grpSpPr>
          <p:pic>
            <p:nvPicPr>
              <p:cNvPr id="6" name="Picture 5">
                <a:extLst>
                  <a:ext uri="{FF2B5EF4-FFF2-40B4-BE49-F238E27FC236}">
                    <a16:creationId xmlns:a16="http://schemas.microsoft.com/office/drawing/2014/main" id="{B3F20EF9-F44C-45AD-9CE3-78F991B8A20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7362" y="1727675"/>
                <a:ext cx="8873655" cy="3250726"/>
              </a:xfrm>
              <a:prstGeom prst="rect">
                <a:avLst/>
              </a:prstGeom>
              <a:noFill/>
              <a:ln>
                <a:noFill/>
              </a:ln>
            </p:spPr>
          </p:pic>
          <p:sp>
            <p:nvSpPr>
              <p:cNvPr id="2" name="Rectangle 1">
                <a:extLst>
                  <a:ext uri="{FF2B5EF4-FFF2-40B4-BE49-F238E27FC236}">
                    <a16:creationId xmlns:a16="http://schemas.microsoft.com/office/drawing/2014/main" id="{11E577E9-0F17-D40F-40FD-76D663DDDCCC}"/>
                  </a:ext>
                </a:extLst>
              </p:cNvPr>
              <p:cNvSpPr/>
              <p:nvPr/>
            </p:nvSpPr>
            <p:spPr>
              <a:xfrm>
                <a:off x="857250" y="1778000"/>
                <a:ext cx="927100" cy="214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61" b="1" dirty="0"/>
                  <a:t>IDENTIFY</a:t>
                </a:r>
                <a:endParaRPr lang="en-US" sz="1061" b="1" dirty="0"/>
              </a:p>
            </p:txBody>
          </p:sp>
          <p:sp>
            <p:nvSpPr>
              <p:cNvPr id="7" name="Rectangle 6">
                <a:extLst>
                  <a:ext uri="{FF2B5EF4-FFF2-40B4-BE49-F238E27FC236}">
                    <a16:creationId xmlns:a16="http://schemas.microsoft.com/office/drawing/2014/main" id="{98999AFF-41C1-C768-602C-3BA5CC93FFDA}"/>
                  </a:ext>
                </a:extLst>
              </p:cNvPr>
              <p:cNvSpPr/>
              <p:nvPr/>
            </p:nvSpPr>
            <p:spPr>
              <a:xfrm>
                <a:off x="1841500" y="1765300"/>
                <a:ext cx="882650" cy="196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12" b="1" dirty="0"/>
                  <a:t>ASSESS</a:t>
                </a:r>
                <a:endParaRPr lang="en-US" sz="1212" b="1" dirty="0"/>
              </a:p>
            </p:txBody>
          </p:sp>
        </p:grpSp>
        <p:sp>
          <p:nvSpPr>
            <p:cNvPr id="12" name="Arrow: Up 11">
              <a:extLst>
                <a:ext uri="{FF2B5EF4-FFF2-40B4-BE49-F238E27FC236}">
                  <a16:creationId xmlns:a16="http://schemas.microsoft.com/office/drawing/2014/main" id="{C546593C-9FCB-8473-19D1-7A019A56B919}"/>
                </a:ext>
              </a:extLst>
            </p:cNvPr>
            <p:cNvSpPr/>
            <p:nvPr/>
          </p:nvSpPr>
          <p:spPr>
            <a:xfrm>
              <a:off x="5505053" y="1714633"/>
              <a:ext cx="70578" cy="5191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7906471-A126-5890-1851-C290E3C707F0}"/>
                </a:ext>
              </a:extLst>
            </p:cNvPr>
            <p:cNvSpPr txBox="1"/>
            <p:nvPr/>
          </p:nvSpPr>
          <p:spPr>
            <a:xfrm>
              <a:off x="2030730" y="5342319"/>
              <a:ext cx="1646605" cy="369332"/>
            </a:xfrm>
            <a:prstGeom prst="rect">
              <a:avLst/>
            </a:prstGeom>
            <a:noFill/>
          </p:spPr>
          <p:txBody>
            <a:bodyPr wrap="none" rtlCol="0">
              <a:spAutoFit/>
            </a:bodyPr>
            <a:lstStyle/>
            <a:p>
              <a:r>
                <a:rPr lang="en-GB" dirty="0"/>
                <a:t>Pre-FID Costs</a:t>
              </a:r>
              <a:endParaRPr lang="en-US" dirty="0"/>
            </a:p>
          </p:txBody>
        </p:sp>
        <p:cxnSp>
          <p:nvCxnSpPr>
            <p:cNvPr id="16" name="Straight Arrow Connector 15">
              <a:extLst>
                <a:ext uri="{FF2B5EF4-FFF2-40B4-BE49-F238E27FC236}">
                  <a16:creationId xmlns:a16="http://schemas.microsoft.com/office/drawing/2014/main" id="{D93B9CB2-EDD6-D87B-DC61-26A10A0710CC}"/>
                </a:ext>
              </a:extLst>
            </p:cNvPr>
            <p:cNvCxnSpPr>
              <a:cxnSpLocks/>
            </p:cNvCxnSpPr>
            <p:nvPr/>
          </p:nvCxnSpPr>
          <p:spPr>
            <a:xfrm>
              <a:off x="1109994" y="5808133"/>
              <a:ext cx="4245566" cy="16439"/>
            </a:xfrm>
            <a:prstGeom prst="straightConnector1">
              <a:avLst/>
            </a:prstGeom>
            <a:ln w="9525"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2E2C9277-ADD1-D62F-C063-315D1CF5768B}"/>
                </a:ext>
              </a:extLst>
            </p:cNvPr>
            <p:cNvCxnSpPr>
              <a:cxnSpLocks/>
            </p:cNvCxnSpPr>
            <p:nvPr/>
          </p:nvCxnSpPr>
          <p:spPr>
            <a:xfrm>
              <a:off x="5655833" y="5795301"/>
              <a:ext cx="1966549" cy="0"/>
            </a:xfrm>
            <a:prstGeom prst="straightConnector1">
              <a:avLst/>
            </a:prstGeom>
            <a:ln w="9525"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1" name="TextBox 20">
              <a:extLst>
                <a:ext uri="{FF2B5EF4-FFF2-40B4-BE49-F238E27FC236}">
                  <a16:creationId xmlns:a16="http://schemas.microsoft.com/office/drawing/2014/main" id="{1BC8B4BB-E182-E778-F1A9-601A329EA7D7}"/>
                </a:ext>
              </a:extLst>
            </p:cNvPr>
            <p:cNvSpPr txBox="1"/>
            <p:nvPr/>
          </p:nvSpPr>
          <p:spPr>
            <a:xfrm>
              <a:off x="5610951" y="5320381"/>
              <a:ext cx="1749197" cy="369332"/>
            </a:xfrm>
            <a:prstGeom prst="rect">
              <a:avLst/>
            </a:prstGeom>
            <a:noFill/>
          </p:spPr>
          <p:txBody>
            <a:bodyPr wrap="none" rtlCol="0">
              <a:spAutoFit/>
            </a:bodyPr>
            <a:lstStyle/>
            <a:p>
              <a:r>
                <a:rPr lang="en-GB" dirty="0"/>
                <a:t>Post-FID Costs</a:t>
              </a:r>
              <a:endParaRPr lang="en-US" dirty="0"/>
            </a:p>
          </p:txBody>
        </p:sp>
        <p:sp>
          <p:nvSpPr>
            <p:cNvPr id="22" name="Arrow: Up 21">
              <a:extLst>
                <a:ext uri="{FF2B5EF4-FFF2-40B4-BE49-F238E27FC236}">
                  <a16:creationId xmlns:a16="http://schemas.microsoft.com/office/drawing/2014/main" id="{C5D51B8E-FBDD-2882-DA72-60EA79C2ABB9}"/>
                </a:ext>
              </a:extLst>
            </p:cNvPr>
            <p:cNvSpPr/>
            <p:nvPr/>
          </p:nvSpPr>
          <p:spPr>
            <a:xfrm>
              <a:off x="7769952" y="1676615"/>
              <a:ext cx="93703" cy="52298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2684A01-9E38-64F9-48FB-7D305DB9F9D9}"/>
                </a:ext>
              </a:extLst>
            </p:cNvPr>
            <p:cNvSpPr txBox="1"/>
            <p:nvPr/>
          </p:nvSpPr>
          <p:spPr>
            <a:xfrm>
              <a:off x="7863656" y="5368200"/>
              <a:ext cx="1924530" cy="373179"/>
            </a:xfrm>
            <a:prstGeom prst="rect">
              <a:avLst/>
            </a:prstGeom>
            <a:noFill/>
          </p:spPr>
          <p:txBody>
            <a:bodyPr wrap="none" rtlCol="0">
              <a:spAutoFit/>
            </a:bodyPr>
            <a:lstStyle/>
            <a:p>
              <a:r>
                <a:rPr lang="en-GB" dirty="0"/>
                <a:t>Operating Costs</a:t>
              </a:r>
              <a:endParaRPr lang="en-US" dirty="0"/>
            </a:p>
          </p:txBody>
        </p:sp>
        <p:cxnSp>
          <p:nvCxnSpPr>
            <p:cNvPr id="24" name="Straight Arrow Connector 23">
              <a:extLst>
                <a:ext uri="{FF2B5EF4-FFF2-40B4-BE49-F238E27FC236}">
                  <a16:creationId xmlns:a16="http://schemas.microsoft.com/office/drawing/2014/main" id="{AEA583AE-1346-AE45-E2DB-1DE2A05586AB}"/>
                </a:ext>
              </a:extLst>
            </p:cNvPr>
            <p:cNvCxnSpPr>
              <a:cxnSpLocks/>
            </p:cNvCxnSpPr>
            <p:nvPr/>
          </p:nvCxnSpPr>
          <p:spPr>
            <a:xfrm>
              <a:off x="7911620" y="5788405"/>
              <a:ext cx="1966549" cy="0"/>
            </a:xfrm>
            <a:prstGeom prst="straightConnector1">
              <a:avLst/>
            </a:prstGeom>
            <a:ln w="9525"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
        <p:nvSpPr>
          <p:cNvPr id="25" name="Title 3">
            <a:extLst>
              <a:ext uri="{FF2B5EF4-FFF2-40B4-BE49-F238E27FC236}">
                <a16:creationId xmlns:a16="http://schemas.microsoft.com/office/drawing/2014/main" id="{E9C1B87A-C9D8-965D-A2D0-7919576658C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540795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324074" y="1559713"/>
            <a:ext cx="9115270" cy="430887"/>
          </a:xfrm>
        </p:spPr>
        <p:txBody>
          <a:bodyPr>
            <a:noAutofit/>
          </a:bodyPr>
          <a:lstStyle/>
          <a:p>
            <a:r>
              <a:rPr lang="en-US" sz="2400" b="1" dirty="0">
                <a:solidFill>
                  <a:srgbClr val="FF0000"/>
                </a:solidFill>
                <a:latin typeface="Arial" panose="020B0604020202020204" pitchFamily="34" charset="0"/>
                <a:cs typeface="Arial" panose="020B0604020202020204" pitchFamily="34" charset="0"/>
              </a:rPr>
              <a:t>Special Cases</a:t>
            </a:r>
          </a:p>
        </p:txBody>
      </p:sp>
      <p:sp>
        <p:nvSpPr>
          <p:cNvPr id="5124" name="Rectangle 4"/>
          <p:cNvSpPr>
            <a:spLocks noGrp="1" noChangeArrowheads="1"/>
          </p:cNvSpPr>
          <p:nvPr>
            <p:ph idx="1"/>
          </p:nvPr>
        </p:nvSpPr>
        <p:spPr>
          <a:xfrm>
            <a:off x="300831" y="2124447"/>
            <a:ext cx="9115269" cy="5184576"/>
          </a:xfrm>
        </p:spPr>
        <p:txBody>
          <a:bodyPr>
            <a:normAutofit lnSpcReduction="10000"/>
          </a:bodyPr>
          <a:lstStyle/>
          <a:p>
            <a:pPr marL="0" indent="0">
              <a:buNone/>
            </a:pPr>
            <a:r>
              <a:rPr lang="en-US" sz="1800" b="1" u="sng" dirty="0">
                <a:latin typeface="Arial" panose="020B0604020202020204" pitchFamily="34" charset="0"/>
                <a:cs typeface="Arial" panose="020B0604020202020204" pitchFamily="34" charset="0"/>
              </a:rPr>
              <a:t>Exploration Phase </a:t>
            </a:r>
          </a:p>
          <a:p>
            <a:r>
              <a:rPr lang="en-US" sz="1800" dirty="0">
                <a:solidFill>
                  <a:srgbClr val="0000CC"/>
                </a:solidFill>
                <a:latin typeface="Arial" panose="020B0604020202020204" pitchFamily="34" charset="0"/>
                <a:cs typeface="Arial" panose="020B0604020202020204" pitchFamily="34" charset="0"/>
              </a:rPr>
              <a:t>License Relinquishment</a:t>
            </a:r>
          </a:p>
          <a:p>
            <a:pPr marL="0" indent="0">
              <a:buNone/>
            </a:pPr>
            <a:endParaRPr lang="en-US" sz="1000" b="1" u="sng" dirty="0">
              <a:latin typeface="Arial" panose="020B0604020202020204" pitchFamily="34" charset="0"/>
              <a:cs typeface="Arial" panose="020B0604020202020204" pitchFamily="34" charset="0"/>
            </a:endParaRPr>
          </a:p>
          <a:p>
            <a:pPr marL="0" indent="0">
              <a:buNone/>
            </a:pPr>
            <a:r>
              <a:rPr lang="en-US" sz="1800" b="1" u="sng" dirty="0">
                <a:latin typeface="Arial" panose="020B0604020202020204" pitchFamily="34" charset="0"/>
                <a:cs typeface="Arial" panose="020B0604020202020204" pitchFamily="34" charset="0"/>
              </a:rPr>
              <a:t>Pre-FID Phase: Identify, Assess, Select &amp; Define</a:t>
            </a:r>
          </a:p>
          <a:p>
            <a:r>
              <a:rPr lang="en-US" sz="1800" dirty="0">
                <a:solidFill>
                  <a:srgbClr val="0000CC"/>
                </a:solidFill>
                <a:latin typeface="Arial" panose="020B0604020202020204" pitchFamily="34" charset="0"/>
                <a:cs typeface="Arial" panose="020B0604020202020204" pitchFamily="34" charset="0"/>
              </a:rPr>
              <a:t>Long lead  items (LLIs)</a:t>
            </a:r>
          </a:p>
          <a:p>
            <a:pPr marL="0" indent="0">
              <a:buNone/>
            </a:pPr>
            <a:endParaRPr lang="en-US" sz="800" dirty="0">
              <a:solidFill>
                <a:srgbClr val="0000CC"/>
              </a:solidFill>
              <a:latin typeface="Arial" panose="020B0604020202020204" pitchFamily="34" charset="0"/>
              <a:cs typeface="Arial" panose="020B0604020202020204" pitchFamily="34" charset="0"/>
            </a:endParaRPr>
          </a:p>
          <a:p>
            <a:pPr marL="0" indent="0">
              <a:buNone/>
            </a:pPr>
            <a:r>
              <a:rPr lang="en-US" sz="1800" b="1" u="sng" dirty="0">
                <a:latin typeface="Arial" panose="020B0604020202020204" pitchFamily="34" charset="0"/>
                <a:cs typeface="Arial" panose="020B0604020202020204" pitchFamily="34" charset="0"/>
              </a:rPr>
              <a:t>Post –FID: Execute  (Facility Construction Phase)</a:t>
            </a:r>
          </a:p>
          <a:p>
            <a:r>
              <a:rPr lang="en-US" sz="1800" dirty="0">
                <a:solidFill>
                  <a:srgbClr val="0000CC"/>
                </a:solidFill>
                <a:latin typeface="Arial" panose="020B0604020202020204" pitchFamily="34" charset="0"/>
                <a:cs typeface="Arial" panose="020B0604020202020204" pitchFamily="34" charset="0"/>
              </a:rPr>
              <a:t>Sidetracks</a:t>
            </a:r>
          </a:p>
          <a:p>
            <a:r>
              <a:rPr lang="en-US" sz="1800" dirty="0">
                <a:solidFill>
                  <a:srgbClr val="0000CC"/>
                </a:solidFill>
                <a:latin typeface="Arial" panose="020B0604020202020204" pitchFamily="34" charset="0"/>
                <a:cs typeface="Arial" panose="020B0604020202020204" pitchFamily="34" charset="0"/>
              </a:rPr>
              <a:t>Suspended well</a:t>
            </a:r>
          </a:p>
          <a:p>
            <a:pPr marL="0" indent="0">
              <a:buNone/>
            </a:pPr>
            <a:endParaRPr lang="en-US" sz="1050" dirty="0">
              <a:solidFill>
                <a:srgbClr val="0000CC"/>
              </a:solidFill>
              <a:latin typeface="Arial" panose="020B0604020202020204" pitchFamily="34" charset="0"/>
              <a:cs typeface="Arial" panose="020B0604020202020204" pitchFamily="34" charset="0"/>
            </a:endParaRPr>
          </a:p>
          <a:p>
            <a:pPr marL="0" indent="0">
              <a:buNone/>
            </a:pPr>
            <a:r>
              <a:rPr lang="en-US" sz="1800" b="1" u="sng" dirty="0">
                <a:latin typeface="Arial" panose="020B0604020202020204" pitchFamily="34" charset="0"/>
                <a:cs typeface="Arial" panose="020B0604020202020204" pitchFamily="34" charset="0"/>
              </a:rPr>
              <a:t>Operate – Production Phase</a:t>
            </a:r>
            <a:endParaRPr lang="en-US" sz="1800" dirty="0">
              <a:solidFill>
                <a:srgbClr val="0000CC"/>
              </a:solidFill>
              <a:latin typeface="Arial" panose="020B0604020202020204" pitchFamily="34" charset="0"/>
              <a:cs typeface="Arial" panose="020B0604020202020204" pitchFamily="34" charset="0"/>
            </a:endParaRPr>
          </a:p>
          <a:p>
            <a:r>
              <a:rPr lang="en-US" sz="1800" dirty="0">
                <a:solidFill>
                  <a:srgbClr val="0000CC"/>
                </a:solidFill>
                <a:latin typeface="Arial" panose="020B0604020202020204" pitchFamily="34" charset="0"/>
                <a:cs typeface="Arial" panose="020B0604020202020204" pitchFamily="34" charset="0"/>
              </a:rPr>
              <a:t>Workovers</a:t>
            </a:r>
          </a:p>
          <a:p>
            <a:r>
              <a:rPr lang="en-US" sz="1800" dirty="0">
                <a:solidFill>
                  <a:srgbClr val="0000CC"/>
                </a:solidFill>
                <a:latin typeface="Arial" panose="020B0604020202020204" pitchFamily="34" charset="0"/>
                <a:cs typeface="Arial" panose="020B0604020202020204" pitchFamily="34" charset="0"/>
              </a:rPr>
              <a:t>Replacement of wells</a:t>
            </a:r>
          </a:p>
          <a:p>
            <a:r>
              <a:rPr lang="en-US" sz="1800" dirty="0">
                <a:solidFill>
                  <a:srgbClr val="0000CC"/>
                </a:solidFill>
                <a:latin typeface="Arial" panose="020B0604020202020204" pitchFamily="34" charset="0"/>
                <a:cs typeface="Arial" panose="020B0604020202020204" pitchFamily="34" charset="0"/>
              </a:rPr>
              <a:t>Plug and Abandon</a:t>
            </a:r>
          </a:p>
          <a:p>
            <a:r>
              <a:rPr lang="en-US" sz="1800" dirty="0">
                <a:solidFill>
                  <a:srgbClr val="0000CC"/>
                </a:solidFill>
                <a:latin typeface="Arial" panose="020B0604020202020204" pitchFamily="34" charset="0"/>
                <a:cs typeface="Arial" panose="020B0604020202020204" pitchFamily="34" charset="0"/>
              </a:rPr>
              <a:t>Well deepening and converting a well</a:t>
            </a:r>
          </a:p>
          <a:p>
            <a:r>
              <a:rPr lang="en-US" sz="1800" dirty="0">
                <a:solidFill>
                  <a:srgbClr val="0000CC"/>
                </a:solidFill>
                <a:latin typeface="Arial" panose="020B0604020202020204" pitchFamily="34" charset="0"/>
                <a:cs typeface="Arial" panose="020B0604020202020204" pitchFamily="34" charset="0"/>
              </a:rPr>
              <a:t>Replacement and renewal of assets</a:t>
            </a:r>
          </a:p>
          <a:p>
            <a:r>
              <a:rPr lang="en-US" sz="1800" dirty="0">
                <a:solidFill>
                  <a:srgbClr val="0000CC"/>
                </a:solidFill>
                <a:latin typeface="Arial" panose="020B0604020202020204" pitchFamily="34" charset="0"/>
                <a:cs typeface="Arial" panose="020B0604020202020204" pitchFamily="34" charset="0"/>
              </a:rPr>
              <a:t>Alterations and modifications</a:t>
            </a:r>
          </a:p>
          <a:p>
            <a:r>
              <a:rPr lang="en-US" sz="1800" dirty="0">
                <a:solidFill>
                  <a:srgbClr val="0000CC"/>
                </a:solidFill>
                <a:latin typeface="Arial" panose="020B0604020202020204" pitchFamily="34" charset="0"/>
                <a:cs typeface="Arial" panose="020B0604020202020204" pitchFamily="34" charset="0"/>
              </a:rPr>
              <a:t>Movables</a:t>
            </a:r>
          </a:p>
        </p:txBody>
      </p:sp>
      <p:sp>
        <p:nvSpPr>
          <p:cNvPr id="7" name="Title 3">
            <a:extLst>
              <a:ext uri="{FF2B5EF4-FFF2-40B4-BE49-F238E27FC236}">
                <a16:creationId xmlns:a16="http://schemas.microsoft.com/office/drawing/2014/main" id="{DCF8B296-9837-9CD9-F7C6-A42D46D8D5D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435493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349656" y="2632142"/>
            <a:ext cx="8263449"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324" b="1" dirty="0">
                <a:solidFill>
                  <a:srgbClr val="FF0000"/>
                </a:solidFill>
                <a:latin typeface="Book Antiqua" panose="02040602050305030304" pitchFamily="18" charset="0"/>
              </a:rPr>
              <a:t>Depletion, Depreciation &amp; Amortization (IFRS 6, IAS </a:t>
            </a:r>
            <a:r>
              <a:rPr lang="en-US" sz="2425" b="1" dirty="0">
                <a:solidFill>
                  <a:srgbClr val="FF0000"/>
                </a:solidFill>
                <a:latin typeface="Book Antiqua" panose="02040602050305030304" pitchFamily="18" charset="0"/>
              </a:rPr>
              <a:t>8)</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C662F631-2F51-64A3-10E7-6E28083A4FF7}"/>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945673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FE34F89-3672-8C20-14BC-C77992703C78}"/>
              </a:ext>
            </a:extLst>
          </p:cNvPr>
          <p:cNvGrpSpPr/>
          <p:nvPr/>
        </p:nvGrpSpPr>
        <p:grpSpPr>
          <a:xfrm>
            <a:off x="180058" y="2052441"/>
            <a:ext cx="9577064" cy="5256582"/>
            <a:chOff x="849499" y="1344843"/>
            <a:chExt cx="8620732" cy="5754297"/>
          </a:xfrm>
        </p:grpSpPr>
        <p:sp>
          <p:nvSpPr>
            <p:cNvPr id="17" name="object 17"/>
            <p:cNvSpPr/>
            <p:nvPr/>
          </p:nvSpPr>
          <p:spPr>
            <a:xfrm>
              <a:off x="6775450" y="1379744"/>
              <a:ext cx="2694781" cy="2048034"/>
            </a:xfrm>
            <a:prstGeom prst="rect">
              <a:avLst/>
            </a:prstGeom>
            <a:blipFill>
              <a:blip r:embed="rId3" cstate="print"/>
              <a:stretch>
                <a:fillRect/>
              </a:stretch>
            </a:blipFill>
          </p:spPr>
          <p:txBody>
            <a:bodyPr wrap="square" lIns="0" tIns="0" rIns="0" bIns="0" rtlCol="0">
              <a:noAutofit/>
            </a:bodyPr>
            <a:lstStyle/>
            <a:p>
              <a:endParaRPr/>
            </a:p>
          </p:txBody>
        </p:sp>
        <p:sp>
          <p:nvSpPr>
            <p:cNvPr id="18" name="object 18"/>
            <p:cNvSpPr/>
            <p:nvPr/>
          </p:nvSpPr>
          <p:spPr>
            <a:xfrm>
              <a:off x="6775450" y="1379744"/>
              <a:ext cx="2694781" cy="2048034"/>
            </a:xfrm>
            <a:custGeom>
              <a:avLst/>
              <a:gdLst/>
              <a:ahLst/>
              <a:cxnLst/>
              <a:rect l="l" t="t" r="r" b="b"/>
              <a:pathLst>
                <a:path w="2667000" h="2026920">
                  <a:moveTo>
                    <a:pt x="0" y="2026920"/>
                  </a:moveTo>
                  <a:lnTo>
                    <a:pt x="2667000" y="2026920"/>
                  </a:lnTo>
                  <a:lnTo>
                    <a:pt x="2667000" y="0"/>
                  </a:lnTo>
                  <a:lnTo>
                    <a:pt x="0" y="0"/>
                  </a:lnTo>
                  <a:lnTo>
                    <a:pt x="0" y="2026920"/>
                  </a:lnTo>
                  <a:close/>
                </a:path>
              </a:pathLst>
            </a:custGeom>
            <a:ln w="9144">
              <a:solidFill>
                <a:srgbClr val="C0504D"/>
              </a:solidFill>
            </a:ln>
          </p:spPr>
          <p:txBody>
            <a:bodyPr wrap="square" lIns="0" tIns="0" rIns="0" bIns="0" rtlCol="0">
              <a:noAutofit/>
            </a:bodyPr>
            <a:lstStyle/>
            <a:p>
              <a:endParaRPr/>
            </a:p>
          </p:txBody>
        </p:sp>
        <p:sp>
          <p:nvSpPr>
            <p:cNvPr id="19" name="object 19"/>
            <p:cNvSpPr/>
            <p:nvPr/>
          </p:nvSpPr>
          <p:spPr>
            <a:xfrm>
              <a:off x="5851525" y="2195879"/>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20" name="object 20"/>
            <p:cNvSpPr/>
            <p:nvPr/>
          </p:nvSpPr>
          <p:spPr>
            <a:xfrm>
              <a:off x="5851525" y="2195879"/>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13" name="object 13"/>
            <p:cNvSpPr/>
            <p:nvPr/>
          </p:nvSpPr>
          <p:spPr>
            <a:xfrm>
              <a:off x="6775450" y="3637202"/>
              <a:ext cx="2694781" cy="714502"/>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6775450" y="3637202"/>
              <a:ext cx="2694781" cy="714502"/>
            </a:xfrm>
            <a:custGeom>
              <a:avLst/>
              <a:gdLst/>
              <a:ahLst/>
              <a:cxnLst/>
              <a:rect l="l" t="t" r="r" b="b"/>
              <a:pathLst>
                <a:path w="2667000" h="707136">
                  <a:moveTo>
                    <a:pt x="0" y="707136"/>
                  </a:moveTo>
                  <a:lnTo>
                    <a:pt x="2667000" y="707136"/>
                  </a:lnTo>
                  <a:lnTo>
                    <a:pt x="2667000" y="0"/>
                  </a:lnTo>
                  <a:lnTo>
                    <a:pt x="0" y="0"/>
                  </a:lnTo>
                  <a:lnTo>
                    <a:pt x="0" y="707136"/>
                  </a:lnTo>
                  <a:close/>
                </a:path>
              </a:pathLst>
            </a:custGeom>
            <a:ln w="9144">
              <a:solidFill>
                <a:srgbClr val="C0504D"/>
              </a:solidFill>
            </a:ln>
          </p:spPr>
          <p:txBody>
            <a:bodyPr wrap="square" lIns="0" tIns="0" rIns="0" bIns="0" rtlCol="0">
              <a:noAutofit/>
            </a:bodyPr>
            <a:lstStyle/>
            <a:p>
              <a:endParaRPr/>
            </a:p>
          </p:txBody>
        </p:sp>
        <p:sp>
          <p:nvSpPr>
            <p:cNvPr id="15" name="object 15"/>
            <p:cNvSpPr/>
            <p:nvPr/>
          </p:nvSpPr>
          <p:spPr>
            <a:xfrm>
              <a:off x="5851525" y="3812748"/>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16" name="object 16"/>
            <p:cNvSpPr/>
            <p:nvPr/>
          </p:nvSpPr>
          <p:spPr>
            <a:xfrm>
              <a:off x="5851525" y="3812748"/>
              <a:ext cx="923925" cy="307975"/>
            </a:xfrm>
            <a:custGeom>
              <a:avLst/>
              <a:gdLst/>
              <a:ahLst/>
              <a:cxnLst/>
              <a:rect l="l" t="t" r="r" b="b"/>
              <a:pathLst>
                <a:path w="914400" h="304800">
                  <a:moveTo>
                    <a:pt x="0" y="152400"/>
                  </a:moveTo>
                  <a:lnTo>
                    <a:pt x="228600" y="0"/>
                  </a:lnTo>
                  <a:lnTo>
                    <a:pt x="228600" y="76200"/>
                  </a:lnTo>
                  <a:lnTo>
                    <a:pt x="914400" y="76200"/>
                  </a:lnTo>
                  <a:lnTo>
                    <a:pt x="914400" y="228600"/>
                  </a:lnTo>
                  <a:lnTo>
                    <a:pt x="228600" y="228600"/>
                  </a:lnTo>
                  <a:lnTo>
                    <a:pt x="228600" y="304800"/>
                  </a:lnTo>
                  <a:lnTo>
                    <a:pt x="0" y="152400"/>
                  </a:lnTo>
                  <a:close/>
                </a:path>
              </a:pathLst>
            </a:custGeom>
            <a:ln w="9144">
              <a:solidFill>
                <a:srgbClr val="000000"/>
              </a:solidFill>
            </a:ln>
          </p:spPr>
          <p:txBody>
            <a:bodyPr wrap="square" lIns="0" tIns="0" rIns="0" bIns="0" rtlCol="0">
              <a:noAutofit/>
            </a:bodyPr>
            <a:lstStyle/>
            <a:p>
              <a:endParaRPr/>
            </a:p>
          </p:txBody>
        </p:sp>
        <p:sp>
          <p:nvSpPr>
            <p:cNvPr id="9" name="object 9"/>
            <p:cNvSpPr/>
            <p:nvPr/>
          </p:nvSpPr>
          <p:spPr>
            <a:xfrm>
              <a:off x="6775450" y="4482594"/>
              <a:ext cx="2694781" cy="2332911"/>
            </a:xfrm>
            <a:prstGeom prst="rect">
              <a:avLst/>
            </a:prstGeom>
            <a:blipFill>
              <a:blip r:embed="rId5" cstate="print"/>
              <a:stretch>
                <a:fillRect/>
              </a:stretch>
            </a:blipFill>
          </p:spPr>
          <p:txBody>
            <a:bodyPr wrap="square" lIns="0" tIns="0" rIns="0" bIns="0" rtlCol="0">
              <a:noAutofit/>
            </a:bodyPr>
            <a:lstStyle/>
            <a:p>
              <a:r>
                <a:rPr lang="en-GB" dirty="0"/>
                <a:t> </a:t>
              </a:r>
              <a:endParaRPr dirty="0"/>
            </a:p>
          </p:txBody>
        </p:sp>
        <p:sp>
          <p:nvSpPr>
            <p:cNvPr id="10" name="object 10"/>
            <p:cNvSpPr/>
            <p:nvPr/>
          </p:nvSpPr>
          <p:spPr>
            <a:xfrm>
              <a:off x="6775450" y="4482594"/>
              <a:ext cx="2694781" cy="2332911"/>
            </a:xfrm>
            <a:custGeom>
              <a:avLst/>
              <a:gdLst/>
              <a:ahLst/>
              <a:cxnLst/>
              <a:rect l="l" t="t" r="r" b="b"/>
              <a:pathLst>
                <a:path w="2667000" h="2308860">
                  <a:moveTo>
                    <a:pt x="0" y="2308860"/>
                  </a:moveTo>
                  <a:lnTo>
                    <a:pt x="2667000" y="2308860"/>
                  </a:lnTo>
                  <a:lnTo>
                    <a:pt x="2667000" y="0"/>
                  </a:lnTo>
                  <a:lnTo>
                    <a:pt x="0" y="0"/>
                  </a:lnTo>
                  <a:lnTo>
                    <a:pt x="0" y="2308860"/>
                  </a:lnTo>
                  <a:close/>
                </a:path>
              </a:pathLst>
            </a:custGeom>
            <a:ln w="9144">
              <a:solidFill>
                <a:srgbClr val="C0504D"/>
              </a:solidFill>
            </a:ln>
          </p:spPr>
          <p:txBody>
            <a:bodyPr wrap="square" lIns="0" tIns="0" rIns="0" bIns="0" rtlCol="0">
              <a:noAutofit/>
            </a:bodyPr>
            <a:lstStyle/>
            <a:p>
              <a:endParaRPr/>
            </a:p>
          </p:txBody>
        </p:sp>
        <p:sp>
          <p:nvSpPr>
            <p:cNvPr id="11" name="object 11"/>
            <p:cNvSpPr/>
            <p:nvPr/>
          </p:nvSpPr>
          <p:spPr>
            <a:xfrm>
              <a:off x="5918633" y="5750939"/>
              <a:ext cx="923925" cy="307975"/>
            </a:xfrm>
            <a:custGeom>
              <a:avLst/>
              <a:gdLst/>
              <a:ahLst/>
              <a:cxnLst/>
              <a:rect l="l" t="t" r="r" b="b"/>
              <a:pathLst>
                <a:path w="914400" h="304800">
                  <a:moveTo>
                    <a:pt x="0" y="152400"/>
                  </a:moveTo>
                  <a:lnTo>
                    <a:pt x="228600" y="304800"/>
                  </a:lnTo>
                  <a:lnTo>
                    <a:pt x="228600" y="228600"/>
                  </a:lnTo>
                  <a:lnTo>
                    <a:pt x="914400" y="228600"/>
                  </a:lnTo>
                  <a:lnTo>
                    <a:pt x="914400" y="76200"/>
                  </a:lnTo>
                  <a:lnTo>
                    <a:pt x="228600" y="76200"/>
                  </a:lnTo>
                  <a:lnTo>
                    <a:pt x="228600" y="0"/>
                  </a:lnTo>
                  <a:lnTo>
                    <a:pt x="0" y="152400"/>
                  </a:lnTo>
                  <a:close/>
                </a:path>
              </a:pathLst>
            </a:custGeom>
            <a:solidFill>
              <a:srgbClr val="C0504D"/>
            </a:solidFill>
          </p:spPr>
          <p:txBody>
            <a:bodyPr wrap="square" lIns="0" tIns="0" rIns="0" bIns="0" rtlCol="0">
              <a:noAutofit/>
            </a:bodyPr>
            <a:lstStyle/>
            <a:p>
              <a:endParaRPr/>
            </a:p>
          </p:txBody>
        </p:sp>
        <p:sp>
          <p:nvSpPr>
            <p:cNvPr id="7" name="object 7"/>
            <p:cNvSpPr txBox="1"/>
            <p:nvPr/>
          </p:nvSpPr>
          <p:spPr>
            <a:xfrm>
              <a:off x="849499" y="1344843"/>
              <a:ext cx="5136242" cy="4152015"/>
            </a:xfrm>
            <a:prstGeom prst="rect">
              <a:avLst/>
            </a:prstGeom>
          </p:spPr>
          <p:txBody>
            <a:bodyPr wrap="square" lIns="0" tIns="11260" rIns="0" bIns="0" rtlCol="0">
              <a:noAutofit/>
            </a:bodyPr>
            <a:lstStyle/>
            <a:p>
              <a:pPr marL="12832" marR="25936">
                <a:lnSpc>
                  <a:spcPts val="1773"/>
                </a:lnSpc>
              </a:pPr>
              <a:r>
                <a:rPr sz="1600" b="1" spc="-3" dirty="0">
                  <a:solidFill>
                    <a:srgbClr val="0000CC"/>
                  </a:solidFill>
                </a:rPr>
                <a:t>Depreciation</a:t>
              </a:r>
              <a:endParaRPr sz="1600" dirty="0">
                <a:solidFill>
                  <a:srgbClr val="0000CC"/>
                </a:solidFill>
              </a:endParaRPr>
            </a:p>
            <a:p>
              <a:pPr marL="240729" marR="148407" indent="-227897">
                <a:lnSpc>
                  <a:spcPts val="2001"/>
                </a:lnSpc>
                <a:spcBef>
                  <a:spcPts val="395"/>
                </a:spcBef>
              </a:pPr>
              <a:r>
                <a:rPr sz="1600" spc="-4" dirty="0">
                  <a:solidFill>
                    <a:srgbClr val="0000CC"/>
                  </a:solidFill>
                </a:rPr>
                <a:t>•  A method by which the cost of long-term fixed assets (over 1 year) is spread over a future period (number of years), when these assets are expected to be in service and help generate revenue for a company.</a:t>
              </a:r>
              <a:endParaRPr sz="1600" dirty="0">
                <a:solidFill>
                  <a:srgbClr val="0000CC"/>
                </a:solidFill>
              </a:endParaRPr>
            </a:p>
            <a:p>
              <a:pPr marL="240729" indent="-227897">
                <a:lnSpc>
                  <a:spcPts val="2001"/>
                </a:lnSpc>
                <a:spcBef>
                  <a:spcPts val="404"/>
                </a:spcBef>
              </a:pPr>
              <a:r>
                <a:rPr sz="1600" spc="-2" dirty="0">
                  <a:solidFill>
                    <a:srgbClr val="0000CC"/>
                  </a:solidFill>
                </a:rPr>
                <a:t>•  An allocation of the costs of an original purchase of fixed assets over the estimated useful lives of those fixed assets.</a:t>
              </a:r>
              <a:endParaRPr sz="1600" dirty="0">
                <a:solidFill>
                  <a:srgbClr val="0000CC"/>
                </a:solidFill>
              </a:endParaRPr>
            </a:p>
            <a:p>
              <a:pPr marL="12832" marR="25936">
                <a:lnSpc>
                  <a:spcPct val="101725"/>
                </a:lnSpc>
                <a:spcBef>
                  <a:spcPts val="279"/>
                </a:spcBef>
              </a:pPr>
              <a:r>
                <a:rPr sz="1600" b="1" spc="-2" dirty="0">
                  <a:solidFill>
                    <a:srgbClr val="0000CC"/>
                  </a:solidFill>
                </a:rPr>
                <a:t>Depletion</a:t>
              </a:r>
              <a:endParaRPr sz="1600" dirty="0">
                <a:solidFill>
                  <a:srgbClr val="0000CC"/>
                </a:solidFill>
              </a:endParaRPr>
            </a:p>
            <a:p>
              <a:pPr marL="12832" marR="25936">
                <a:lnSpc>
                  <a:spcPct val="101725"/>
                </a:lnSpc>
                <a:spcBef>
                  <a:spcPts val="364"/>
                </a:spcBef>
              </a:pPr>
              <a:r>
                <a:rPr sz="1600" spc="6" dirty="0">
                  <a:solidFill>
                    <a:srgbClr val="0000CC"/>
                  </a:solidFill>
                </a:rPr>
                <a:t>•  O&amp;G industry specific</a:t>
              </a:r>
              <a:endParaRPr sz="1600" dirty="0">
                <a:solidFill>
                  <a:srgbClr val="0000CC"/>
                </a:solidFill>
              </a:endParaRPr>
            </a:p>
            <a:p>
              <a:pPr marL="240729" marR="87422" indent="-227897">
                <a:lnSpc>
                  <a:spcPts val="2001"/>
                </a:lnSpc>
                <a:spcBef>
                  <a:spcPts val="484"/>
                </a:spcBef>
              </a:pPr>
              <a:r>
                <a:rPr sz="1600" dirty="0">
                  <a:solidFill>
                    <a:srgbClr val="0000CC"/>
                  </a:solidFill>
                </a:rPr>
                <a:t>• </a:t>
              </a:r>
              <a:r>
                <a:rPr sz="1600" spc="209" dirty="0">
                  <a:solidFill>
                    <a:srgbClr val="0000CC"/>
                  </a:solidFill>
                </a:rPr>
                <a:t> </a:t>
              </a:r>
              <a:r>
                <a:rPr sz="1600" dirty="0">
                  <a:solidFill>
                    <a:srgbClr val="0000CC"/>
                  </a:solidFill>
                </a:rPr>
                <a:t>S</a:t>
              </a:r>
              <a:r>
                <a:rPr sz="1600" spc="-4" dirty="0">
                  <a:solidFill>
                    <a:srgbClr val="0000CC"/>
                  </a:solidFill>
                </a:rPr>
                <a:t>a</a:t>
              </a:r>
              <a:r>
                <a:rPr sz="1600" dirty="0">
                  <a:solidFill>
                    <a:srgbClr val="0000CC"/>
                  </a:solidFill>
                </a:rPr>
                <a:t>me </a:t>
              </a:r>
              <a:r>
                <a:rPr sz="1600" spc="-19" dirty="0">
                  <a:solidFill>
                    <a:srgbClr val="0000CC"/>
                  </a:solidFill>
                </a:rPr>
                <a:t>c</a:t>
              </a:r>
              <a:r>
                <a:rPr sz="1600" dirty="0">
                  <a:solidFill>
                    <a:srgbClr val="0000CC"/>
                  </a:solidFill>
                </a:rPr>
                <a:t>o</a:t>
              </a:r>
              <a:r>
                <a:rPr sz="1600" spc="4" dirty="0">
                  <a:solidFill>
                    <a:srgbClr val="0000CC"/>
                  </a:solidFill>
                </a:rPr>
                <a:t>n</a:t>
              </a:r>
              <a:r>
                <a:rPr sz="1600" dirty="0">
                  <a:solidFill>
                    <a:srgbClr val="0000CC"/>
                  </a:solidFill>
                </a:rPr>
                <a:t>ce</a:t>
              </a:r>
              <a:r>
                <a:rPr sz="1600" spc="-4" dirty="0">
                  <a:solidFill>
                    <a:srgbClr val="0000CC"/>
                  </a:solidFill>
                </a:rPr>
                <a:t>p</a:t>
              </a:r>
              <a:r>
                <a:rPr sz="1600" dirty="0">
                  <a:solidFill>
                    <a:srgbClr val="0000CC"/>
                  </a:solidFill>
                </a:rPr>
                <a:t>t</a:t>
              </a:r>
              <a:r>
                <a:rPr sz="1600" spc="-29" dirty="0">
                  <a:solidFill>
                    <a:srgbClr val="0000CC"/>
                  </a:solidFill>
                </a:rPr>
                <a:t> </a:t>
              </a:r>
              <a:r>
                <a:rPr sz="1600" dirty="0">
                  <a:solidFill>
                    <a:srgbClr val="0000CC"/>
                  </a:solidFill>
                </a:rPr>
                <a:t>as d</a:t>
              </a:r>
              <a:r>
                <a:rPr sz="1600" spc="4" dirty="0">
                  <a:solidFill>
                    <a:srgbClr val="0000CC"/>
                  </a:solidFill>
                </a:rPr>
                <a:t>ep</a:t>
              </a:r>
              <a:r>
                <a:rPr sz="1600" spc="-25" dirty="0">
                  <a:solidFill>
                    <a:srgbClr val="0000CC"/>
                  </a:solidFill>
                </a:rPr>
                <a:t>r</a:t>
              </a:r>
              <a:r>
                <a:rPr sz="1600" dirty="0">
                  <a:solidFill>
                    <a:srgbClr val="0000CC"/>
                  </a:solidFill>
                </a:rPr>
                <a:t>eci</a:t>
              </a:r>
              <a:r>
                <a:rPr sz="1600" spc="-19" dirty="0">
                  <a:solidFill>
                    <a:srgbClr val="0000CC"/>
                  </a:solidFill>
                </a:rPr>
                <a:t>a</a:t>
              </a:r>
              <a:r>
                <a:rPr sz="1600" dirty="0">
                  <a:solidFill>
                    <a:srgbClr val="0000CC"/>
                  </a:solidFill>
                </a:rPr>
                <a:t>t</a:t>
              </a:r>
              <a:r>
                <a:rPr sz="1600" spc="-9" dirty="0">
                  <a:solidFill>
                    <a:srgbClr val="0000CC"/>
                  </a:solidFill>
                </a:rPr>
                <a:t>i</a:t>
              </a:r>
              <a:r>
                <a:rPr sz="1600" dirty="0">
                  <a:solidFill>
                    <a:srgbClr val="0000CC"/>
                  </a:solidFill>
                </a:rPr>
                <a:t>on</a:t>
              </a:r>
              <a:r>
                <a:rPr sz="1600" spc="-39" dirty="0">
                  <a:solidFill>
                    <a:srgbClr val="0000CC"/>
                  </a:solidFill>
                </a:rPr>
                <a:t> </a:t>
              </a:r>
              <a:r>
                <a:rPr sz="1600" dirty="0">
                  <a:solidFill>
                    <a:srgbClr val="0000CC"/>
                  </a:solidFill>
                </a:rPr>
                <a:t>th</a:t>
              </a:r>
              <a:r>
                <a:rPr sz="1600" spc="-9" dirty="0">
                  <a:solidFill>
                    <a:srgbClr val="0000CC"/>
                  </a:solidFill>
                </a:rPr>
                <a:t>a</a:t>
              </a:r>
              <a:r>
                <a:rPr sz="1600" dirty="0">
                  <a:solidFill>
                    <a:srgbClr val="0000CC"/>
                  </a:solidFill>
                </a:rPr>
                <a:t>t</a:t>
              </a:r>
              <a:r>
                <a:rPr sz="1600" spc="-14" dirty="0">
                  <a:solidFill>
                    <a:srgbClr val="0000CC"/>
                  </a:solidFill>
                </a:rPr>
                <a:t> </a:t>
              </a:r>
              <a:r>
                <a:rPr sz="1600" dirty="0">
                  <a:solidFill>
                    <a:srgbClr val="0000CC"/>
                  </a:solidFill>
                </a:rPr>
                <a:t>is</a:t>
              </a:r>
              <a:r>
                <a:rPr sz="1600" spc="-9" dirty="0">
                  <a:solidFill>
                    <a:srgbClr val="0000CC"/>
                  </a:solidFill>
                </a:rPr>
                <a:t> </a:t>
              </a:r>
              <a:r>
                <a:rPr sz="1600" dirty="0">
                  <a:solidFill>
                    <a:srgbClr val="0000CC"/>
                  </a:solidFill>
                </a:rPr>
                <a:t>a</a:t>
              </a:r>
              <a:r>
                <a:rPr sz="1600" spc="4" dirty="0">
                  <a:solidFill>
                    <a:srgbClr val="0000CC"/>
                  </a:solidFill>
                </a:rPr>
                <a:t>pp</a:t>
              </a:r>
              <a:r>
                <a:rPr sz="1600" dirty="0">
                  <a:solidFill>
                    <a:srgbClr val="0000CC"/>
                  </a:solidFill>
                </a:rPr>
                <a:t>l</a:t>
              </a:r>
              <a:r>
                <a:rPr sz="1600" spc="-4" dirty="0">
                  <a:solidFill>
                    <a:srgbClr val="0000CC"/>
                  </a:solidFill>
                </a:rPr>
                <a:t>i</a:t>
              </a:r>
              <a:r>
                <a:rPr sz="1600" dirty="0">
                  <a:solidFill>
                    <a:srgbClr val="0000CC"/>
                  </a:solidFill>
                </a:rPr>
                <a:t>ed</a:t>
              </a:r>
              <a:r>
                <a:rPr sz="1600" spc="-39" dirty="0">
                  <a:solidFill>
                    <a:srgbClr val="0000CC"/>
                  </a:solidFill>
                </a:rPr>
                <a:t> </a:t>
              </a:r>
              <a:r>
                <a:rPr sz="1600" spc="-14" dirty="0">
                  <a:solidFill>
                    <a:srgbClr val="0000CC"/>
                  </a:solidFill>
                </a:rPr>
                <a:t>t</a:t>
              </a:r>
              <a:r>
                <a:rPr sz="1600" dirty="0">
                  <a:solidFill>
                    <a:srgbClr val="0000CC"/>
                  </a:solidFill>
                </a:rPr>
                <a:t>o</a:t>
              </a:r>
              <a:r>
                <a:rPr sz="1600" spc="14" dirty="0">
                  <a:solidFill>
                    <a:srgbClr val="0000CC"/>
                  </a:solidFill>
                </a:rPr>
                <a:t> </a:t>
              </a:r>
              <a:r>
                <a:rPr sz="1600" u="heavy" dirty="0">
                  <a:solidFill>
                    <a:srgbClr val="0000CC"/>
                  </a:solidFill>
                </a:rPr>
                <a:t>mi</a:t>
              </a:r>
              <a:r>
                <a:rPr sz="1600" u="heavy" spc="4" dirty="0">
                  <a:solidFill>
                    <a:srgbClr val="0000CC"/>
                  </a:solidFill>
                </a:rPr>
                <a:t>n</a:t>
              </a:r>
              <a:r>
                <a:rPr sz="1600" u="heavy" dirty="0">
                  <a:solidFill>
                    <a:srgbClr val="0000CC"/>
                  </a:solidFill>
                </a:rPr>
                <a:t>e</a:t>
              </a:r>
              <a:r>
                <a:rPr sz="1600" u="heavy" spc="-34" dirty="0">
                  <a:solidFill>
                    <a:srgbClr val="0000CC"/>
                  </a:solidFill>
                </a:rPr>
                <a:t>r</a:t>
              </a:r>
              <a:r>
                <a:rPr sz="1600" u="heavy" dirty="0">
                  <a:solidFill>
                    <a:srgbClr val="0000CC"/>
                  </a:solidFill>
                </a:rPr>
                <a:t>al</a:t>
              </a:r>
              <a:r>
                <a:rPr sz="1600" dirty="0">
                  <a:solidFill>
                    <a:srgbClr val="0000CC"/>
                  </a:solidFill>
                </a:rPr>
                <a:t> </a:t>
              </a:r>
              <a:r>
                <a:rPr sz="1600" u="heavy" spc="-25" dirty="0">
                  <a:solidFill>
                    <a:srgbClr val="0000CC"/>
                  </a:solidFill>
                </a:rPr>
                <a:t>r</a:t>
              </a:r>
              <a:r>
                <a:rPr sz="1600" u="heavy" dirty="0">
                  <a:solidFill>
                    <a:srgbClr val="0000CC"/>
                  </a:solidFill>
                </a:rPr>
                <a:t>es</a:t>
              </a:r>
              <a:r>
                <a:rPr sz="1600" u="heavy" spc="4" dirty="0">
                  <a:solidFill>
                    <a:srgbClr val="0000CC"/>
                  </a:solidFill>
                </a:rPr>
                <a:t>ou</a:t>
              </a:r>
              <a:r>
                <a:rPr sz="1600" u="heavy" spc="-25" dirty="0">
                  <a:solidFill>
                    <a:srgbClr val="0000CC"/>
                  </a:solidFill>
                </a:rPr>
                <a:t>r</a:t>
              </a:r>
              <a:r>
                <a:rPr sz="1600" u="heavy" dirty="0">
                  <a:solidFill>
                    <a:srgbClr val="0000CC"/>
                  </a:solidFill>
                </a:rPr>
                <a:t>ce</a:t>
              </a:r>
              <a:r>
                <a:rPr sz="1600" u="heavy" spc="4" dirty="0">
                  <a:solidFill>
                    <a:srgbClr val="0000CC"/>
                  </a:solidFill>
                </a:rPr>
                <a:t>s</a:t>
              </a:r>
              <a:r>
                <a:rPr sz="1600" dirty="0">
                  <a:solidFill>
                    <a:srgbClr val="0000CC"/>
                  </a:solidFill>
                </a:rPr>
                <a:t>.</a:t>
              </a:r>
              <a:endParaRPr lang="en-GB" sz="1600" dirty="0">
                <a:solidFill>
                  <a:srgbClr val="0000CC"/>
                </a:solidFill>
              </a:endParaRPr>
            </a:p>
            <a:p>
              <a:pPr marL="240729" marR="87422" indent="-227897">
                <a:lnSpc>
                  <a:spcPts val="2001"/>
                </a:lnSpc>
                <a:spcBef>
                  <a:spcPts val="484"/>
                </a:spcBef>
              </a:pPr>
              <a:endParaRPr sz="1600" dirty="0">
                <a:solidFill>
                  <a:srgbClr val="0000CC"/>
                </a:solidFill>
              </a:endParaRPr>
            </a:p>
            <a:p>
              <a:pPr marL="12832" marR="25936">
                <a:lnSpc>
                  <a:spcPct val="101725"/>
                </a:lnSpc>
                <a:spcBef>
                  <a:spcPts val="279"/>
                </a:spcBef>
              </a:pPr>
              <a:r>
                <a:rPr sz="1600" b="1" spc="-3" dirty="0">
                  <a:solidFill>
                    <a:srgbClr val="0000CC"/>
                  </a:solidFill>
                </a:rPr>
                <a:t>Amortization</a:t>
              </a:r>
              <a:endParaRPr sz="1600" dirty="0">
                <a:solidFill>
                  <a:srgbClr val="0000CC"/>
                </a:solidFill>
              </a:endParaRPr>
            </a:p>
            <a:p>
              <a:pPr marL="12832" marR="25936">
                <a:lnSpc>
                  <a:spcPct val="101725"/>
                </a:lnSpc>
                <a:spcBef>
                  <a:spcPts val="364"/>
                </a:spcBef>
              </a:pPr>
              <a:r>
                <a:rPr sz="1600" spc="-2" dirty="0">
                  <a:solidFill>
                    <a:srgbClr val="0000CC"/>
                  </a:solidFill>
                </a:rPr>
                <a:t>•  Amortization is the systematic allocation of the cost of</a:t>
              </a:r>
              <a:endParaRPr sz="1600" dirty="0">
                <a:solidFill>
                  <a:srgbClr val="0000CC"/>
                </a:solidFill>
              </a:endParaRPr>
            </a:p>
            <a:p>
              <a:pPr marL="211960" marR="386559" algn="ctr">
                <a:lnSpc>
                  <a:spcPts val="2006"/>
                </a:lnSpc>
                <a:spcBef>
                  <a:spcPts val="100"/>
                </a:spcBef>
              </a:pPr>
              <a:r>
                <a:rPr sz="1600" u="heavy" spc="-10" dirty="0">
                  <a:solidFill>
                    <a:srgbClr val="0000CC"/>
                  </a:solidFill>
                </a:rPr>
                <a:t>acquired intangible assets </a:t>
              </a:r>
              <a:r>
                <a:rPr sz="1600" spc="-10" dirty="0">
                  <a:solidFill>
                    <a:srgbClr val="0000CC"/>
                  </a:solidFill>
                </a:rPr>
                <a:t> over a period of time that</a:t>
              </a:r>
              <a:endParaRPr sz="1600" dirty="0">
                <a:solidFill>
                  <a:srgbClr val="0000CC"/>
                </a:solidFill>
              </a:endParaRPr>
            </a:p>
          </p:txBody>
        </p:sp>
        <p:sp>
          <p:nvSpPr>
            <p:cNvPr id="6" name="object 6"/>
            <p:cNvSpPr txBox="1"/>
            <p:nvPr/>
          </p:nvSpPr>
          <p:spPr>
            <a:xfrm>
              <a:off x="849499" y="5881828"/>
              <a:ext cx="7583651" cy="1217312"/>
            </a:xfrm>
            <a:prstGeom prst="rect">
              <a:avLst/>
            </a:prstGeom>
          </p:spPr>
          <p:txBody>
            <a:bodyPr wrap="square" lIns="0" tIns="11260" rIns="0" bIns="0" rtlCol="0">
              <a:noAutofit/>
            </a:bodyPr>
            <a:lstStyle/>
            <a:p>
              <a:pPr marL="240729" marR="38768">
                <a:lnSpc>
                  <a:spcPts val="1773"/>
                </a:lnSpc>
              </a:pPr>
              <a:r>
                <a:rPr sz="1667" spc="-2" dirty="0">
                  <a:solidFill>
                    <a:srgbClr val="0000CC"/>
                  </a:solidFill>
                  <a:latin typeface="Calibri"/>
                  <a:cs typeface="Calibri"/>
                </a:rPr>
                <a:t>these assets are expected to be in service and help</a:t>
              </a:r>
              <a:endParaRPr sz="1667" dirty="0">
                <a:solidFill>
                  <a:srgbClr val="0000CC"/>
                </a:solidFill>
                <a:latin typeface="Calibri"/>
                <a:cs typeface="Calibri"/>
              </a:endParaRPr>
            </a:p>
            <a:p>
              <a:pPr marL="240729" marR="38768">
                <a:lnSpc>
                  <a:spcPts val="2001"/>
                </a:lnSpc>
                <a:spcBef>
                  <a:spcPts val="11"/>
                </a:spcBef>
              </a:pPr>
              <a:r>
                <a:rPr sz="1667" spc="-11" dirty="0">
                  <a:solidFill>
                    <a:srgbClr val="0000CC"/>
                  </a:solidFill>
                  <a:latin typeface="Calibri"/>
                  <a:cs typeface="Calibri"/>
                </a:rPr>
                <a:t>generate revenue for a company.</a:t>
              </a:r>
              <a:endParaRPr lang="en-GB" sz="1667" spc="-11" dirty="0">
                <a:solidFill>
                  <a:srgbClr val="0000CC"/>
                </a:solidFill>
                <a:latin typeface="Calibri"/>
                <a:cs typeface="Calibri"/>
              </a:endParaRPr>
            </a:p>
            <a:p>
              <a:pPr marL="12832" marR="38768">
                <a:lnSpc>
                  <a:spcPct val="101725"/>
                </a:lnSpc>
                <a:spcBef>
                  <a:spcPts val="264"/>
                </a:spcBef>
              </a:pPr>
              <a:r>
                <a:rPr sz="1667" b="1" spc="-5" dirty="0">
                  <a:solidFill>
                    <a:srgbClr val="0000CC"/>
                  </a:solidFill>
                  <a:latin typeface="Calibri"/>
                  <a:cs typeface="Calibri"/>
                </a:rPr>
                <a:t>All 3 appear on the income statement</a:t>
              </a:r>
              <a:endParaRPr sz="1667" dirty="0">
                <a:solidFill>
                  <a:srgbClr val="0000CC"/>
                </a:solidFill>
                <a:latin typeface="Calibri"/>
                <a:cs typeface="Calibri"/>
              </a:endParaRPr>
            </a:p>
            <a:p>
              <a:pPr marL="12832">
                <a:lnSpc>
                  <a:spcPct val="101725"/>
                </a:lnSpc>
                <a:spcBef>
                  <a:spcPts val="364"/>
                </a:spcBef>
              </a:pPr>
              <a:r>
                <a:rPr sz="1667" dirty="0">
                  <a:solidFill>
                    <a:srgbClr val="0000CC"/>
                  </a:solidFill>
                  <a:latin typeface="Calibri"/>
                  <a:cs typeface="Calibri"/>
                </a:rPr>
                <a:t>•  Combined into 1 line item: Depreciation, Depletion, and</a:t>
              </a:r>
              <a:r>
                <a:rPr lang="en-GB" sz="1667" dirty="0">
                  <a:solidFill>
                    <a:srgbClr val="0000CC"/>
                  </a:solidFill>
                  <a:latin typeface="Calibri"/>
                  <a:cs typeface="Calibri"/>
                </a:rPr>
                <a:t> </a:t>
              </a:r>
              <a:r>
                <a:rPr sz="1667" spc="-4" dirty="0">
                  <a:solidFill>
                    <a:srgbClr val="0000CC"/>
                  </a:solidFill>
                  <a:latin typeface="Calibri"/>
                  <a:cs typeface="Calibri"/>
                </a:rPr>
                <a:t>Amortization (or DD&amp;A).</a:t>
              </a:r>
              <a:endParaRPr sz="1667" dirty="0">
                <a:solidFill>
                  <a:srgbClr val="0000CC"/>
                </a:solidFill>
                <a:latin typeface="Calibri"/>
                <a:cs typeface="Calibri"/>
              </a:endParaRPr>
            </a:p>
          </p:txBody>
        </p:sp>
        <p:sp>
          <p:nvSpPr>
            <p:cNvPr id="5" name="object 5"/>
            <p:cNvSpPr txBox="1"/>
            <p:nvPr/>
          </p:nvSpPr>
          <p:spPr>
            <a:xfrm>
              <a:off x="8899966" y="6848472"/>
              <a:ext cx="205778" cy="179652"/>
            </a:xfrm>
            <a:prstGeom prst="rect">
              <a:avLst/>
            </a:prstGeom>
          </p:spPr>
          <p:txBody>
            <a:bodyPr wrap="square" lIns="0" tIns="8341" rIns="0" bIns="0" rtlCol="0">
              <a:noAutofit/>
            </a:bodyPr>
            <a:lstStyle/>
            <a:p>
              <a:pPr marL="12832">
                <a:lnSpc>
                  <a:spcPts val="1314"/>
                </a:lnSpc>
              </a:pPr>
              <a:r>
                <a:rPr sz="1212" spc="4" dirty="0">
                  <a:solidFill>
                    <a:srgbClr val="888888"/>
                  </a:solidFill>
                  <a:latin typeface="Calibri"/>
                  <a:cs typeface="Calibri"/>
                </a:rPr>
                <a:t>17</a:t>
              </a:r>
              <a:endParaRPr sz="1212">
                <a:latin typeface="Calibri"/>
                <a:cs typeface="Calibri"/>
              </a:endParaRPr>
            </a:p>
          </p:txBody>
        </p:sp>
        <p:sp>
          <p:nvSpPr>
            <p:cNvPr id="4" name="object 4"/>
            <p:cNvSpPr txBox="1"/>
            <p:nvPr/>
          </p:nvSpPr>
          <p:spPr>
            <a:xfrm>
              <a:off x="6775450" y="4482594"/>
              <a:ext cx="2694781" cy="2332911"/>
            </a:xfrm>
            <a:prstGeom prst="rect">
              <a:avLst/>
            </a:prstGeom>
          </p:spPr>
          <p:txBody>
            <a:bodyPr wrap="square" lIns="0" tIns="43630" rIns="0" bIns="0" rtlCol="0">
              <a:noAutofit/>
            </a:bodyPr>
            <a:lstStyle/>
            <a:p>
              <a:pPr marL="93288" marR="733823" algn="just">
                <a:lnSpc>
                  <a:spcPts val="2220"/>
                </a:lnSpc>
              </a:pPr>
              <a:r>
                <a:rPr spc="-6" dirty="0">
                  <a:solidFill>
                    <a:srgbClr val="C0504D"/>
                  </a:solidFill>
                  <a:latin typeface="Calibri"/>
                  <a:cs typeface="Calibri"/>
                </a:rPr>
                <a:t>What’s amortized? </a:t>
              </a:r>
              <a:endParaRPr dirty="0">
                <a:latin typeface="Calibri"/>
                <a:cs typeface="Calibri"/>
              </a:endParaRPr>
            </a:p>
            <a:p>
              <a:pPr marL="93288" marR="733823">
                <a:lnSpc>
                  <a:spcPts val="2220"/>
                </a:lnSpc>
                <a:spcBef>
                  <a:spcPts val="179"/>
                </a:spcBef>
              </a:pPr>
              <a:r>
                <a:rPr spc="-3" dirty="0">
                  <a:solidFill>
                    <a:srgbClr val="C0504D"/>
                  </a:solidFill>
                  <a:latin typeface="Calibri"/>
                  <a:cs typeface="Calibri"/>
                </a:rPr>
                <a:t>Acquired</a:t>
              </a:r>
              <a:r>
                <a:rPr lang="en-GB" spc="-3" dirty="0">
                  <a:solidFill>
                    <a:srgbClr val="C0504D"/>
                  </a:solidFill>
                  <a:latin typeface="Calibri"/>
                  <a:cs typeface="Calibri"/>
                </a:rPr>
                <a:t> </a:t>
              </a:r>
              <a:r>
                <a:rPr spc="-3" dirty="0">
                  <a:solidFill>
                    <a:srgbClr val="C0504D"/>
                  </a:solidFill>
                  <a:latin typeface="Calibri"/>
                  <a:cs typeface="Calibri"/>
                </a:rPr>
                <a:t>intangible</a:t>
              </a:r>
              <a:r>
                <a:rPr lang="en-GB" spc="-3" dirty="0">
                  <a:solidFill>
                    <a:srgbClr val="C0504D"/>
                  </a:solidFill>
                  <a:latin typeface="Calibri"/>
                  <a:cs typeface="Calibri"/>
                </a:rPr>
                <a:t> </a:t>
              </a:r>
              <a:r>
                <a:rPr dirty="0">
                  <a:solidFill>
                    <a:srgbClr val="C0504D"/>
                  </a:solidFill>
                  <a:latin typeface="Calibri"/>
                  <a:cs typeface="Calibri"/>
                </a:rPr>
                <a:t>assets:</a:t>
              </a:r>
              <a:endParaRPr dirty="0">
                <a:latin typeface="Calibri"/>
                <a:cs typeface="Calibri"/>
              </a:endParaRPr>
            </a:p>
            <a:p>
              <a:pPr marL="209162">
                <a:lnSpc>
                  <a:spcPct val="101725"/>
                </a:lnSpc>
                <a:spcBef>
                  <a:spcPts val="431"/>
                </a:spcBef>
              </a:pPr>
              <a:r>
                <a:rPr spc="8" dirty="0">
                  <a:solidFill>
                    <a:srgbClr val="C0504D"/>
                  </a:solidFill>
                  <a:latin typeface="Calibri"/>
                  <a:cs typeface="Calibri"/>
                </a:rPr>
                <a:t>•  Brand</a:t>
              </a:r>
              <a:endParaRPr dirty="0">
                <a:latin typeface="Calibri"/>
                <a:cs typeface="Calibri"/>
              </a:endParaRPr>
            </a:p>
            <a:p>
              <a:pPr marL="209162">
                <a:lnSpc>
                  <a:spcPct val="101725"/>
                </a:lnSpc>
                <a:spcBef>
                  <a:spcPts val="399"/>
                </a:spcBef>
              </a:pPr>
              <a:r>
                <a:rPr spc="4" dirty="0">
                  <a:solidFill>
                    <a:srgbClr val="C0504D"/>
                  </a:solidFill>
                  <a:latin typeface="Calibri"/>
                  <a:cs typeface="Calibri"/>
                </a:rPr>
                <a:t>•  Franchise</a:t>
              </a:r>
              <a:endParaRPr dirty="0">
                <a:latin typeface="Calibri"/>
                <a:cs typeface="Calibri"/>
              </a:endParaRPr>
            </a:p>
            <a:p>
              <a:pPr marL="209162">
                <a:lnSpc>
                  <a:spcPct val="101725"/>
                </a:lnSpc>
                <a:spcBef>
                  <a:spcPts val="399"/>
                </a:spcBef>
              </a:pPr>
              <a:r>
                <a:rPr spc="-4" dirty="0">
                  <a:solidFill>
                    <a:srgbClr val="C0504D"/>
                  </a:solidFill>
                  <a:latin typeface="Calibri"/>
                  <a:cs typeface="Calibri"/>
                </a:rPr>
                <a:t>•  Trademarks</a:t>
              </a:r>
              <a:endParaRPr dirty="0">
                <a:latin typeface="Calibri"/>
                <a:cs typeface="Calibri"/>
              </a:endParaRPr>
            </a:p>
            <a:p>
              <a:pPr marL="209162">
                <a:lnSpc>
                  <a:spcPct val="101725"/>
                </a:lnSpc>
                <a:spcBef>
                  <a:spcPts val="399"/>
                </a:spcBef>
              </a:pPr>
              <a:r>
                <a:rPr spc="1" dirty="0">
                  <a:solidFill>
                    <a:srgbClr val="C0504D"/>
                  </a:solidFill>
                  <a:latin typeface="Calibri"/>
                  <a:cs typeface="Calibri"/>
                </a:rPr>
                <a:t>•  Patents</a:t>
              </a:r>
              <a:endParaRPr dirty="0">
                <a:latin typeface="Calibri"/>
                <a:cs typeface="Calibri"/>
              </a:endParaRPr>
            </a:p>
          </p:txBody>
        </p:sp>
        <p:sp>
          <p:nvSpPr>
            <p:cNvPr id="3" name="object 3"/>
            <p:cNvSpPr txBox="1"/>
            <p:nvPr/>
          </p:nvSpPr>
          <p:spPr>
            <a:xfrm>
              <a:off x="6775450" y="3637202"/>
              <a:ext cx="2694781" cy="714502"/>
            </a:xfrm>
            <a:prstGeom prst="rect">
              <a:avLst/>
            </a:prstGeom>
          </p:spPr>
          <p:txBody>
            <a:bodyPr wrap="square" lIns="0" tIns="43630" rIns="0" bIns="0" rtlCol="0">
              <a:noAutofit/>
            </a:bodyPr>
            <a:lstStyle/>
            <a:p>
              <a:pPr marL="63133" marR="920958" algn="ctr">
                <a:lnSpc>
                  <a:spcPct val="101725"/>
                </a:lnSpc>
              </a:pPr>
              <a:r>
                <a:rPr spc="-5" dirty="0">
                  <a:solidFill>
                    <a:srgbClr val="C0504D"/>
                  </a:solidFill>
                  <a:latin typeface="Calibri"/>
                  <a:cs typeface="Calibri"/>
                </a:rPr>
                <a:t>What’s depleted?</a:t>
              </a:r>
              <a:endParaRPr>
                <a:latin typeface="Calibri"/>
                <a:cs typeface="Calibri"/>
              </a:endParaRPr>
            </a:p>
            <a:p>
              <a:pPr marL="179007" marR="926731" algn="ctr">
                <a:lnSpc>
                  <a:spcPct val="101725"/>
                </a:lnSpc>
                <a:spcBef>
                  <a:spcPts val="399"/>
                </a:spcBef>
              </a:pPr>
              <a:r>
                <a:rPr spc="4" dirty="0">
                  <a:solidFill>
                    <a:srgbClr val="C0504D"/>
                  </a:solidFill>
                  <a:latin typeface="Calibri"/>
                  <a:cs typeface="Calibri"/>
                </a:rPr>
                <a:t>•  O&amp;G reserves</a:t>
              </a:r>
              <a:endParaRPr>
                <a:latin typeface="Calibri"/>
                <a:cs typeface="Calibri"/>
              </a:endParaRPr>
            </a:p>
          </p:txBody>
        </p:sp>
        <p:sp>
          <p:nvSpPr>
            <p:cNvPr id="2" name="object 2"/>
            <p:cNvSpPr txBox="1"/>
            <p:nvPr/>
          </p:nvSpPr>
          <p:spPr>
            <a:xfrm>
              <a:off x="6775450" y="1379744"/>
              <a:ext cx="2694781" cy="2048034"/>
            </a:xfrm>
            <a:prstGeom prst="rect">
              <a:avLst/>
            </a:prstGeom>
          </p:spPr>
          <p:txBody>
            <a:bodyPr wrap="square" lIns="0" tIns="41705" rIns="0" bIns="0" rtlCol="0">
              <a:noAutofit/>
            </a:bodyPr>
            <a:lstStyle/>
            <a:p>
              <a:pPr marL="93288">
                <a:lnSpc>
                  <a:spcPct val="101725"/>
                </a:lnSpc>
              </a:pPr>
              <a:r>
                <a:rPr spc="-6" dirty="0">
                  <a:solidFill>
                    <a:srgbClr val="C0504D"/>
                  </a:solidFill>
                  <a:latin typeface="Calibri"/>
                  <a:cs typeface="Calibri"/>
                </a:rPr>
                <a:t>What’s depreciated?</a:t>
              </a:r>
              <a:endParaRPr>
                <a:latin typeface="Calibri"/>
                <a:cs typeface="Calibri"/>
              </a:endParaRPr>
            </a:p>
            <a:p>
              <a:pPr marL="93288">
                <a:lnSpc>
                  <a:spcPct val="101725"/>
                </a:lnSpc>
                <a:spcBef>
                  <a:spcPts val="399"/>
                </a:spcBef>
              </a:pPr>
              <a:r>
                <a:rPr spc="-3" dirty="0">
                  <a:solidFill>
                    <a:srgbClr val="C0504D"/>
                  </a:solidFill>
                  <a:latin typeface="Calibri"/>
                  <a:cs typeface="Calibri"/>
                </a:rPr>
                <a:t>Fixed assets:</a:t>
              </a:r>
              <a:endParaRPr>
                <a:latin typeface="Calibri"/>
                <a:cs typeface="Calibri"/>
              </a:endParaRPr>
            </a:p>
            <a:p>
              <a:pPr marL="209162">
                <a:lnSpc>
                  <a:spcPct val="101725"/>
                </a:lnSpc>
                <a:spcBef>
                  <a:spcPts val="399"/>
                </a:spcBef>
              </a:pPr>
              <a:r>
                <a:rPr spc="8" dirty="0">
                  <a:solidFill>
                    <a:srgbClr val="C0504D"/>
                  </a:solidFill>
                  <a:latin typeface="Calibri"/>
                  <a:cs typeface="Calibri"/>
                </a:rPr>
                <a:t>•  Plants</a:t>
              </a:r>
              <a:endParaRPr>
                <a:latin typeface="Calibri"/>
                <a:cs typeface="Calibri"/>
              </a:endParaRPr>
            </a:p>
            <a:p>
              <a:pPr marL="209162">
                <a:lnSpc>
                  <a:spcPct val="101725"/>
                </a:lnSpc>
                <a:spcBef>
                  <a:spcPts val="399"/>
                </a:spcBef>
              </a:pPr>
              <a:r>
                <a:rPr spc="7" dirty="0">
                  <a:solidFill>
                    <a:srgbClr val="C0504D"/>
                  </a:solidFill>
                  <a:latin typeface="Calibri"/>
                  <a:cs typeface="Calibri"/>
                </a:rPr>
                <a:t>•  Machinery</a:t>
              </a:r>
              <a:endParaRPr>
                <a:latin typeface="Calibri"/>
                <a:cs typeface="Calibri"/>
              </a:endParaRPr>
            </a:p>
            <a:p>
              <a:pPr marL="209162">
                <a:lnSpc>
                  <a:spcPct val="101725"/>
                </a:lnSpc>
                <a:spcBef>
                  <a:spcPts val="399"/>
                </a:spcBef>
              </a:pPr>
              <a:r>
                <a:rPr spc="5" dirty="0">
                  <a:solidFill>
                    <a:srgbClr val="C0504D"/>
                  </a:solidFill>
                  <a:latin typeface="Calibri"/>
                  <a:cs typeface="Calibri"/>
                </a:rPr>
                <a:t>•  Drilling equipment</a:t>
              </a:r>
              <a:endParaRPr>
                <a:latin typeface="Calibri"/>
                <a:cs typeface="Calibri"/>
              </a:endParaRPr>
            </a:p>
            <a:p>
              <a:pPr marL="209162">
                <a:lnSpc>
                  <a:spcPct val="101725"/>
                </a:lnSpc>
                <a:spcBef>
                  <a:spcPts val="399"/>
                </a:spcBef>
              </a:pPr>
              <a:r>
                <a:rPr spc="7" dirty="0">
                  <a:solidFill>
                    <a:srgbClr val="C0504D"/>
                  </a:solidFill>
                  <a:latin typeface="Calibri"/>
                  <a:cs typeface="Calibri"/>
                </a:rPr>
                <a:t>•  Pipelines</a:t>
              </a:r>
              <a:endParaRPr>
                <a:latin typeface="Calibri"/>
                <a:cs typeface="Calibri"/>
              </a:endParaRPr>
            </a:p>
          </p:txBody>
        </p:sp>
      </p:grpSp>
      <p:sp>
        <p:nvSpPr>
          <p:cNvPr id="22" name="TextBox 21">
            <a:extLst>
              <a:ext uri="{FF2B5EF4-FFF2-40B4-BE49-F238E27FC236}">
                <a16:creationId xmlns:a16="http://schemas.microsoft.com/office/drawing/2014/main" id="{65BE02F1-0022-4759-AC13-58F25CE19129}"/>
              </a:ext>
            </a:extLst>
          </p:cNvPr>
          <p:cNvSpPr txBox="1"/>
          <p:nvPr/>
        </p:nvSpPr>
        <p:spPr>
          <a:xfrm>
            <a:off x="-438" y="1496082"/>
            <a:ext cx="5005032" cy="461665"/>
          </a:xfrm>
          <a:prstGeom prst="rect">
            <a:avLst/>
          </a:prstGeom>
          <a:noFill/>
        </p:spPr>
        <p:txBody>
          <a:bodyPr wrap="square">
            <a:spAutoFit/>
          </a:bodyPr>
          <a:lstStyle/>
          <a:p>
            <a:r>
              <a:rPr lang="en-US" sz="2400" b="1" dirty="0">
                <a:solidFill>
                  <a:srgbClr val="FF0000"/>
                </a:solidFill>
              </a:rPr>
              <a:t>DD&amp;A key points</a:t>
            </a:r>
            <a:endParaRPr lang="en-US" sz="2400" b="1" dirty="0"/>
          </a:p>
        </p:txBody>
      </p:sp>
      <p:sp>
        <p:nvSpPr>
          <p:cNvPr id="23" name="Title 3">
            <a:extLst>
              <a:ext uri="{FF2B5EF4-FFF2-40B4-BE49-F238E27FC236}">
                <a16:creationId xmlns:a16="http://schemas.microsoft.com/office/drawing/2014/main" id="{FE5AD303-7E9D-2A32-8C3A-A410AE871065}"/>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735665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349656" y="2542392"/>
            <a:ext cx="8468052"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324" b="1" dirty="0">
                <a:solidFill>
                  <a:srgbClr val="FF0000"/>
                </a:solidFill>
                <a:latin typeface="Book Antiqua" panose="02040602050305030304" pitchFamily="18" charset="0"/>
              </a:rPr>
              <a:t>Impairment of Development &amp; Production assets ( IAS 36)</a:t>
            </a: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901F3F7F-3994-DEBD-F559-22086664E07E}"/>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766631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104445" y="2018654"/>
            <a:ext cx="9464204" cy="5002337"/>
          </a:xfrm>
        </p:spPr>
        <p:txBody>
          <a:bodyPr>
            <a:noAutofit/>
          </a:bodyPr>
          <a:lstStyle/>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Industry  characterized by significant capital investment required and volatility in process</a:t>
            </a: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Assets should be tested for impairment whenever indicators of impairment exist [IAS 36) </a:t>
            </a: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Measurement rules apply to assets with the exception of the grouping of E&amp;E assets with existing producing cash generating units (CGUs)</a:t>
            </a: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Recognise Impairments f a CGU’s carrying amount exceeds its recoverable amount</a:t>
            </a: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Recoverable amount is the higher of fair value less costs to sell and value in use (VIU).</a:t>
            </a:r>
          </a:p>
          <a:p>
            <a:pPr marL="359298" lvl="1"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0" lvl="1" indent="0">
              <a:spcBef>
                <a:spcPts val="98"/>
              </a:spcBef>
              <a:buNone/>
            </a:pPr>
            <a:r>
              <a:rPr lang="en-US" sz="1800" dirty="0">
                <a:solidFill>
                  <a:srgbClr val="0000CC"/>
                </a:solidFill>
                <a:latin typeface="Arial" panose="020B0604020202020204" pitchFamily="34" charset="0"/>
                <a:cs typeface="Arial" panose="020B0604020202020204" pitchFamily="34" charset="0"/>
              </a:rPr>
              <a:t>Impairments triggers</a:t>
            </a:r>
          </a:p>
          <a:p>
            <a:pPr lvl="1"/>
            <a:r>
              <a:rPr lang="en-US" sz="1600" dirty="0">
                <a:solidFill>
                  <a:srgbClr val="0000CC"/>
                </a:solidFill>
                <a:latin typeface="Arial" panose="020B0604020202020204" pitchFamily="34" charset="0"/>
                <a:cs typeface="Arial" panose="020B0604020202020204" pitchFamily="34" charset="0"/>
              </a:rPr>
              <a:t>declining long-term market prices for oil and gas,</a:t>
            </a:r>
          </a:p>
          <a:p>
            <a:pPr lvl="1"/>
            <a:r>
              <a:rPr lang="en-US" sz="1600" dirty="0">
                <a:solidFill>
                  <a:srgbClr val="0000CC"/>
                </a:solidFill>
                <a:latin typeface="Arial" panose="020B0604020202020204" pitchFamily="34" charset="0"/>
                <a:cs typeface="Arial" panose="020B0604020202020204" pitchFamily="34" charset="0"/>
              </a:rPr>
              <a:t>significant downward reserve revisions</a:t>
            </a:r>
          </a:p>
          <a:p>
            <a:pPr lvl="1"/>
            <a:r>
              <a:rPr lang="en-US" sz="1600" dirty="0">
                <a:solidFill>
                  <a:srgbClr val="0000CC"/>
                </a:solidFill>
                <a:latin typeface="Arial" panose="020B0604020202020204" pitchFamily="34" charset="0"/>
                <a:cs typeface="Arial" panose="020B0604020202020204" pitchFamily="34" charset="0"/>
              </a:rPr>
              <a:t>increased regulation or tax changes, and </a:t>
            </a:r>
          </a:p>
          <a:p>
            <a:pPr lvl="1"/>
            <a:r>
              <a:rPr lang="en-US" sz="1600" dirty="0">
                <a:solidFill>
                  <a:srgbClr val="0000CC"/>
                </a:solidFill>
                <a:latin typeface="Arial" panose="020B0604020202020204" pitchFamily="34" charset="0"/>
                <a:cs typeface="Arial" panose="020B0604020202020204" pitchFamily="34" charset="0"/>
              </a:rPr>
              <a:t>deteriorating local conditions such that it may become unsafe to continue operations and expropriation of assets.</a:t>
            </a:r>
          </a:p>
          <a:p>
            <a:pPr lvl="1">
              <a:lnSpc>
                <a:spcPct val="90000"/>
              </a:lnSpc>
            </a:pPr>
            <a:endParaRPr lang="en-GB" sz="1800" b="1" dirty="0">
              <a:solidFill>
                <a:srgbClr val="00206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4C79B3E-70F4-57A4-D6D0-229F6CD7C134}"/>
              </a:ext>
            </a:extLst>
          </p:cNvPr>
          <p:cNvSpPr txBox="1"/>
          <p:nvPr/>
        </p:nvSpPr>
        <p:spPr>
          <a:xfrm>
            <a:off x="104445" y="1476375"/>
            <a:ext cx="9361180" cy="461665"/>
          </a:xfrm>
          <a:prstGeom prst="rect">
            <a:avLst/>
          </a:prstGeom>
          <a:noFill/>
        </p:spPr>
        <p:txBody>
          <a:bodyPr wrap="square">
            <a:spAutoFit/>
          </a:bodyPr>
          <a:lstStyle/>
          <a:p>
            <a:pPr algn="just">
              <a:buClr>
                <a:schemeClr val="tx2"/>
              </a:buClr>
            </a:pPr>
            <a:r>
              <a:rPr lang="en-US" sz="2400" b="1" dirty="0">
                <a:solidFill>
                  <a:srgbClr val="E61241"/>
                </a:solidFill>
              </a:rPr>
              <a:t>Impairment indicators in Oil and gas industry</a:t>
            </a:r>
          </a:p>
        </p:txBody>
      </p:sp>
      <p:sp>
        <p:nvSpPr>
          <p:cNvPr id="6" name="Title 3">
            <a:extLst>
              <a:ext uri="{FF2B5EF4-FFF2-40B4-BE49-F238E27FC236}">
                <a16:creationId xmlns:a16="http://schemas.microsoft.com/office/drawing/2014/main" id="{4F2E2E57-8C5C-81F0-2666-FAD29DCD7367}"/>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72645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042973" y="2268463"/>
            <a:ext cx="8966215" cy="615949"/>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GB" sz="2400" b="1" dirty="0">
                <a:solidFill>
                  <a:srgbClr val="FF0000"/>
                </a:solidFill>
              </a:rPr>
              <a:t>Other IFRS Challenges</a:t>
            </a:r>
            <a:endParaRPr lang="en-GB" altLang="en-US" sz="2400" b="1" dirty="0">
              <a:solidFill>
                <a:srgbClr val="FF0000"/>
              </a:solidFill>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endParaRPr>
          </a:p>
          <a:p>
            <a:pPr marL="1555472" lvl="4" indent="-461955">
              <a:lnSpc>
                <a:spcPct val="150000"/>
              </a:lnSpc>
              <a:buClr>
                <a:srgbClr val="000000"/>
              </a:buClr>
              <a:buFont typeface="Arial" panose="020B0604020202020204" pitchFamily="34" charset="0"/>
              <a:buChar char="•"/>
              <a:defRPr/>
            </a:pPr>
            <a:r>
              <a:rPr lang="en-US" dirty="0">
                <a:solidFill>
                  <a:srgbClr val="FF0000"/>
                </a:solidFill>
              </a:rPr>
              <a:t>Borrowing Costs (IFRS 6, IAS 23)</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Foreign Currency Gains and Losses (!AS 21, 23)</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Revenue Recognition (IFRS 15)</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Business Combinations (IFRS 3)</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Joint Arrangements (IFRS 11</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Decommissioning (Assets Retirement Obligations) – IAS 37</a:t>
            </a:r>
          </a:p>
          <a:p>
            <a:pPr marL="1555472" lvl="4" indent="-461955">
              <a:lnSpc>
                <a:spcPct val="150000"/>
              </a:lnSpc>
              <a:buClr>
                <a:srgbClr val="000000"/>
              </a:buClr>
              <a:buFont typeface="Arial" panose="020B0604020202020204" pitchFamily="34" charset="0"/>
              <a:buChar char="•"/>
              <a:defRPr/>
            </a:pPr>
            <a:endParaRPr lang="en-US" dirty="0">
              <a:solidFill>
                <a:srgbClr val="FF0000"/>
              </a:solidFill>
            </a:endParaRPr>
          </a:p>
          <a:p>
            <a:pPr marL="1555472" lvl="4" indent="-461955">
              <a:lnSpc>
                <a:spcPct val="150000"/>
              </a:lnSpc>
              <a:buClr>
                <a:srgbClr val="000000"/>
              </a:buClr>
              <a:buFont typeface="Arial" panose="020B0604020202020204" pitchFamily="34" charset="0"/>
              <a:buChar char="•"/>
              <a:defRPr/>
            </a:pPr>
            <a:endParaRPr lang="en-US" dirty="0">
              <a:solidFill>
                <a:srgbClr val="FF0000"/>
              </a:solidFill>
            </a:endParaRPr>
          </a:p>
          <a:p>
            <a:pPr marL="1209660" lvl="3" indent="-285750">
              <a:lnSpc>
                <a:spcPct val="150000"/>
              </a:lnSpc>
              <a:spcBef>
                <a:spcPct val="20000"/>
              </a:spcBef>
              <a:spcAft>
                <a:spcPct val="20000"/>
              </a:spcAft>
              <a:buClr>
                <a:srgbClr val="000000"/>
              </a:buClr>
              <a:buFont typeface="Arial" panose="020B0604020202020204" pitchFamily="34" charset="0"/>
              <a:buChar char="•"/>
              <a:defRPr/>
            </a:pPr>
            <a:endParaRPr lang="en-US" b="1"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endParaRPr>
          </a:p>
        </p:txBody>
      </p:sp>
      <p:sp>
        <p:nvSpPr>
          <p:cNvPr id="59" name="Content Placeholder 2"/>
          <p:cNvSpPr txBox="1">
            <a:spLocks/>
          </p:cNvSpPr>
          <p:nvPr/>
        </p:nvSpPr>
        <p:spPr>
          <a:xfrm>
            <a:off x="1349657" y="2971924"/>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3664868"/>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3664868"/>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268463"/>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2971924"/>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4B595506-0D74-B1A5-4940-C191311E815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634108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80712" y="2632142"/>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rPr>
              <a:t>Borrowing Costs (IFRS 6, IAS 23)</a:t>
            </a:r>
            <a:endParaRPr lang="en-GB" altLang="en-US" sz="2425" b="1" dirty="0">
              <a:solidFill>
                <a:srgbClr val="FF0000"/>
              </a:solidFill>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0E3CED8C-01E5-63DF-4236-35EAE9C9F811}"/>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34821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68090" y="1692399"/>
            <a:ext cx="9115270" cy="582476"/>
          </a:xfrm>
        </p:spPr>
        <p:txBody>
          <a:bodyPr>
            <a:noAutofit/>
          </a:bodyPr>
          <a:lstStyle/>
          <a:p>
            <a:r>
              <a:rPr lang="en-US" sz="2400" b="1" dirty="0">
                <a:solidFill>
                  <a:srgbClr val="FF0000"/>
                </a:solidFill>
                <a:latin typeface="Arial" panose="020B0604020202020204" pitchFamily="34" charset="0"/>
                <a:cs typeface="Arial" panose="020B0604020202020204" pitchFamily="34" charset="0"/>
              </a:rPr>
              <a:t>Borrowing costs:</a:t>
            </a:r>
          </a:p>
        </p:txBody>
      </p:sp>
      <p:sp>
        <p:nvSpPr>
          <p:cNvPr id="5124" name="Rectangle 4"/>
          <p:cNvSpPr>
            <a:spLocks noGrp="1" noChangeArrowheads="1"/>
          </p:cNvSpPr>
          <p:nvPr>
            <p:ph idx="1"/>
          </p:nvPr>
        </p:nvSpPr>
        <p:spPr>
          <a:xfrm>
            <a:off x="350527" y="2412479"/>
            <a:ext cx="9115270" cy="4762724"/>
          </a:xfrm>
        </p:spPr>
        <p:txBody>
          <a:bodyPr>
            <a:normAutofit lnSpcReduction="10000"/>
          </a:bodyPr>
          <a:lstStyle/>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Should be capitalize under IFRS 6 as a cost of E&amp;E if capitalized  under previous GAAP. </a:t>
            </a:r>
          </a:p>
          <a:p>
            <a:pPr marL="359298" lvl="1"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May also </a:t>
            </a:r>
            <a:r>
              <a:rPr lang="en-US" sz="1800" dirty="0" err="1">
                <a:solidFill>
                  <a:srgbClr val="0000CC"/>
                </a:solidFill>
                <a:latin typeface="Arial" panose="020B0604020202020204" pitchFamily="34" charset="0"/>
                <a:cs typeface="Arial" panose="020B0604020202020204" pitchFamily="34" charset="0"/>
              </a:rPr>
              <a:t>capitalise</a:t>
            </a:r>
            <a:r>
              <a:rPr lang="en-US" sz="1800" dirty="0">
                <a:solidFill>
                  <a:srgbClr val="0000CC"/>
                </a:solidFill>
                <a:latin typeface="Arial" panose="020B0604020202020204" pitchFamily="34" charset="0"/>
                <a:cs typeface="Arial" panose="020B0604020202020204" pitchFamily="34" charset="0"/>
              </a:rPr>
              <a:t> on any E&amp;E assets that meet the asset recognition criteria in their own right and are qualifying assets under IAS 23. </a:t>
            </a:r>
          </a:p>
          <a:p>
            <a:pPr marL="359298" lvl="1"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Cost of an item of property, plant and equipment may include borrowing costs incurred for the purpose of acquiring or constructing it. IAS 23 Borrowing costs requires that borrowing costs be capitalised in respect of qualifying assets. </a:t>
            </a:r>
          </a:p>
          <a:p>
            <a:pPr marL="636471" lvl="2"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Qualifying assets are those assets which take a substantial period of time to get ready for their intended use.</a:t>
            </a:r>
          </a:p>
          <a:p>
            <a:pPr marL="359298" lvl="1"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Should be capitalised while acquisition or construction is actively underway.</a:t>
            </a:r>
          </a:p>
          <a:p>
            <a:pPr marL="359298" lvl="1"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include the costs of specific borrowings for the purpose of financing the construction of the asset, and those general borrowings that would have been avoided if the expenditure on the qualifying asset had not been made.</a:t>
            </a:r>
          </a:p>
        </p:txBody>
      </p:sp>
      <p:sp>
        <p:nvSpPr>
          <p:cNvPr id="5" name="Title 3">
            <a:extLst>
              <a:ext uri="{FF2B5EF4-FFF2-40B4-BE49-F238E27FC236}">
                <a16:creationId xmlns:a16="http://schemas.microsoft.com/office/drawing/2014/main" id="{1B8F29CB-0264-644F-AB84-DC699B5F67B8}"/>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936294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01522" y="2632142"/>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Revenue Recognition (IFRS 15)</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D81F96F6-B9B3-3CC1-27C6-09BCEED57733}"/>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7060977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idx="1"/>
          </p:nvPr>
        </p:nvSpPr>
        <p:spPr>
          <a:xfrm>
            <a:off x="347109" y="2268463"/>
            <a:ext cx="9314969" cy="4830356"/>
          </a:xfrm>
        </p:spPr>
        <p:txBody>
          <a:bodyPr>
            <a:normAutofit/>
          </a:bodyPr>
          <a:lstStyle/>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Joint ventures (JV) share the physical output, such as crude oil, between the joint venture partners. Each JV partner is responsible for either using or selling the oil it takes.</a:t>
            </a: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The physical nature of production and transportation of oil is such that it is often more efficient for each partner to lift a full tanker-load of oil. </a:t>
            </a: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 lifting schedule identifies the order and frequency with which each partner can lift.</a:t>
            </a: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The amount of oil lifted by each partner at the balance sheet date may not be equal to its working interest in the field.</a:t>
            </a: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 Some partners will have taken more than their share </a:t>
            </a:r>
            <a:r>
              <a:rPr lang="en-US" sz="1800" b="1" u="sng" dirty="0">
                <a:solidFill>
                  <a:srgbClr val="0000CC"/>
                </a:solidFill>
                <a:latin typeface="Arial" panose="020B0604020202020204" pitchFamily="34" charset="0"/>
                <a:cs typeface="Arial" panose="020B0604020202020204" pitchFamily="34" charset="0"/>
              </a:rPr>
              <a:t>(</a:t>
            </a:r>
            <a:r>
              <a:rPr lang="en-US" sz="1800" b="1" u="sng" dirty="0" err="1">
                <a:solidFill>
                  <a:srgbClr val="0000CC"/>
                </a:solidFill>
                <a:latin typeface="Arial" panose="020B0604020202020204" pitchFamily="34" charset="0"/>
                <a:cs typeface="Arial" panose="020B0604020202020204" pitchFamily="34" charset="0"/>
              </a:rPr>
              <a:t>overlifted</a:t>
            </a:r>
            <a:r>
              <a:rPr lang="en-US" sz="1800" b="1" u="sng" dirty="0">
                <a:solidFill>
                  <a:srgbClr val="0000CC"/>
                </a:solidFill>
                <a:latin typeface="Arial" panose="020B0604020202020204" pitchFamily="34" charset="0"/>
                <a:cs typeface="Arial" panose="020B0604020202020204" pitchFamily="34" charset="0"/>
              </a:rPr>
              <a:t>) </a:t>
            </a:r>
            <a:r>
              <a:rPr lang="en-US" sz="1800" dirty="0">
                <a:solidFill>
                  <a:srgbClr val="0000CC"/>
                </a:solidFill>
                <a:latin typeface="Arial" panose="020B0604020202020204" pitchFamily="34" charset="0"/>
                <a:cs typeface="Arial" panose="020B0604020202020204" pitchFamily="34" charset="0"/>
              </a:rPr>
              <a:t>and others will have taken less than their share </a:t>
            </a:r>
            <a:r>
              <a:rPr lang="en-US" sz="1800" b="1" u="sng" dirty="0">
                <a:solidFill>
                  <a:srgbClr val="0000CC"/>
                </a:solidFill>
                <a:latin typeface="Arial" panose="020B0604020202020204" pitchFamily="34" charset="0"/>
                <a:cs typeface="Arial" panose="020B0604020202020204" pitchFamily="34" charset="0"/>
              </a:rPr>
              <a:t>(</a:t>
            </a:r>
            <a:r>
              <a:rPr lang="en-US" sz="1800" b="1" u="sng" dirty="0" err="1">
                <a:solidFill>
                  <a:srgbClr val="0000CC"/>
                </a:solidFill>
                <a:latin typeface="Arial" panose="020B0604020202020204" pitchFamily="34" charset="0"/>
                <a:cs typeface="Arial" panose="020B0604020202020204" pitchFamily="34" charset="0"/>
              </a:rPr>
              <a:t>underlifted</a:t>
            </a:r>
            <a:r>
              <a:rPr lang="en-US" sz="1800" b="1" u="sng" dirty="0">
                <a:solidFill>
                  <a:srgbClr val="0000CC"/>
                </a:solidFill>
                <a:latin typeface="Arial" panose="020B0604020202020204" pitchFamily="34" charset="0"/>
                <a:cs typeface="Arial" panose="020B0604020202020204" pitchFamily="34" charset="0"/>
              </a:rPr>
              <a:t>).</a:t>
            </a:r>
          </a:p>
          <a:p>
            <a:pPr marL="0" indent="0">
              <a:buNone/>
            </a:pPr>
            <a:endParaRPr lang="en-US" sz="1800" dirty="0">
              <a:solidFill>
                <a:srgbClr val="2323A5"/>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DFB2C12-72B0-2871-8985-4ED85A20D487}"/>
              </a:ext>
            </a:extLst>
          </p:cNvPr>
          <p:cNvSpPr txBox="1"/>
          <p:nvPr/>
        </p:nvSpPr>
        <p:spPr>
          <a:xfrm>
            <a:off x="396082" y="1739793"/>
            <a:ext cx="5003288" cy="461665"/>
          </a:xfrm>
          <a:prstGeom prst="rect">
            <a:avLst/>
          </a:prstGeom>
          <a:noFill/>
        </p:spPr>
        <p:txBody>
          <a:bodyPr wrap="square">
            <a:spAutoFit/>
          </a:bodyPr>
          <a:lstStyle/>
          <a:p>
            <a:r>
              <a:rPr lang="en-US" sz="2400" b="1" spc="-2" dirty="0">
                <a:solidFill>
                  <a:srgbClr val="E61241"/>
                </a:solidFill>
              </a:rPr>
              <a:t>Overlift and underlift</a:t>
            </a:r>
            <a:endParaRPr lang="en-US" sz="2400" b="1" dirty="0">
              <a:solidFill>
                <a:srgbClr val="E61241"/>
              </a:solidFill>
            </a:endParaRPr>
          </a:p>
        </p:txBody>
      </p:sp>
      <p:sp>
        <p:nvSpPr>
          <p:cNvPr id="6" name="Title 3">
            <a:extLst>
              <a:ext uri="{FF2B5EF4-FFF2-40B4-BE49-F238E27FC236}">
                <a16:creationId xmlns:a16="http://schemas.microsoft.com/office/drawing/2014/main" id="{DAC46507-044E-ADF1-AE67-91EF46E9AE20}"/>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695340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113162" y="1548383"/>
            <a:ext cx="9507938" cy="582476"/>
          </a:xfrm>
        </p:spPr>
        <p:txBody>
          <a:bodyPr>
            <a:noAutofit/>
          </a:bodyPr>
          <a:lstStyle/>
          <a:p>
            <a:r>
              <a:rPr lang="en-US" sz="2400" b="1" dirty="0">
                <a:solidFill>
                  <a:srgbClr val="FF0000"/>
                </a:solidFill>
                <a:latin typeface="Arial" panose="020B0604020202020204" pitchFamily="34" charset="0"/>
                <a:cs typeface="Arial" panose="020B0604020202020204" pitchFamily="34" charset="0"/>
              </a:rPr>
              <a:t>Onerous contracts</a:t>
            </a:r>
          </a:p>
        </p:txBody>
      </p:sp>
      <p:sp>
        <p:nvSpPr>
          <p:cNvPr id="5124" name="Rectangle 4"/>
          <p:cNvSpPr>
            <a:spLocks noGrp="1" noChangeArrowheads="1"/>
          </p:cNvSpPr>
          <p:nvPr>
            <p:ph idx="1"/>
          </p:nvPr>
        </p:nvSpPr>
        <p:spPr>
          <a:xfrm>
            <a:off x="180058" y="2130860"/>
            <a:ext cx="9649071" cy="4890132"/>
          </a:xfrm>
        </p:spPr>
        <p:txBody>
          <a:bodyPr>
            <a:normAutofit/>
          </a:bodyPr>
          <a:lstStyle/>
          <a:p>
            <a:pPr marL="359298" lvl="1" indent="-346466">
              <a:lnSpc>
                <a:spcPct val="13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contract in which the unavoidable costs of meeting the obligations under the contract exceed the economic benefits expected to be received under it</a:t>
            </a:r>
          </a:p>
          <a:p>
            <a:pPr marL="359298" lvl="1" indent="-346466">
              <a:lnSpc>
                <a:spcPct val="13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unavoidable costs under a contract reflect the least net cost of exiting from the contract, which is the lower of the cost of fulfilling it and any compensation or penalties arising from failure to fulfil it.</a:t>
            </a:r>
          </a:p>
          <a:p>
            <a:pPr marL="359298" lvl="1" indent="-346466">
              <a:lnSpc>
                <a:spcPct val="13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onerous contract would likely trigger impairment trigger  and will require IAS 36 treatment</a:t>
            </a:r>
          </a:p>
          <a:p>
            <a:pPr marL="359298" lvl="1" indent="-346466">
              <a:lnSpc>
                <a:spcPct val="13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0" indent="0">
              <a:buNone/>
            </a:pPr>
            <a:r>
              <a:rPr lang="en-US" sz="1800" b="1" dirty="0">
                <a:solidFill>
                  <a:srgbClr val="2323A5"/>
                </a:solidFill>
                <a:latin typeface="Arial" panose="020B0604020202020204" pitchFamily="34" charset="0"/>
                <a:cs typeface="Arial" panose="020B0604020202020204" pitchFamily="34" charset="0"/>
              </a:rPr>
              <a:t>Illustrative example</a:t>
            </a:r>
          </a:p>
          <a:p>
            <a:pPr marL="359298" lvl="1" indent="-346466">
              <a:lnSpc>
                <a:spcPct val="13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An oil and gas company entered into a fixed price long-term supply contract with a customer. The cost of extraction and/or production increases subsequently and the total cost to fulfil the contract is expected to exceed the contract price. </a:t>
            </a:r>
          </a:p>
          <a:p>
            <a:pPr marL="12832" lvl="1" indent="0">
              <a:lnSpc>
                <a:spcPct val="130000"/>
              </a:lnSpc>
              <a:spcBef>
                <a:spcPts val="98"/>
              </a:spcBef>
              <a:buNone/>
            </a:pPr>
            <a:endParaRPr lang="en-US" sz="1800" dirty="0">
              <a:solidFill>
                <a:srgbClr val="0000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8E1F649F-349C-A494-F50A-CB078E480A96}"/>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1541522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43757" y="2622454"/>
            <a:ext cx="7921298" cy="626467"/>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Business Combinations (IFRS 3)</a:t>
            </a: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2F722754-F43A-3936-8AB6-6A46DAC439E6}"/>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13078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idx="1"/>
          </p:nvPr>
        </p:nvSpPr>
        <p:spPr>
          <a:xfrm>
            <a:off x="540098" y="1620391"/>
            <a:ext cx="9173793" cy="5961145"/>
          </a:xfrm>
        </p:spPr>
        <p:txBody>
          <a:bodyPr>
            <a:normAutofit/>
          </a:bodyPr>
          <a:lstStyle/>
          <a:p>
            <a:pPr marL="0" indent="0">
              <a:buNone/>
            </a:pPr>
            <a:r>
              <a:rPr lang="en-US" sz="2400" b="1" i="1" spc="-1" dirty="0">
                <a:solidFill>
                  <a:srgbClr val="FF0000"/>
                </a:solidFill>
                <a:latin typeface="Arial" panose="020B0604020202020204" pitchFamily="34" charset="0"/>
                <a:cs typeface="Arial" panose="020B0604020202020204" pitchFamily="34" charset="0"/>
              </a:rPr>
              <a:t>Overview</a:t>
            </a: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 business combination will usually result in the recognition of goodwill and deferred tax.</a:t>
            </a: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If the assets purchased do not constitute a business, the acquisition is accounted for as the purchase of individual assets. The distinction is important because, in an asset purchase:</a:t>
            </a:r>
          </a:p>
          <a:p>
            <a:pPr marL="913644" lvl="3" indent="-346466">
              <a:lnSpc>
                <a:spcPct val="110000"/>
              </a:lnSpc>
              <a:spcBef>
                <a:spcPts val="98"/>
              </a:spcBef>
            </a:pPr>
            <a:r>
              <a:rPr lang="en-US" sz="1800" dirty="0">
                <a:solidFill>
                  <a:srgbClr val="0000CC"/>
                </a:solidFill>
                <a:latin typeface="Arial" panose="020B0604020202020204" pitchFamily="34" charset="0"/>
                <a:cs typeface="Arial" panose="020B0604020202020204" pitchFamily="34" charset="0"/>
              </a:rPr>
              <a:t>no goodwill is recognised;</a:t>
            </a:r>
          </a:p>
          <a:p>
            <a:pPr marL="913644" lvl="3" indent="-346466">
              <a:lnSpc>
                <a:spcPct val="110000"/>
              </a:lnSpc>
              <a:spcBef>
                <a:spcPts val="98"/>
              </a:spcBef>
            </a:pPr>
            <a:r>
              <a:rPr lang="en-US" sz="1800" dirty="0">
                <a:solidFill>
                  <a:srgbClr val="0000CC"/>
                </a:solidFill>
                <a:latin typeface="Arial" panose="020B0604020202020204" pitchFamily="34" charset="0"/>
                <a:cs typeface="Arial" panose="020B0604020202020204" pitchFamily="34" charset="0"/>
              </a:rPr>
              <a:t>deferred tax is generally not recognised for asset purchases (initial recognition exemption (IRE) in IAS 12 Income taxes does not apply to business combinations);</a:t>
            </a:r>
          </a:p>
          <a:p>
            <a:pPr marL="913644" lvl="3" indent="-346466">
              <a:lnSpc>
                <a:spcPct val="110000"/>
              </a:lnSpc>
              <a:spcBef>
                <a:spcPts val="98"/>
              </a:spcBef>
            </a:pPr>
            <a:r>
              <a:rPr lang="en-US" sz="1800" dirty="0">
                <a:solidFill>
                  <a:srgbClr val="0000CC"/>
                </a:solidFill>
                <a:latin typeface="Arial" panose="020B0604020202020204" pitchFamily="34" charset="0"/>
                <a:cs typeface="Arial" panose="020B0604020202020204" pitchFamily="34" charset="0"/>
              </a:rPr>
              <a:t>transaction costs are generally capitalised; and</a:t>
            </a:r>
          </a:p>
          <a:p>
            <a:pPr marL="913644" lvl="3" indent="-346466">
              <a:lnSpc>
                <a:spcPct val="110000"/>
              </a:lnSpc>
              <a:spcBef>
                <a:spcPts val="98"/>
              </a:spcBef>
            </a:pPr>
            <a:r>
              <a:rPr lang="en-US" sz="1800" dirty="0">
                <a:solidFill>
                  <a:srgbClr val="0000CC"/>
                </a:solidFill>
                <a:latin typeface="Arial" panose="020B0604020202020204" pitchFamily="34" charset="0"/>
                <a:cs typeface="Arial" panose="020B0604020202020204" pitchFamily="34" charset="0"/>
              </a:rPr>
              <a:t>asset purchases settled by the issue of shares are within the scope of IFRS 2 Share-based payments.</a:t>
            </a:r>
          </a:p>
          <a:p>
            <a:pPr marL="461955" lvl="2">
              <a:spcBef>
                <a:spcPts val="98"/>
              </a:spcBef>
            </a:pPr>
            <a:endParaRPr lang="en-US" sz="1800" dirty="0">
              <a:solidFill>
                <a:srgbClr val="0000CC"/>
              </a:solidFill>
              <a:latin typeface="Arial" panose="020B0604020202020204" pitchFamily="34" charset="0"/>
              <a:cs typeface="Arial" panose="020B0604020202020204" pitchFamily="34" charset="0"/>
            </a:endParaRPr>
          </a:p>
          <a:p>
            <a:pPr marL="12832" lvl="1" indent="0">
              <a:lnSpc>
                <a:spcPct val="110000"/>
              </a:lnSpc>
              <a:spcBef>
                <a:spcPts val="98"/>
              </a:spcBef>
              <a:buNone/>
            </a:pPr>
            <a:r>
              <a:rPr lang="en-US" sz="1800" b="1" dirty="0">
                <a:solidFill>
                  <a:srgbClr val="0000CC"/>
                </a:solidFill>
                <a:latin typeface="Arial" panose="020B0604020202020204" pitchFamily="34" charset="0"/>
                <a:cs typeface="Arial" panose="020B0604020202020204" pitchFamily="34" charset="0"/>
              </a:rPr>
              <a:t>Difference between business combinations and purchase of assets </a:t>
            </a:r>
          </a:p>
          <a:p>
            <a:pPr marL="359298" lvl="1" indent="-346466">
              <a:lnSpc>
                <a:spcPct val="11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IFRS 3 defines a business as “consisting of inputs and processes applied to those inputs that have the ability to create output”. All three elements – input, process and output – should be considered in determining whether a business exists. </a:t>
            </a: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lnSpc>
                <a:spcPct val="110000"/>
              </a:lnSpc>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0" indent="0">
              <a:buNone/>
            </a:pPr>
            <a:endParaRPr lang="en-US" sz="1800" dirty="0">
              <a:solidFill>
                <a:srgbClr val="2323A5"/>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C1210D18-C2D1-BE9E-FD66-4377ABA77AAE}"/>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01113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idx="1"/>
          </p:nvPr>
        </p:nvSpPr>
        <p:spPr>
          <a:xfrm>
            <a:off x="60179" y="2268463"/>
            <a:ext cx="9515757" cy="4931276"/>
          </a:xfrm>
        </p:spPr>
        <p:txBody>
          <a:bodyPr>
            <a:normAutofit/>
          </a:bodyPr>
          <a:lstStyle/>
          <a:p>
            <a:pPr marL="359298" lvl="1" indent="-346466">
              <a:lnSpc>
                <a:spcPct val="12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Transactions could be purchase of shares, purchase of net assets,  a new company that takes over existing businesses and restructuring of existing entities. </a:t>
            </a:r>
          </a:p>
          <a:p>
            <a:pPr marL="359298" lvl="1" indent="-346466">
              <a:lnSpc>
                <a:spcPct val="12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 number of transactions linked together, or contingent on completion of each other, need to be considered as a whole. </a:t>
            </a:r>
          </a:p>
          <a:p>
            <a:pPr marL="359298" lvl="1" indent="-346466">
              <a:lnSpc>
                <a:spcPct val="12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Focus is on  substance of transactions and not the legal form .</a:t>
            </a:r>
          </a:p>
          <a:p>
            <a:pPr marL="359298" lvl="1" indent="-346466">
              <a:lnSpc>
                <a:spcPct val="12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Exemptions to applying business combination accounting under IFRS are:</a:t>
            </a:r>
          </a:p>
          <a:p>
            <a:pPr marL="913644" lvl="3" indent="-346466">
              <a:lnSpc>
                <a:spcPct val="120000"/>
              </a:lnSpc>
              <a:spcBef>
                <a:spcPts val="98"/>
              </a:spcBef>
            </a:pPr>
            <a:r>
              <a:rPr lang="en-US" sz="1800" dirty="0">
                <a:solidFill>
                  <a:srgbClr val="0000CC"/>
                </a:solidFill>
                <a:latin typeface="Arial" panose="020B0604020202020204" pitchFamily="34" charset="0"/>
                <a:cs typeface="Arial" panose="020B0604020202020204" pitchFamily="34" charset="0"/>
              </a:rPr>
              <a:t>when the assets acquired do not constitute a business (as discussed above);</a:t>
            </a:r>
          </a:p>
          <a:p>
            <a:pPr marL="913644" lvl="3" indent="-346466">
              <a:lnSpc>
                <a:spcPct val="120000"/>
              </a:lnSpc>
              <a:spcBef>
                <a:spcPts val="98"/>
              </a:spcBef>
            </a:pPr>
            <a:r>
              <a:rPr lang="en-US" sz="1800" dirty="0">
                <a:solidFill>
                  <a:srgbClr val="0000CC"/>
                </a:solidFill>
                <a:latin typeface="Arial" panose="020B0604020202020204" pitchFamily="34" charset="0"/>
                <a:cs typeface="Arial" panose="020B0604020202020204" pitchFamily="34" charset="0"/>
              </a:rPr>
              <a:t>formation of a joint arrangement in the financial statements of the joint arrangement itself and</a:t>
            </a:r>
          </a:p>
          <a:p>
            <a:pPr marL="913644" lvl="3" indent="-346466">
              <a:lnSpc>
                <a:spcPct val="120000"/>
              </a:lnSpc>
              <a:spcBef>
                <a:spcPts val="98"/>
              </a:spcBef>
            </a:pPr>
            <a:r>
              <a:rPr lang="en-US" sz="1800" dirty="0">
                <a:solidFill>
                  <a:srgbClr val="0000CC"/>
                </a:solidFill>
                <a:latin typeface="Arial" panose="020B0604020202020204" pitchFamily="34" charset="0"/>
                <a:cs typeface="Arial" panose="020B0604020202020204" pitchFamily="34" charset="0"/>
              </a:rPr>
              <a:t>businesses that are under common control (where no change in ownership takes place).</a:t>
            </a:r>
          </a:p>
          <a:p>
            <a:pPr marL="359298" lvl="1" indent="-346466">
              <a:lnSpc>
                <a:spcPct val="120000"/>
              </a:lnSpc>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A business combination occurs when control is obtained. Both existing voting rights and capacity to control in the form of currently exercisable options and rights are considered in determining when  control or capacity to control exists.</a:t>
            </a:r>
          </a:p>
          <a:p>
            <a:pPr marL="0" indent="0">
              <a:buNone/>
            </a:pPr>
            <a:endParaRPr lang="en-US" sz="1800" dirty="0">
              <a:solidFill>
                <a:srgbClr val="2323A5"/>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8E5B5EA-0EDA-C9ED-D5B5-035C1E06B1DC}"/>
              </a:ext>
            </a:extLst>
          </p:cNvPr>
          <p:cNvSpPr txBox="1"/>
          <p:nvPr/>
        </p:nvSpPr>
        <p:spPr>
          <a:xfrm>
            <a:off x="60179" y="1620391"/>
            <a:ext cx="9063080" cy="461665"/>
          </a:xfrm>
          <a:prstGeom prst="rect">
            <a:avLst/>
          </a:prstGeom>
          <a:noFill/>
        </p:spPr>
        <p:txBody>
          <a:bodyPr wrap="square">
            <a:spAutoFit/>
          </a:bodyPr>
          <a:lstStyle/>
          <a:p>
            <a:r>
              <a:rPr lang="en-US" sz="2400" b="1" dirty="0">
                <a:solidFill>
                  <a:srgbClr val="E61241"/>
                </a:solidFill>
              </a:rPr>
              <a:t>Identifying a Business Combination</a:t>
            </a:r>
          </a:p>
        </p:txBody>
      </p:sp>
      <p:sp>
        <p:nvSpPr>
          <p:cNvPr id="6" name="Title 3">
            <a:extLst>
              <a:ext uri="{FF2B5EF4-FFF2-40B4-BE49-F238E27FC236}">
                <a16:creationId xmlns:a16="http://schemas.microsoft.com/office/drawing/2014/main" id="{FE7C3D43-A845-DC82-4DC6-AB32E8C44426}"/>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834583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43757" y="3492599"/>
            <a:ext cx="7921298" cy="626467"/>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Joint Arrangements (IFRS 11)</a:t>
            </a:r>
          </a:p>
        </p:txBody>
      </p:sp>
      <p:sp>
        <p:nvSpPr>
          <p:cNvPr id="59" name="Content Placeholder 2"/>
          <p:cNvSpPr txBox="1">
            <a:spLocks/>
          </p:cNvSpPr>
          <p:nvPr/>
        </p:nvSpPr>
        <p:spPr>
          <a:xfrm>
            <a:off x="1349657" y="4196060"/>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889004"/>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889004"/>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3492599"/>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4196060"/>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D663AAC0-ED5F-E5B5-EAD3-B6C9754A484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40122198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idx="1"/>
          </p:nvPr>
        </p:nvSpPr>
        <p:spPr>
          <a:xfrm>
            <a:off x="252066" y="2645677"/>
            <a:ext cx="9649071" cy="4519330"/>
          </a:xfrm>
        </p:spPr>
        <p:txBody>
          <a:bodyPr>
            <a:normAutofit/>
          </a:bodyPr>
          <a:lstStyle/>
          <a:p>
            <a:pPr marL="359298" lvl="1" indent="-346466">
              <a:spcBef>
                <a:spcPts val="98"/>
              </a:spcBef>
              <a:buFont typeface="Wingdings" panose="05000000000000000000" pitchFamily="2" charset="2"/>
              <a:buChar char="ü"/>
            </a:pPr>
            <a:r>
              <a:rPr lang="en-US" sz="2021" dirty="0">
                <a:solidFill>
                  <a:srgbClr val="0000CC"/>
                </a:solidFill>
                <a:latin typeface="+mj-lt"/>
                <a:cs typeface="Arial"/>
              </a:rPr>
              <a:t>Widely used in Oil and gas setting</a:t>
            </a:r>
          </a:p>
          <a:p>
            <a:pPr marL="0" indent="0">
              <a:buNone/>
            </a:pPr>
            <a:endParaRPr lang="en-US" sz="1617" b="1" i="1" spc="-1" dirty="0">
              <a:solidFill>
                <a:srgbClr val="2323A5"/>
              </a:solidFill>
              <a:latin typeface="Book Antiqua" panose="02040602050305030304" pitchFamily="18" charset="0"/>
              <a:cs typeface="Georgia"/>
            </a:endParaRPr>
          </a:p>
          <a:p>
            <a:pPr marL="0" indent="0">
              <a:buNone/>
            </a:pPr>
            <a:endParaRPr lang="en-US" sz="1617" b="1" i="1" spc="-1" dirty="0">
              <a:solidFill>
                <a:srgbClr val="2323A5"/>
              </a:solidFill>
              <a:latin typeface="Book Antiqua" panose="02040602050305030304" pitchFamily="18" charset="0"/>
              <a:cs typeface="Georgia"/>
            </a:endParaRPr>
          </a:p>
          <a:p>
            <a:pPr marL="0" indent="0">
              <a:buNone/>
            </a:pPr>
            <a:endParaRPr lang="en-US" sz="2425" dirty="0">
              <a:solidFill>
                <a:srgbClr val="2323A5"/>
              </a:solidFill>
              <a:latin typeface="Book Antiqua" panose="02040602050305030304" pitchFamily="18" charset="0"/>
              <a:cs typeface="Georgia"/>
            </a:endParaRPr>
          </a:p>
          <a:p>
            <a:pPr marL="0" indent="0">
              <a:buNone/>
            </a:pPr>
            <a:endParaRPr lang="en-US" sz="2425" dirty="0">
              <a:solidFill>
                <a:srgbClr val="2323A5"/>
              </a:solidFill>
              <a:latin typeface="Book Antiqua" panose="02040602050305030304" pitchFamily="18" charset="0"/>
            </a:endParaRPr>
          </a:p>
          <a:p>
            <a:pPr marL="0" indent="0">
              <a:buNone/>
            </a:pPr>
            <a:endParaRPr lang="en-US" sz="2425" dirty="0">
              <a:solidFill>
                <a:srgbClr val="2323A5"/>
              </a:solidFill>
              <a:latin typeface="Book Antiqua" panose="02040602050305030304" pitchFamily="18" charset="0"/>
            </a:endParaRPr>
          </a:p>
          <a:p>
            <a:pPr marL="0" indent="0">
              <a:buNone/>
            </a:pPr>
            <a:endParaRPr lang="en-US" sz="1819" dirty="0">
              <a:solidFill>
                <a:srgbClr val="2323A5"/>
              </a:solidFill>
              <a:latin typeface="Book Antiqua" panose="02040602050305030304" pitchFamily="18" charset="0"/>
            </a:endParaRPr>
          </a:p>
          <a:p>
            <a:pPr marL="359298" lvl="1" indent="-346466">
              <a:spcBef>
                <a:spcPts val="98"/>
              </a:spcBef>
              <a:buFont typeface="Wingdings" panose="05000000000000000000" pitchFamily="2" charset="2"/>
              <a:buChar char="ü"/>
            </a:pPr>
            <a:r>
              <a:rPr lang="en-US" sz="2021" dirty="0">
                <a:solidFill>
                  <a:srgbClr val="0000CC"/>
                </a:solidFill>
                <a:latin typeface="+mj-lt"/>
                <a:cs typeface="Arial"/>
              </a:rPr>
              <a:t>Determining the classification of joint arrangements is a four - step process as shown below:</a:t>
            </a:r>
          </a:p>
          <a:p>
            <a:pPr marL="0" indent="0">
              <a:buNone/>
            </a:pPr>
            <a:endParaRPr lang="en-US" sz="1819" dirty="0">
              <a:solidFill>
                <a:srgbClr val="2323A5"/>
              </a:solidFill>
              <a:latin typeface="Book Antiqua" panose="02040602050305030304" pitchFamily="18" charset="0"/>
            </a:endParaRPr>
          </a:p>
        </p:txBody>
      </p:sp>
      <p:pic>
        <p:nvPicPr>
          <p:cNvPr id="3" name="Picture 2">
            <a:extLst>
              <a:ext uri="{FF2B5EF4-FFF2-40B4-BE49-F238E27FC236}">
                <a16:creationId xmlns:a16="http://schemas.microsoft.com/office/drawing/2014/main" id="{899F332B-20E1-4B7A-8478-432F4B286C84}"/>
              </a:ext>
            </a:extLst>
          </p:cNvPr>
          <p:cNvPicPr>
            <a:picLocks noChangeAspect="1"/>
          </p:cNvPicPr>
          <p:nvPr/>
        </p:nvPicPr>
        <p:blipFill>
          <a:blip r:embed="rId3"/>
          <a:stretch>
            <a:fillRect/>
          </a:stretch>
        </p:blipFill>
        <p:spPr>
          <a:xfrm>
            <a:off x="594241" y="3377082"/>
            <a:ext cx="9090873" cy="1620677"/>
          </a:xfrm>
          <a:prstGeom prst="rect">
            <a:avLst/>
          </a:prstGeom>
        </p:spPr>
      </p:pic>
      <p:sp>
        <p:nvSpPr>
          <p:cNvPr id="5" name="TextBox 4">
            <a:extLst>
              <a:ext uri="{FF2B5EF4-FFF2-40B4-BE49-F238E27FC236}">
                <a16:creationId xmlns:a16="http://schemas.microsoft.com/office/drawing/2014/main" id="{872C7241-37A7-C062-1864-0E7C2E35CB92}"/>
              </a:ext>
            </a:extLst>
          </p:cNvPr>
          <p:cNvSpPr txBox="1"/>
          <p:nvPr/>
        </p:nvSpPr>
        <p:spPr>
          <a:xfrm>
            <a:off x="108050" y="1724224"/>
            <a:ext cx="7488832" cy="577850"/>
          </a:xfrm>
          <a:prstGeom prst="rect">
            <a:avLst/>
          </a:prstGeom>
          <a:noFill/>
        </p:spPr>
        <p:txBody>
          <a:bodyPr wrap="square">
            <a:spAutoFit/>
          </a:bodyPr>
          <a:lstStyle/>
          <a:p>
            <a:pPr marL="113097" defTabSz="905068">
              <a:lnSpc>
                <a:spcPct val="150000"/>
              </a:lnSpc>
              <a:spcBef>
                <a:spcPct val="20000"/>
              </a:spcBef>
              <a:spcAft>
                <a:spcPct val="20000"/>
              </a:spcAft>
              <a:buClr>
                <a:srgbClr val="000000"/>
              </a:buClr>
              <a:defRPr/>
            </a:pPr>
            <a:r>
              <a:rPr lang="en-US" sz="2400" b="1" dirty="0">
                <a:solidFill>
                  <a:srgbClr val="FF0000"/>
                </a:solidFill>
              </a:rPr>
              <a:t>Joint Arrangements</a:t>
            </a:r>
          </a:p>
        </p:txBody>
      </p:sp>
      <p:sp>
        <p:nvSpPr>
          <p:cNvPr id="7" name="Title 3">
            <a:extLst>
              <a:ext uri="{FF2B5EF4-FFF2-40B4-BE49-F238E27FC236}">
                <a16:creationId xmlns:a16="http://schemas.microsoft.com/office/drawing/2014/main" id="{4C7A9468-76CA-8C37-B8DA-AEC8A69B0C2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683280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A5B445-7FA0-14DF-6BE0-CB3FAA9F7C6C}"/>
              </a:ext>
            </a:extLst>
          </p:cNvPr>
          <p:cNvSpPr txBox="1"/>
          <p:nvPr/>
        </p:nvSpPr>
        <p:spPr>
          <a:xfrm>
            <a:off x="108050" y="1548383"/>
            <a:ext cx="10009112" cy="461665"/>
          </a:xfrm>
          <a:prstGeom prst="rect">
            <a:avLst/>
          </a:prstGeom>
          <a:noFill/>
        </p:spPr>
        <p:txBody>
          <a:bodyPr wrap="square">
            <a:spAutoFit/>
          </a:bodyPr>
          <a:lstStyle/>
          <a:p>
            <a:r>
              <a:rPr lang="en-US" sz="2400" b="1" dirty="0">
                <a:solidFill>
                  <a:srgbClr val="E61241"/>
                </a:solidFill>
              </a:rPr>
              <a:t>How to determine if there is a joint arrangement under IFRS 11.</a:t>
            </a:r>
          </a:p>
        </p:txBody>
      </p:sp>
      <p:sp>
        <p:nvSpPr>
          <p:cNvPr id="6" name="Title 3">
            <a:extLst>
              <a:ext uri="{FF2B5EF4-FFF2-40B4-BE49-F238E27FC236}">
                <a16:creationId xmlns:a16="http://schemas.microsoft.com/office/drawing/2014/main" id="{559D6823-99AD-8CB6-0C64-018DFCF0E7C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pic>
        <p:nvPicPr>
          <p:cNvPr id="7" name="Picture 6" descr="Contractual Arrangements">
            <a:extLst>
              <a:ext uri="{FF2B5EF4-FFF2-40B4-BE49-F238E27FC236}">
                <a16:creationId xmlns:a16="http://schemas.microsoft.com/office/drawing/2014/main" id="{1CAFC2A2-A0B0-F3A0-D0D9-36BD6E17AF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6102" y="2124447"/>
            <a:ext cx="9073008" cy="5182037"/>
          </a:xfrm>
          <a:prstGeom prst="rect">
            <a:avLst/>
          </a:prstGeom>
          <a:noFill/>
          <a:ln>
            <a:noFill/>
          </a:ln>
        </p:spPr>
      </p:pic>
    </p:spTree>
    <p:extLst>
      <p:ext uri="{BB962C8B-B14F-4D97-AF65-F5344CB8AC3E}">
        <p14:creationId xmlns:p14="http://schemas.microsoft.com/office/powerpoint/2010/main" val="1604778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C939B43-B463-38CE-E12F-63A10EF741ED}"/>
              </a:ext>
            </a:extLst>
          </p:cNvPr>
          <p:cNvSpPr txBox="1"/>
          <p:nvPr/>
        </p:nvSpPr>
        <p:spPr>
          <a:xfrm>
            <a:off x="247072" y="1692399"/>
            <a:ext cx="9793088" cy="5537350"/>
          </a:xfrm>
          <a:prstGeom prst="rect">
            <a:avLst/>
          </a:prstGeom>
          <a:noFill/>
        </p:spPr>
        <p:txBody>
          <a:bodyPr wrap="square">
            <a:spAutoFit/>
          </a:bodyPr>
          <a:lstStyle/>
          <a:p>
            <a:pPr marL="0" marR="0">
              <a:lnSpc>
                <a:spcPct val="107000"/>
              </a:lnSpc>
              <a:spcBef>
                <a:spcPts val="0"/>
              </a:spcBef>
              <a:spcAft>
                <a:spcPts val="750"/>
              </a:spcAft>
            </a:pPr>
            <a:r>
              <a:rPr lang="en-US" b="1" dirty="0">
                <a:solidFill>
                  <a:srgbClr val="0000CC"/>
                </a:solidFill>
                <a:effectLst/>
                <a:ea typeface="Times New Roman" panose="02020603050405020304" pitchFamily="18" charset="0"/>
              </a:rPr>
              <a:t>Example 1</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dirty="0">
                <a:solidFill>
                  <a:srgbClr val="0000CC"/>
                </a:solidFill>
                <a:effectLst/>
                <a:ea typeface="Times New Roman" panose="02020603050405020304" pitchFamily="18" charset="0"/>
              </a:rPr>
              <a:t>Investor A and Investor B each hold 50% of the voting rights of an investee.</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dirty="0">
                <a:solidFill>
                  <a:srgbClr val="0000CC"/>
                </a:solidFill>
                <a:effectLst/>
                <a:ea typeface="Times New Roman" panose="02020603050405020304" pitchFamily="18" charset="0"/>
              </a:rPr>
              <a:t>The contractual arrangement between Investor A and Investor B requires at least 51% of the votes to make decisions about the relevant activities.</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dirty="0">
                <a:solidFill>
                  <a:srgbClr val="0000CC"/>
                </a:solidFill>
                <a:effectLst/>
                <a:ea typeface="Times New Roman" panose="02020603050405020304" pitchFamily="18" charset="0"/>
              </a:rPr>
              <a:t>Investor A and Investor B have joint control over the investee because unanimous consent is required (i.e. both parties must agree) on decisions about the relevant activities.</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b="1" dirty="0">
                <a:solidFill>
                  <a:srgbClr val="0000CC"/>
                </a:solidFill>
                <a:effectLst/>
                <a:ea typeface="Times New Roman" panose="02020603050405020304" pitchFamily="18" charset="0"/>
              </a:rPr>
              <a:t>Example 2</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dirty="0">
                <a:solidFill>
                  <a:srgbClr val="0000CC"/>
                </a:solidFill>
                <a:effectLst/>
                <a:ea typeface="Times New Roman" panose="02020603050405020304" pitchFamily="18" charset="0"/>
              </a:rPr>
              <a:t>Investor A holds 50% of the voting rights of an investee, Investor B holds 30% and Investor C holds 20%.</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dirty="0">
                <a:solidFill>
                  <a:srgbClr val="0000CC"/>
                </a:solidFill>
                <a:effectLst/>
                <a:ea typeface="Times New Roman" panose="02020603050405020304" pitchFamily="18" charset="0"/>
              </a:rPr>
              <a:t>The constitution of the investee requires at least 75% of the voting rights to make decisions about relevant activities of the investee. There is no contractual arrangements between any of the investors to agree to vote together on decisions about relevant activities.</a:t>
            </a:r>
            <a:endParaRPr lang="en-US" dirty="0">
              <a:solidFill>
                <a:srgbClr val="0000CC"/>
              </a:solidFill>
              <a:effectLst/>
              <a:ea typeface="Calibri" panose="020F0502020204030204" pitchFamily="34" charset="0"/>
            </a:endParaRPr>
          </a:p>
          <a:p>
            <a:pPr marL="0" marR="0">
              <a:lnSpc>
                <a:spcPct val="107000"/>
              </a:lnSpc>
              <a:spcBef>
                <a:spcPts val="0"/>
              </a:spcBef>
              <a:spcAft>
                <a:spcPts val="750"/>
              </a:spcAft>
            </a:pPr>
            <a:r>
              <a:rPr lang="en-US" dirty="0">
                <a:solidFill>
                  <a:srgbClr val="0000CC"/>
                </a:solidFill>
                <a:effectLst/>
                <a:ea typeface="Times New Roman" panose="02020603050405020304" pitchFamily="18" charset="0"/>
              </a:rPr>
              <a:t>In this example, none of the investors individually control the investee. Nor do any of the investors collectively have joint control because there is no contractual arrangement to act collectively. A contractual arrangement would be needed between Investors A and B to act jointly in order for there to be joint control over this investee.</a:t>
            </a:r>
            <a:endParaRPr lang="en-US" dirty="0">
              <a:solidFill>
                <a:srgbClr val="0000CC"/>
              </a:solidFill>
              <a:effectLst/>
              <a:ea typeface="Calibri" panose="020F0502020204030204" pitchFamily="34" charset="0"/>
            </a:endParaRPr>
          </a:p>
        </p:txBody>
      </p:sp>
      <p:sp>
        <p:nvSpPr>
          <p:cNvPr id="8" name="Title 3">
            <a:extLst>
              <a:ext uri="{FF2B5EF4-FFF2-40B4-BE49-F238E27FC236}">
                <a16:creationId xmlns:a16="http://schemas.microsoft.com/office/drawing/2014/main" id="{34836DD7-A9BA-699D-A0A8-05088F584D0C}"/>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516311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C9E3EEB-F1C7-AD32-C7DB-0CBB399F894C}"/>
              </a:ext>
            </a:extLst>
          </p:cNvPr>
          <p:cNvSpPr txBox="1"/>
          <p:nvPr/>
        </p:nvSpPr>
        <p:spPr>
          <a:xfrm>
            <a:off x="108050" y="1686357"/>
            <a:ext cx="9001000" cy="461665"/>
          </a:xfrm>
          <a:prstGeom prst="rect">
            <a:avLst/>
          </a:prstGeom>
          <a:noFill/>
        </p:spPr>
        <p:txBody>
          <a:bodyPr wrap="square">
            <a:spAutoFit/>
          </a:bodyPr>
          <a:lstStyle/>
          <a:p>
            <a:r>
              <a:rPr lang="en-US" sz="2400" b="1" dirty="0">
                <a:solidFill>
                  <a:srgbClr val="FF0000"/>
                </a:solidFill>
              </a:rPr>
              <a:t>Classification of Joint Arrangements</a:t>
            </a:r>
          </a:p>
        </p:txBody>
      </p:sp>
      <p:pic>
        <p:nvPicPr>
          <p:cNvPr id="10" name="Picture 9" descr="Joint Venture and Joint Operation structure">
            <a:extLst>
              <a:ext uri="{FF2B5EF4-FFF2-40B4-BE49-F238E27FC236}">
                <a16:creationId xmlns:a16="http://schemas.microsoft.com/office/drawing/2014/main" id="{96C8676D-ACBD-6F42-9A63-194A3F179B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8130" y="2412479"/>
            <a:ext cx="8064896" cy="4243700"/>
          </a:xfrm>
          <a:prstGeom prst="rect">
            <a:avLst/>
          </a:prstGeom>
          <a:noFill/>
          <a:ln>
            <a:noFill/>
          </a:ln>
        </p:spPr>
      </p:pic>
      <p:sp>
        <p:nvSpPr>
          <p:cNvPr id="12" name="Title 3">
            <a:extLst>
              <a:ext uri="{FF2B5EF4-FFF2-40B4-BE49-F238E27FC236}">
                <a16:creationId xmlns:a16="http://schemas.microsoft.com/office/drawing/2014/main" id="{57133469-63B0-F39D-E79C-BE9FCB6C776A}"/>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130511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C9E3EEB-F1C7-AD32-C7DB-0CBB399F894C}"/>
              </a:ext>
            </a:extLst>
          </p:cNvPr>
          <p:cNvSpPr txBox="1"/>
          <p:nvPr/>
        </p:nvSpPr>
        <p:spPr>
          <a:xfrm>
            <a:off x="108050" y="1513873"/>
            <a:ext cx="9001000" cy="461665"/>
          </a:xfrm>
          <a:prstGeom prst="rect">
            <a:avLst/>
          </a:prstGeom>
          <a:noFill/>
        </p:spPr>
        <p:txBody>
          <a:bodyPr wrap="square">
            <a:spAutoFit/>
          </a:bodyPr>
          <a:lstStyle/>
          <a:p>
            <a:r>
              <a:rPr lang="en-US" sz="2400" b="1" dirty="0">
                <a:solidFill>
                  <a:srgbClr val="FF0000"/>
                </a:solidFill>
              </a:rPr>
              <a:t>Accounting for Joint Arrangements</a:t>
            </a:r>
          </a:p>
        </p:txBody>
      </p:sp>
      <p:sp>
        <p:nvSpPr>
          <p:cNvPr id="12" name="Title 3">
            <a:extLst>
              <a:ext uri="{FF2B5EF4-FFF2-40B4-BE49-F238E27FC236}">
                <a16:creationId xmlns:a16="http://schemas.microsoft.com/office/drawing/2014/main" id="{57133469-63B0-F39D-E79C-BE9FCB6C776A}"/>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grpSp>
        <p:nvGrpSpPr>
          <p:cNvPr id="3" name="Group 2">
            <a:extLst>
              <a:ext uri="{FF2B5EF4-FFF2-40B4-BE49-F238E27FC236}">
                <a16:creationId xmlns:a16="http://schemas.microsoft.com/office/drawing/2014/main" id="{47B9EEE7-544F-331C-9E25-363EA0833D48}"/>
              </a:ext>
            </a:extLst>
          </p:cNvPr>
          <p:cNvGrpSpPr/>
          <p:nvPr/>
        </p:nvGrpSpPr>
        <p:grpSpPr>
          <a:xfrm>
            <a:off x="1250776" y="2124447"/>
            <a:ext cx="8146306" cy="5033645"/>
            <a:chOff x="1260178" y="2268463"/>
            <a:chExt cx="8146306" cy="5033645"/>
          </a:xfrm>
        </p:grpSpPr>
        <p:pic>
          <p:nvPicPr>
            <p:cNvPr id="5" name="Picture 4" descr="Accounting for joint arrangements">
              <a:extLst>
                <a:ext uri="{FF2B5EF4-FFF2-40B4-BE49-F238E27FC236}">
                  <a16:creationId xmlns:a16="http://schemas.microsoft.com/office/drawing/2014/main" id="{92FCA1F3-64B1-D8BE-5B4D-E9BAE64BDE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0178" y="2268463"/>
              <a:ext cx="7488832" cy="5033645"/>
            </a:xfrm>
            <a:prstGeom prst="rect">
              <a:avLst/>
            </a:prstGeom>
            <a:noFill/>
            <a:ln>
              <a:noFill/>
            </a:ln>
          </p:spPr>
        </p:pic>
        <p:sp>
          <p:nvSpPr>
            <p:cNvPr id="2" name="TextBox 1">
              <a:extLst>
                <a:ext uri="{FF2B5EF4-FFF2-40B4-BE49-F238E27FC236}">
                  <a16:creationId xmlns:a16="http://schemas.microsoft.com/office/drawing/2014/main" id="{BBF3255F-A9F0-1394-5E32-0FABC2B9B696}"/>
                </a:ext>
              </a:extLst>
            </p:cNvPr>
            <p:cNvSpPr txBox="1"/>
            <p:nvPr/>
          </p:nvSpPr>
          <p:spPr>
            <a:xfrm>
              <a:off x="7884914" y="7020991"/>
              <a:ext cx="1521570" cy="253916"/>
            </a:xfrm>
            <a:prstGeom prst="rect">
              <a:avLst/>
            </a:prstGeom>
            <a:solidFill>
              <a:schemeClr val="tx1"/>
            </a:solidFill>
          </p:spPr>
          <p:txBody>
            <a:bodyPr wrap="none" rtlCol="0">
              <a:spAutoFit/>
            </a:bodyPr>
            <a:lstStyle/>
            <a:p>
              <a:r>
                <a:rPr lang="en-GB" sz="1050" dirty="0">
                  <a:solidFill>
                    <a:schemeClr val="bg1"/>
                  </a:solidFill>
                </a:rPr>
                <a:t>(IAS 28,  IFRS 9 &amp; 11)</a:t>
              </a:r>
              <a:endParaRPr lang="en-US" sz="1050" dirty="0">
                <a:solidFill>
                  <a:schemeClr val="bg1"/>
                </a:solidFill>
              </a:endParaRPr>
            </a:p>
          </p:txBody>
        </p:sp>
      </p:grpSp>
    </p:spTree>
    <p:extLst>
      <p:ext uri="{BB962C8B-B14F-4D97-AF65-F5344CB8AC3E}">
        <p14:creationId xmlns:p14="http://schemas.microsoft.com/office/powerpoint/2010/main" val="2659067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3341197D-B345-DFA9-A09B-FC73F6F51CD3}"/>
              </a:ext>
            </a:extLst>
          </p:cNvPr>
          <p:cNvSpPr>
            <a:spLocks noChangeArrowheads="1"/>
          </p:cNvSpPr>
          <p:nvPr/>
        </p:nvSpPr>
        <p:spPr bwMode="auto">
          <a:xfrm>
            <a:off x="917509" y="2446073"/>
            <a:ext cx="8340990" cy="2733412"/>
          </a:xfrm>
          <a:prstGeom prst="ellipse">
            <a:avLst/>
          </a:prstGeom>
          <a:solidFill>
            <a:srgbClr val="FFFF00"/>
          </a:solidFill>
          <a:ln>
            <a:noFill/>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LID4096" altLang="LID4096" sz="2627">
              <a:solidFill>
                <a:srgbClr val="FF0000"/>
              </a:solidFill>
            </a:endParaRPr>
          </a:p>
        </p:txBody>
      </p:sp>
      <p:sp>
        <p:nvSpPr>
          <p:cNvPr id="14339" name="Rectangle 3">
            <a:extLst>
              <a:ext uri="{FF2B5EF4-FFF2-40B4-BE49-F238E27FC236}">
                <a16:creationId xmlns:a16="http://schemas.microsoft.com/office/drawing/2014/main" id="{BC585343-1C78-47DA-3FC7-A639F4D79502}"/>
              </a:ext>
            </a:extLst>
          </p:cNvPr>
          <p:cNvSpPr>
            <a:spLocks noGrp="1" noChangeArrowheads="1"/>
          </p:cNvSpPr>
          <p:nvPr>
            <p:ph type="title"/>
          </p:nvPr>
        </p:nvSpPr>
        <p:spPr>
          <a:xfrm>
            <a:off x="576919" y="3295812"/>
            <a:ext cx="8674629" cy="1251148"/>
          </a:xfrm>
        </p:spPr>
        <p:txBody>
          <a:bodyPr vert="horz" wrap="square" lIns="100787" tIns="50394" rIns="100787" bIns="50394" numCol="1" anchor="ctr" anchorCtr="0" compatLnSpc="1">
            <a:prstTxWarp prst="textNoShape">
              <a:avLst/>
            </a:prstTxWarp>
          </a:bodyPr>
          <a:lstStyle/>
          <a:p>
            <a:r>
              <a:rPr lang="en-US" altLang="en-US" sz="8976" i="1" dirty="0">
                <a:solidFill>
                  <a:srgbClr val="FF0000"/>
                </a:solidFill>
                <a:latin typeface="Arial Black" panose="020B0A04020102020204" pitchFamily="34" charset="0"/>
              </a:rPr>
              <a:t>60 Minutes</a:t>
            </a:r>
          </a:p>
        </p:txBody>
      </p:sp>
      <p:sp>
        <p:nvSpPr>
          <p:cNvPr id="14340" name="Text Box 4">
            <a:extLst>
              <a:ext uri="{FF2B5EF4-FFF2-40B4-BE49-F238E27FC236}">
                <a16:creationId xmlns:a16="http://schemas.microsoft.com/office/drawing/2014/main" id="{BD2B4A0C-F393-AE4D-5DA5-D026AE245CF4}"/>
              </a:ext>
            </a:extLst>
          </p:cNvPr>
          <p:cNvSpPr txBox="1">
            <a:spLocks noChangeArrowheads="1"/>
          </p:cNvSpPr>
          <p:nvPr/>
        </p:nvSpPr>
        <p:spPr bwMode="auto">
          <a:xfrm>
            <a:off x="1751608" y="1528564"/>
            <a:ext cx="6422562" cy="564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3065" dirty="0">
                <a:solidFill>
                  <a:srgbClr val="FF0000"/>
                </a:solidFill>
                <a:latin typeface="Arial Black" panose="020B0A04020102020204" pitchFamily="34" charset="0"/>
              </a:rPr>
              <a:t>We’ll resume our meeting in:</a:t>
            </a:r>
          </a:p>
        </p:txBody>
      </p:sp>
      <p:sp>
        <p:nvSpPr>
          <p:cNvPr id="5" name="Title 3">
            <a:extLst>
              <a:ext uri="{FF2B5EF4-FFF2-40B4-BE49-F238E27FC236}">
                <a16:creationId xmlns:a16="http://schemas.microsoft.com/office/drawing/2014/main" id="{908FF38B-4CED-D8B3-60FC-107F276ADEA0}"/>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405822987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54317" y="2632142"/>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rPr>
              <a:t>Foreign Currency Gains and Losses (!AS 21, 23)</a:t>
            </a:r>
            <a:endParaRPr lang="en-GB" altLang="en-US" sz="2425" b="1" dirty="0">
              <a:solidFill>
                <a:srgbClr val="FF0000"/>
              </a:solidFill>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2F0E4D4F-FDC7-466B-27C8-4BAFBA574B57}"/>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626351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idx="1"/>
          </p:nvPr>
        </p:nvSpPr>
        <p:spPr>
          <a:xfrm>
            <a:off x="352888" y="2484487"/>
            <a:ext cx="9004094" cy="4326615"/>
          </a:xfrm>
        </p:spPr>
        <p:txBody>
          <a:bodyPr>
            <a:normAutofit/>
          </a:bodyPr>
          <a:lstStyle/>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Two possible methods are:</a:t>
            </a:r>
          </a:p>
          <a:p>
            <a:pPr lvl="1">
              <a:buFont typeface="Wingdings" panose="05000000000000000000" pitchFamily="2" charset="2"/>
              <a:buChar char="ü"/>
            </a:pPr>
            <a:r>
              <a:rPr lang="en-US" sz="1800" dirty="0">
                <a:solidFill>
                  <a:srgbClr val="2323A5"/>
                </a:solidFill>
                <a:latin typeface="Arial" panose="020B0604020202020204" pitchFamily="34" charset="0"/>
                <a:cs typeface="Arial" panose="020B0604020202020204" pitchFamily="34" charset="0"/>
              </a:rPr>
              <a:t>The portion of the foreign exchange movement to </a:t>
            </a:r>
            <a:r>
              <a:rPr lang="en-US" sz="1800" dirty="0" err="1">
                <a:solidFill>
                  <a:srgbClr val="2323A5"/>
                </a:solidFill>
                <a:latin typeface="Arial" panose="020B0604020202020204" pitchFamily="34" charset="0"/>
                <a:cs typeface="Arial" panose="020B0604020202020204" pitchFamily="34" charset="0"/>
              </a:rPr>
              <a:t>capitalise</a:t>
            </a:r>
            <a:r>
              <a:rPr lang="en-US" sz="1800" dirty="0">
                <a:solidFill>
                  <a:srgbClr val="2323A5"/>
                </a:solidFill>
                <a:latin typeface="Arial" panose="020B0604020202020204" pitchFamily="34" charset="0"/>
                <a:cs typeface="Arial" panose="020B0604020202020204" pitchFamily="34" charset="0"/>
              </a:rPr>
              <a:t> may be estimated based on forward currency rates at the inception of the loan.</a:t>
            </a:r>
          </a:p>
          <a:p>
            <a:pPr lvl="1">
              <a:buFont typeface="Wingdings" panose="05000000000000000000" pitchFamily="2" charset="2"/>
              <a:buChar char="ü"/>
            </a:pPr>
            <a:r>
              <a:rPr lang="en-US" sz="1800" dirty="0">
                <a:solidFill>
                  <a:srgbClr val="2323A5"/>
                </a:solidFill>
                <a:latin typeface="Arial" panose="020B0604020202020204" pitchFamily="34" charset="0"/>
                <a:cs typeface="Arial" panose="020B0604020202020204" pitchFamily="34" charset="0"/>
              </a:rPr>
              <a:t>The portion of the foreign currency movement to </a:t>
            </a:r>
            <a:r>
              <a:rPr lang="en-US" sz="1800" dirty="0" err="1">
                <a:solidFill>
                  <a:srgbClr val="2323A5"/>
                </a:solidFill>
                <a:latin typeface="Arial" panose="020B0604020202020204" pitchFamily="34" charset="0"/>
                <a:cs typeface="Arial" panose="020B0604020202020204" pitchFamily="34" charset="0"/>
              </a:rPr>
              <a:t>capitalise</a:t>
            </a:r>
            <a:r>
              <a:rPr lang="en-US" sz="1800" dirty="0">
                <a:solidFill>
                  <a:srgbClr val="2323A5"/>
                </a:solidFill>
                <a:latin typeface="Arial" panose="020B0604020202020204" pitchFamily="34" charset="0"/>
                <a:cs typeface="Arial" panose="020B0604020202020204" pitchFamily="34" charset="0"/>
              </a:rPr>
              <a:t> may be estimated based on interest rates on similar borrowings in the entity’s functional currency.</a:t>
            </a:r>
          </a:p>
          <a:p>
            <a:pPr lvl="1">
              <a:buFont typeface="Wingdings" panose="05000000000000000000" pitchFamily="2" charset="2"/>
              <a:buChar char="ü"/>
            </a:pPr>
            <a:endParaRPr lang="en-US" sz="1800" dirty="0">
              <a:solidFill>
                <a:srgbClr val="2323A5"/>
              </a:solidFill>
              <a:latin typeface="Arial" panose="020B0604020202020204" pitchFamily="34" charset="0"/>
              <a:cs typeface="Arial" panose="020B0604020202020204" pitchFamily="34" charset="0"/>
            </a:endParaRP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Management must use judgement to assess which foreign exchange differences can be capitalised. </a:t>
            </a:r>
          </a:p>
          <a:p>
            <a:pPr marL="359298" lvl="1" indent="-346466">
              <a:spcBef>
                <a:spcPts val="98"/>
              </a:spcBef>
              <a:buFont typeface="Wingdings" panose="05000000000000000000" pitchFamily="2" charset="2"/>
              <a:buChar char="ü"/>
            </a:pPr>
            <a:endParaRPr lang="en-US" sz="1800" dirty="0">
              <a:solidFill>
                <a:srgbClr val="0000CC"/>
              </a:solidFill>
              <a:latin typeface="Arial" panose="020B0604020202020204" pitchFamily="34" charset="0"/>
              <a:cs typeface="Arial" panose="020B0604020202020204" pitchFamily="34" charset="0"/>
            </a:endParaRPr>
          </a:p>
          <a:p>
            <a:pPr marL="359298" lvl="1" indent="-346466">
              <a:spcBef>
                <a:spcPts val="98"/>
              </a:spcBef>
              <a:buFont typeface="Wingdings" panose="05000000000000000000" pitchFamily="2" charset="2"/>
              <a:buChar char="ü"/>
            </a:pPr>
            <a:r>
              <a:rPr lang="en-US" sz="1800" dirty="0">
                <a:solidFill>
                  <a:srgbClr val="0000CC"/>
                </a:solidFill>
                <a:latin typeface="Arial" panose="020B0604020202020204" pitchFamily="34" charset="0"/>
                <a:cs typeface="Arial" panose="020B0604020202020204" pitchFamily="34" charset="0"/>
              </a:rPr>
              <a:t>The method used is a policy choice which should be applied consistently to foreign exchange differences whether they are gains or losses.</a:t>
            </a:r>
          </a:p>
          <a:p>
            <a:pPr marL="230977" lvl="1">
              <a:spcBef>
                <a:spcPts val="1010"/>
              </a:spcBef>
            </a:pPr>
            <a:endParaRPr lang="en-US" sz="1800" dirty="0">
              <a:solidFill>
                <a:srgbClr val="2323A5"/>
              </a:solidFill>
              <a:latin typeface="Arial" panose="020B0604020202020204" pitchFamily="34" charset="0"/>
              <a:cs typeface="Arial" panose="020B0604020202020204" pitchFamily="34" charset="0"/>
            </a:endParaRPr>
          </a:p>
          <a:p>
            <a:endParaRPr lang="en-US" sz="1800" dirty="0">
              <a:solidFill>
                <a:srgbClr val="2323A5"/>
              </a:solidFill>
              <a:latin typeface="Arial" panose="020B0604020202020204" pitchFamily="34" charset="0"/>
              <a:cs typeface="Arial" panose="020B0604020202020204" pitchFamily="34" charset="0"/>
            </a:endParaRPr>
          </a:p>
          <a:p>
            <a:endParaRPr lang="en-US" sz="1800" dirty="0">
              <a:solidFill>
                <a:srgbClr val="2323A5"/>
              </a:solidFill>
              <a:latin typeface="Arial" panose="020B0604020202020204" pitchFamily="34" charset="0"/>
              <a:cs typeface="Arial" panose="020B0604020202020204" pitchFamily="34" charset="0"/>
            </a:endParaRPr>
          </a:p>
          <a:p>
            <a:endParaRPr lang="en-US" sz="1800" dirty="0">
              <a:solidFill>
                <a:srgbClr val="2323A5"/>
              </a:solidFill>
              <a:latin typeface="Arial" panose="020B0604020202020204" pitchFamily="34" charset="0"/>
              <a:cs typeface="Arial" panose="020B0604020202020204" pitchFamily="34" charset="0"/>
            </a:endParaRPr>
          </a:p>
          <a:p>
            <a:endParaRPr lang="en-US" sz="1800" dirty="0">
              <a:solidFill>
                <a:srgbClr val="2323A5"/>
              </a:solidFill>
              <a:latin typeface="Arial" panose="020B0604020202020204" pitchFamily="34" charset="0"/>
              <a:cs typeface="Arial" panose="020B0604020202020204" pitchFamily="34" charset="0"/>
            </a:endParaRPr>
          </a:p>
          <a:p>
            <a:endParaRPr lang="en-US" sz="1800" dirty="0">
              <a:solidFill>
                <a:srgbClr val="2323A5"/>
              </a:solidFill>
              <a:latin typeface="Arial" panose="020B0604020202020204" pitchFamily="34" charset="0"/>
              <a:cs typeface="Arial" panose="020B0604020202020204" pitchFamily="34" charset="0"/>
            </a:endParaRPr>
          </a:p>
          <a:p>
            <a:pPr marL="0" indent="0">
              <a:buNone/>
            </a:pPr>
            <a:endParaRPr lang="en-US" sz="1800" dirty="0">
              <a:solidFill>
                <a:srgbClr val="2323A5"/>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20130E9-FE37-4551-8465-DCB810B40684}"/>
              </a:ext>
            </a:extLst>
          </p:cNvPr>
          <p:cNvSpPr txBox="1"/>
          <p:nvPr/>
        </p:nvSpPr>
        <p:spPr>
          <a:xfrm>
            <a:off x="108050" y="1548383"/>
            <a:ext cx="8437232" cy="577850"/>
          </a:xfrm>
          <a:prstGeom prst="rect">
            <a:avLst/>
          </a:prstGeom>
          <a:noFill/>
        </p:spPr>
        <p:txBody>
          <a:bodyPr wrap="square">
            <a:spAutoFit/>
          </a:bodyPr>
          <a:lstStyle/>
          <a:p>
            <a:pPr marL="113097" defTabSz="905068">
              <a:lnSpc>
                <a:spcPct val="150000"/>
              </a:lnSpc>
              <a:spcBef>
                <a:spcPct val="20000"/>
              </a:spcBef>
              <a:spcAft>
                <a:spcPct val="20000"/>
              </a:spcAft>
              <a:buClr>
                <a:srgbClr val="000000"/>
              </a:buClr>
              <a:defRPr/>
            </a:pPr>
            <a:r>
              <a:rPr lang="en-US" sz="2400" b="1" dirty="0">
                <a:solidFill>
                  <a:srgbClr val="FF0000"/>
                </a:solidFill>
              </a:rPr>
              <a:t>Foreign Currency Gains and Losses</a:t>
            </a:r>
            <a:endParaRPr lang="en-GB" altLang="en-US" sz="2400" b="1" dirty="0">
              <a:solidFill>
                <a:srgbClr val="FF0000"/>
              </a:solidFill>
            </a:endParaRPr>
          </a:p>
        </p:txBody>
      </p:sp>
      <p:sp>
        <p:nvSpPr>
          <p:cNvPr id="6" name="Title 3">
            <a:extLst>
              <a:ext uri="{FF2B5EF4-FFF2-40B4-BE49-F238E27FC236}">
                <a16:creationId xmlns:a16="http://schemas.microsoft.com/office/drawing/2014/main" id="{7266629F-9842-B194-28A2-F8ECF19342B0}"/>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806517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51656" y="2622454"/>
            <a:ext cx="7921298" cy="626466"/>
          </a:xfrm>
          <a:prstGeom prst="rect">
            <a:avLst/>
          </a:prstGeom>
          <a:ln>
            <a:solidFill>
              <a:schemeClr val="tx2">
                <a:lumMod val="40000"/>
                <a:lumOff val="60000"/>
              </a:schemeClr>
            </a:solidFill>
          </a:ln>
        </p:spPr>
        <p:txBody>
          <a:bodyPr vert="horz" lIns="90473" tIns="45238" rIns="90473" bIns="45238" rtlCol="0">
            <a:noAutofit/>
          </a:bodyPr>
          <a:lstStyle/>
          <a:p>
            <a:pPr marL="458663" indent="-345566"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Decommissioning (Assets Retirement Obligations)</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6C9F17A5-0AD8-1012-BF27-210A9A18CB3F}"/>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611958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180058" y="2124447"/>
            <a:ext cx="9649072" cy="5312569"/>
          </a:xfrm>
        </p:spPr>
        <p:txBody>
          <a:bodyPr>
            <a:noAutofit/>
          </a:bodyPr>
          <a:lstStyle/>
          <a:p>
            <a:pPr lvl="1"/>
            <a:r>
              <a:rPr lang="en-US" sz="1800" dirty="0">
                <a:solidFill>
                  <a:srgbClr val="0000CC"/>
                </a:solidFill>
                <a:latin typeface="Arial" panose="020B0604020202020204" pitchFamily="34" charset="0"/>
                <a:cs typeface="Arial" panose="020B0604020202020204" pitchFamily="34" charset="0"/>
              </a:rPr>
              <a:t>An entity that promises to remediate damage or has done so in the past, even when there is no legal requirement, may have created a constructive obligation and thus a liability under IFRS</a:t>
            </a:r>
          </a:p>
          <a:p>
            <a:pPr marL="0" indent="0" algn="just">
              <a:buClr>
                <a:schemeClr val="tx2"/>
              </a:buClr>
              <a:buNone/>
            </a:pPr>
            <a:endParaRPr lang="en-US" sz="800" b="1" dirty="0">
              <a:solidFill>
                <a:srgbClr val="0000CC"/>
              </a:solidFill>
              <a:latin typeface="Arial" panose="020B0604020202020204" pitchFamily="34" charset="0"/>
              <a:cs typeface="Arial" panose="020B0604020202020204" pitchFamily="34" charset="0"/>
            </a:endParaRPr>
          </a:p>
          <a:p>
            <a:pPr marL="0" indent="0" algn="just">
              <a:buClr>
                <a:schemeClr val="tx2"/>
              </a:buClr>
              <a:buNone/>
            </a:pPr>
            <a:r>
              <a:rPr lang="en-US" sz="1800" b="1" spc="-2" dirty="0">
                <a:solidFill>
                  <a:srgbClr val="0000CC"/>
                </a:solidFill>
                <a:latin typeface="Arial" panose="020B0604020202020204" pitchFamily="34" charset="0"/>
                <a:cs typeface="Arial" panose="020B0604020202020204" pitchFamily="34" charset="0"/>
              </a:rPr>
              <a:t>Decommissioning provisions</a:t>
            </a:r>
          </a:p>
          <a:p>
            <a:pPr lvl="1"/>
            <a:r>
              <a:rPr lang="en-US" sz="1800" dirty="0">
                <a:solidFill>
                  <a:srgbClr val="0000CC"/>
                </a:solidFill>
                <a:latin typeface="Arial" panose="020B0604020202020204" pitchFamily="34" charset="0"/>
                <a:cs typeface="Arial" panose="020B0604020202020204" pitchFamily="34" charset="0"/>
              </a:rPr>
              <a:t>A provision is recognised when an obligation exists to perform the clean-up]. </a:t>
            </a:r>
          </a:p>
          <a:p>
            <a:pPr lvl="1"/>
            <a:r>
              <a:rPr lang="en-US" sz="1800" dirty="0">
                <a:solidFill>
                  <a:srgbClr val="0000CC"/>
                </a:solidFill>
                <a:latin typeface="Arial" panose="020B0604020202020204" pitchFamily="34" charset="0"/>
                <a:cs typeface="Arial" panose="020B0604020202020204" pitchFamily="34" charset="0"/>
              </a:rPr>
              <a:t>Legal regulations should be taken into account when determining the existence and extent of the obligation. </a:t>
            </a:r>
          </a:p>
          <a:p>
            <a:pPr lvl="1"/>
            <a:r>
              <a:rPr lang="en-US" sz="1800" dirty="0">
                <a:solidFill>
                  <a:srgbClr val="0000CC"/>
                </a:solidFill>
                <a:latin typeface="Arial" panose="020B0604020202020204" pitchFamily="34" charset="0"/>
                <a:cs typeface="Arial" panose="020B0604020202020204" pitchFamily="34" charset="0"/>
              </a:rPr>
              <a:t>Obligations to decommission or remove an asset are created at the time the asset is put in  place. </a:t>
            </a:r>
          </a:p>
          <a:p>
            <a:pPr lvl="1"/>
            <a:r>
              <a:rPr lang="en-US" sz="1800" dirty="0">
                <a:solidFill>
                  <a:srgbClr val="0000CC"/>
                </a:solidFill>
                <a:latin typeface="Arial" panose="020B0604020202020204" pitchFamily="34" charset="0"/>
                <a:cs typeface="Arial" panose="020B0604020202020204" pitchFamily="34" charset="0"/>
              </a:rPr>
              <a:t>Some diversity in practice as to  whether the entire expected liability is recognised when activity begins, or whether it is recognised in  increments as the development activity progresses.</a:t>
            </a:r>
          </a:p>
          <a:p>
            <a:pPr lvl="1"/>
            <a:r>
              <a:rPr lang="en-US" sz="1800" dirty="0">
                <a:solidFill>
                  <a:srgbClr val="0000CC"/>
                </a:solidFill>
                <a:latin typeface="Arial" panose="020B0604020202020204" pitchFamily="34" charset="0"/>
                <a:cs typeface="Arial" panose="020B0604020202020204" pitchFamily="34" charset="0"/>
              </a:rPr>
              <a:t>also diversity in whether decommissioning liabilities are recognised during the exploration phase of a project. </a:t>
            </a:r>
          </a:p>
          <a:p>
            <a:pPr lvl="1"/>
            <a:r>
              <a:rPr lang="en-US" sz="1800" dirty="0">
                <a:solidFill>
                  <a:srgbClr val="0000CC"/>
                </a:solidFill>
                <a:latin typeface="Arial" panose="020B0604020202020204" pitchFamily="34" charset="0"/>
                <a:cs typeface="Arial" panose="020B0604020202020204" pitchFamily="34" charset="0"/>
              </a:rPr>
              <a:t>The asset and liability recognised at any particular point in time needs to reflect the specific facts and circumstances of the project and the entity’s obligations.</a:t>
            </a:r>
          </a:p>
          <a:p>
            <a:pPr marL="0" indent="0" algn="just">
              <a:buClr>
                <a:schemeClr val="tx2"/>
              </a:buClr>
              <a:buNone/>
            </a:pPr>
            <a:endParaRPr lang="en-GB" sz="1800" b="1" dirty="0">
              <a:solidFill>
                <a:srgbClr val="0000CC"/>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B097D06-D720-4446-9D56-5595CDD817FD}"/>
              </a:ext>
            </a:extLst>
          </p:cNvPr>
          <p:cNvSpPr txBox="1"/>
          <p:nvPr/>
        </p:nvSpPr>
        <p:spPr>
          <a:xfrm>
            <a:off x="324074" y="1604203"/>
            <a:ext cx="8808566" cy="461665"/>
          </a:xfrm>
          <a:prstGeom prst="rect">
            <a:avLst/>
          </a:prstGeom>
          <a:noFill/>
        </p:spPr>
        <p:txBody>
          <a:bodyPr wrap="square">
            <a:spAutoFit/>
          </a:bodyPr>
          <a:lstStyle/>
          <a:p>
            <a:pPr algn="just"/>
            <a:r>
              <a:rPr lang="en-US" sz="2400" b="1" spc="-2" dirty="0">
                <a:solidFill>
                  <a:srgbClr val="FF0000"/>
                </a:solidFill>
              </a:rPr>
              <a:t>Decommissioning – IAS 37</a:t>
            </a:r>
          </a:p>
        </p:txBody>
      </p:sp>
      <p:sp>
        <p:nvSpPr>
          <p:cNvPr id="7" name="Title 3">
            <a:extLst>
              <a:ext uri="{FF2B5EF4-FFF2-40B4-BE49-F238E27FC236}">
                <a16:creationId xmlns:a16="http://schemas.microsoft.com/office/drawing/2014/main" id="{A92C0D88-C08D-77D8-67D4-0033E0F96BC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7702989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042973" y="2268463"/>
            <a:ext cx="8966215" cy="615949"/>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GB" sz="2400" b="1" dirty="0">
                <a:solidFill>
                  <a:srgbClr val="FF0000"/>
                </a:solidFill>
              </a:rPr>
              <a:t>Specialised Arrangements</a:t>
            </a:r>
            <a:endParaRPr lang="en-GB" altLang="en-US" sz="2400" b="1" dirty="0">
              <a:solidFill>
                <a:srgbClr val="FF0000"/>
              </a:solidFill>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endParaRPr>
          </a:p>
          <a:p>
            <a:pPr marL="1555472" lvl="4" indent="-461955">
              <a:lnSpc>
                <a:spcPct val="150000"/>
              </a:lnSpc>
              <a:buClr>
                <a:srgbClr val="000000"/>
              </a:buClr>
              <a:buFont typeface="Arial" panose="020B0604020202020204" pitchFamily="34" charset="0"/>
              <a:buChar char="•"/>
              <a:defRPr/>
            </a:pPr>
            <a:r>
              <a:rPr lang="en-US" dirty="0">
                <a:solidFill>
                  <a:srgbClr val="FF0000"/>
                </a:solidFill>
              </a:rPr>
              <a:t>Production Sharing Agreements</a:t>
            </a:r>
          </a:p>
          <a:p>
            <a:pPr marL="1555472" lvl="4" indent="-461955">
              <a:lnSpc>
                <a:spcPct val="150000"/>
              </a:lnSpc>
              <a:buClr>
                <a:srgbClr val="000000"/>
              </a:buClr>
              <a:buFont typeface="Arial" panose="020B0604020202020204" pitchFamily="34" charset="0"/>
              <a:buChar char="•"/>
              <a:defRPr/>
            </a:pPr>
            <a:r>
              <a:rPr lang="en-US" dirty="0">
                <a:solidFill>
                  <a:srgbClr val="FF0000"/>
                </a:solidFill>
              </a:rPr>
              <a:t>Farm Outs</a:t>
            </a:r>
          </a:p>
          <a:p>
            <a:pPr marL="1555472" lvl="4" indent="-461955">
              <a:lnSpc>
                <a:spcPct val="150000"/>
              </a:lnSpc>
              <a:buClr>
                <a:srgbClr val="000000"/>
              </a:buClr>
              <a:buFont typeface="Arial" panose="020B0604020202020204" pitchFamily="34" charset="0"/>
              <a:buChar char="•"/>
              <a:defRPr/>
            </a:pPr>
            <a:r>
              <a:rPr lang="en-US" dirty="0" err="1">
                <a:solidFill>
                  <a:srgbClr val="FF0000"/>
                </a:solidFill>
              </a:rPr>
              <a:t>Unitisation</a:t>
            </a:r>
            <a:endParaRPr lang="en-US" dirty="0">
              <a:solidFill>
                <a:srgbClr val="FF0000"/>
              </a:solidFill>
            </a:endParaRPr>
          </a:p>
          <a:p>
            <a:pPr marL="1093517" lvl="4">
              <a:lnSpc>
                <a:spcPct val="150000"/>
              </a:lnSpc>
              <a:buClr>
                <a:srgbClr val="000000"/>
              </a:buClr>
              <a:defRPr/>
            </a:pPr>
            <a:endParaRPr lang="en-US" dirty="0">
              <a:solidFill>
                <a:srgbClr val="FF0000"/>
              </a:solidFill>
            </a:endParaRPr>
          </a:p>
          <a:p>
            <a:pPr marL="1555472" lvl="4" indent="-461955">
              <a:lnSpc>
                <a:spcPct val="150000"/>
              </a:lnSpc>
              <a:buClr>
                <a:srgbClr val="000000"/>
              </a:buClr>
              <a:buFont typeface="Arial" panose="020B0604020202020204" pitchFamily="34" charset="0"/>
              <a:buChar char="•"/>
              <a:defRPr/>
            </a:pPr>
            <a:endParaRPr lang="en-US" dirty="0">
              <a:solidFill>
                <a:srgbClr val="FF0000"/>
              </a:solidFill>
            </a:endParaRPr>
          </a:p>
          <a:p>
            <a:pPr marL="1209660" lvl="3" indent="-285750">
              <a:lnSpc>
                <a:spcPct val="150000"/>
              </a:lnSpc>
              <a:spcBef>
                <a:spcPct val="20000"/>
              </a:spcBef>
              <a:spcAft>
                <a:spcPct val="20000"/>
              </a:spcAft>
              <a:buClr>
                <a:srgbClr val="000000"/>
              </a:buClr>
              <a:buFont typeface="Arial" panose="020B0604020202020204" pitchFamily="34" charset="0"/>
              <a:buChar char="•"/>
              <a:defRPr/>
            </a:pPr>
            <a:endParaRPr lang="en-US" b="1"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endParaRPr>
          </a:p>
        </p:txBody>
      </p:sp>
      <p:sp>
        <p:nvSpPr>
          <p:cNvPr id="59" name="Content Placeholder 2"/>
          <p:cNvSpPr txBox="1">
            <a:spLocks/>
          </p:cNvSpPr>
          <p:nvPr/>
        </p:nvSpPr>
        <p:spPr>
          <a:xfrm>
            <a:off x="1349657" y="2971924"/>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3664868"/>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3664868"/>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30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268463"/>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2971924"/>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4B595506-0D74-B1A5-4940-C191311E815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9876670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51656" y="2622454"/>
            <a:ext cx="7921298" cy="626466"/>
          </a:xfrm>
          <a:prstGeom prst="rect">
            <a:avLst/>
          </a:prstGeom>
          <a:ln>
            <a:solidFill>
              <a:schemeClr val="tx2">
                <a:lumMod val="40000"/>
                <a:lumOff val="60000"/>
              </a:schemeClr>
            </a:solidFill>
          </a:ln>
        </p:spPr>
        <p:txBody>
          <a:bodyPr vert="horz" lIns="90473" tIns="45238" rIns="90473" bIns="45238" rtlCol="0">
            <a:noAutofit/>
          </a:bodyPr>
          <a:lstStyle/>
          <a:p>
            <a:pPr marL="458663" indent="-345566"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Production Sharing Arrangements</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41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41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20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987C01F8-A3BD-1366-F18E-46524787FE23}"/>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1640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80058" y="1836415"/>
            <a:ext cx="7566000" cy="363750"/>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br>
              <a:rPr lang="en-GB" altLang="en-US" sz="3200" b="1" dirty="0">
                <a:solidFill>
                  <a:srgbClr val="FF0000"/>
                </a:solidFill>
                <a:latin typeface="Arial" panose="020B0604020202020204" pitchFamily="34" charset="0"/>
                <a:ea typeface="+mn-ea"/>
                <a:cs typeface="Arial" panose="020B0604020202020204" pitchFamily="34" charset="0"/>
              </a:rPr>
            </a:br>
            <a:br>
              <a:rPr lang="en-GB" altLang="en-US" sz="3200" b="1" dirty="0">
                <a:solidFill>
                  <a:srgbClr val="FF0000"/>
                </a:solidFill>
                <a:latin typeface="Arial" panose="020B0604020202020204" pitchFamily="34" charset="0"/>
                <a:ea typeface="+mn-ea"/>
                <a:cs typeface="Arial" panose="020B0604020202020204" pitchFamily="34" charset="0"/>
              </a:rPr>
            </a:br>
            <a:r>
              <a:rPr lang="en-GB" altLang="en-US" sz="3200" b="1" dirty="0">
                <a:solidFill>
                  <a:srgbClr val="FF0000"/>
                </a:solidFill>
                <a:latin typeface="Arial" panose="020B0604020202020204" pitchFamily="34" charset="0"/>
                <a:ea typeface="+mn-ea"/>
                <a:cs typeface="Arial" panose="020B0604020202020204" pitchFamily="34" charset="0"/>
              </a:rPr>
              <a:t> </a:t>
            </a:r>
            <a:r>
              <a:rPr lang="en-GB" altLang="en-US" sz="2400" b="1" dirty="0">
                <a:solidFill>
                  <a:srgbClr val="FF0000"/>
                </a:solidFill>
                <a:latin typeface="Arial" panose="020B0604020202020204" pitchFamily="34" charset="0"/>
                <a:ea typeface="+mn-ea"/>
                <a:cs typeface="Arial" panose="020B0604020202020204" pitchFamily="34" charset="0"/>
              </a:rPr>
              <a:t>Definition of PSC Specific Terms </a:t>
            </a:r>
            <a:br>
              <a:rPr lang="en-GB" altLang="en-US" sz="2400" b="1" dirty="0">
                <a:solidFill>
                  <a:srgbClr val="FF0000"/>
                </a:solidFill>
                <a:latin typeface="Arial" panose="020B0604020202020204" pitchFamily="34" charset="0"/>
                <a:ea typeface="+mn-ea"/>
                <a:cs typeface="Arial" panose="020B0604020202020204" pitchFamily="34" charset="0"/>
              </a:rPr>
            </a:br>
            <a:br>
              <a:rPr lang="en-GB" altLang="en-US" sz="2400" b="1" dirty="0">
                <a:solidFill>
                  <a:srgbClr val="FF0000"/>
                </a:solidFill>
                <a:latin typeface="Arial" panose="020B0604020202020204" pitchFamily="34" charset="0"/>
                <a:ea typeface="+mn-ea"/>
                <a:cs typeface="Arial" panose="020B0604020202020204" pitchFamily="34" charset="0"/>
              </a:rPr>
            </a:br>
            <a:r>
              <a:rPr lang="en-US" altLang="en-US" sz="2400" b="1" dirty="0">
                <a:solidFill>
                  <a:srgbClr val="FF0000"/>
                </a:solidFill>
                <a:latin typeface="Arial" panose="020B0604020202020204" pitchFamily="34" charset="0"/>
                <a:ea typeface="+mn-ea"/>
                <a:cs typeface="Arial" panose="020B0604020202020204" pitchFamily="34" charset="0"/>
              </a:rPr>
              <a:t> </a:t>
            </a:r>
            <a:endParaRPr lang="en-US" altLang="en-US" sz="3200" b="1" dirty="0">
              <a:solidFill>
                <a:srgbClr val="FF0000"/>
              </a:solidFill>
              <a:latin typeface="Arial" panose="020B0604020202020204" pitchFamily="34" charset="0"/>
              <a:ea typeface="+mn-ea"/>
              <a:cs typeface="Arial" panose="020B0604020202020204" pitchFamily="34" charset="0"/>
            </a:endParaRPr>
          </a:p>
        </p:txBody>
      </p:sp>
      <p:graphicFrame>
        <p:nvGraphicFramePr>
          <p:cNvPr id="3" name="Table 2"/>
          <p:cNvGraphicFramePr>
            <a:graphicFrameLocks noGrp="1"/>
          </p:cNvGraphicFramePr>
          <p:nvPr/>
        </p:nvGraphicFramePr>
        <p:xfrm>
          <a:off x="396082" y="2408347"/>
          <a:ext cx="9433048" cy="4560656"/>
        </p:xfrm>
        <a:graphic>
          <a:graphicData uri="http://schemas.openxmlformats.org/drawingml/2006/table">
            <a:tbl>
              <a:tblPr firstRow="1" bandRow="1">
                <a:tableStyleId>{5C22544A-7EE6-4342-B048-85BDC9FD1C3A}</a:tableStyleId>
              </a:tblPr>
              <a:tblGrid>
                <a:gridCol w="572287">
                  <a:extLst>
                    <a:ext uri="{9D8B030D-6E8A-4147-A177-3AD203B41FA5}">
                      <a16:colId xmlns:a16="http://schemas.microsoft.com/office/drawing/2014/main" val="20000"/>
                    </a:ext>
                  </a:extLst>
                </a:gridCol>
                <a:gridCol w="1718842">
                  <a:extLst>
                    <a:ext uri="{9D8B030D-6E8A-4147-A177-3AD203B41FA5}">
                      <a16:colId xmlns:a16="http://schemas.microsoft.com/office/drawing/2014/main" val="20001"/>
                    </a:ext>
                  </a:extLst>
                </a:gridCol>
                <a:gridCol w="7141919">
                  <a:extLst>
                    <a:ext uri="{9D8B030D-6E8A-4147-A177-3AD203B41FA5}">
                      <a16:colId xmlns:a16="http://schemas.microsoft.com/office/drawing/2014/main" val="20002"/>
                    </a:ext>
                  </a:extLst>
                </a:gridCol>
              </a:tblGrid>
              <a:tr h="529096">
                <a:tc>
                  <a:txBody>
                    <a:bodyPr/>
                    <a:lstStyle/>
                    <a:p>
                      <a:r>
                        <a:rPr lang="en-GB" sz="1800" dirty="0">
                          <a:latin typeface="Arial" panose="020B0604020202020204" pitchFamily="34" charset="0"/>
                          <a:cs typeface="Arial" panose="020B0604020202020204" pitchFamily="34" charset="0"/>
                        </a:rPr>
                        <a:t>S/N</a:t>
                      </a:r>
                    </a:p>
                  </a:txBody>
                  <a:tcPr marL="92393" marR="92393" marT="46196" marB="46196"/>
                </a:tc>
                <a:tc>
                  <a:txBody>
                    <a:bodyPr/>
                    <a:lstStyle/>
                    <a:p>
                      <a:r>
                        <a:rPr lang="en-GB" sz="1800" dirty="0">
                          <a:latin typeface="Arial" panose="020B0604020202020204" pitchFamily="34" charset="0"/>
                          <a:cs typeface="Arial" panose="020B0604020202020204" pitchFamily="34" charset="0"/>
                        </a:rPr>
                        <a:t>Item</a:t>
                      </a:r>
                    </a:p>
                  </a:txBody>
                  <a:tcPr marL="92393" marR="92393" marT="46196" marB="46196"/>
                </a:tc>
                <a:tc>
                  <a:txBody>
                    <a:bodyPr/>
                    <a:lstStyle/>
                    <a:p>
                      <a:r>
                        <a:rPr lang="en-GB" sz="1800" dirty="0">
                          <a:latin typeface="Arial" panose="020B0604020202020204" pitchFamily="34" charset="0"/>
                          <a:cs typeface="Arial" panose="020B0604020202020204" pitchFamily="34" charset="0"/>
                        </a:rPr>
                        <a:t>Description</a:t>
                      </a:r>
                    </a:p>
                  </a:txBody>
                  <a:tcPr marL="92393" marR="92393" marT="46196" marB="46196"/>
                </a:tc>
                <a:extLst>
                  <a:ext uri="{0D108BD9-81ED-4DB2-BD59-A6C34878D82A}">
                    <a16:rowId xmlns:a16="http://schemas.microsoft.com/office/drawing/2014/main" val="10000"/>
                  </a:ext>
                </a:extLst>
              </a:tr>
              <a:tr h="1455744">
                <a:tc>
                  <a:txBody>
                    <a:bodyPr/>
                    <a:lstStyle/>
                    <a:p>
                      <a:pPr algn="ctr"/>
                      <a:r>
                        <a:rPr lang="en-GB" sz="1800" dirty="0">
                          <a:solidFill>
                            <a:srgbClr val="0033CC"/>
                          </a:solidFill>
                          <a:latin typeface="Arial" panose="020B0604020202020204" pitchFamily="34" charset="0"/>
                          <a:cs typeface="Arial" panose="020B0604020202020204" pitchFamily="34" charset="0"/>
                        </a:rPr>
                        <a:t>1</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Cost recovery/ Cost oil</a:t>
                      </a:r>
                    </a:p>
                  </a:txBody>
                  <a:tcPr marL="92393" marR="92393" marT="46196" marB="46196"/>
                </a:tc>
                <a:tc>
                  <a:txBody>
                    <a:bodyPr/>
                    <a:lstStyle/>
                    <a:p>
                      <a:pPr marL="1714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altLang="en-US" sz="1800" dirty="0">
                          <a:solidFill>
                            <a:srgbClr val="0033CC"/>
                          </a:solidFill>
                          <a:latin typeface="Arial" panose="020B0604020202020204" pitchFamily="34" charset="0"/>
                          <a:cs typeface="Arial" panose="020B0604020202020204" pitchFamily="34" charset="0"/>
                        </a:rPr>
                        <a:t>Mechanism within the PSC that allows contractor to recover cost (exploration, development, production) out of gross revenues</a:t>
                      </a:r>
                    </a:p>
                    <a:p>
                      <a:pPr marL="1714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altLang="en-US" sz="1800" dirty="0">
                          <a:solidFill>
                            <a:srgbClr val="0033CC"/>
                          </a:solidFill>
                          <a:latin typeface="Arial" panose="020B0604020202020204" pitchFamily="34" charset="0"/>
                          <a:cs typeface="Arial" panose="020B0604020202020204" pitchFamily="34" charset="0"/>
                        </a:rPr>
                        <a:t>Calculated as a % of gross revenues or % of net revenues</a:t>
                      </a:r>
                      <a:r>
                        <a:rPr lang="en-GB" altLang="en-US" sz="1800" baseline="0" dirty="0">
                          <a:solidFill>
                            <a:srgbClr val="0033CC"/>
                          </a:solidFill>
                          <a:latin typeface="Arial" panose="020B0604020202020204" pitchFamily="34" charset="0"/>
                          <a:cs typeface="Arial" panose="020B0604020202020204" pitchFamily="34" charset="0"/>
                        </a:rPr>
                        <a:t> (if there is a royalty)</a:t>
                      </a:r>
                      <a:endParaRPr lang="en-GB" altLang="en-US" sz="1800" dirty="0">
                        <a:solidFill>
                          <a:srgbClr val="0033CC"/>
                        </a:solidFill>
                        <a:latin typeface="Arial" panose="020B0604020202020204" pitchFamily="34" charset="0"/>
                        <a:cs typeface="Arial" panose="020B0604020202020204" pitchFamily="34" charset="0"/>
                      </a:endParaRPr>
                    </a:p>
                  </a:txBody>
                  <a:tcPr marL="92393" marR="92393" marT="46196" marB="46196"/>
                </a:tc>
                <a:extLst>
                  <a:ext uri="{0D108BD9-81ED-4DB2-BD59-A6C34878D82A}">
                    <a16:rowId xmlns:a16="http://schemas.microsoft.com/office/drawing/2014/main" val="10001"/>
                  </a:ext>
                </a:extLst>
              </a:tr>
              <a:tr h="1120072">
                <a:tc>
                  <a:txBody>
                    <a:bodyPr/>
                    <a:lstStyle/>
                    <a:p>
                      <a:pPr algn="ctr"/>
                      <a:r>
                        <a:rPr lang="en-GB" sz="1800" dirty="0">
                          <a:solidFill>
                            <a:srgbClr val="0033CC"/>
                          </a:solidFill>
                          <a:latin typeface="Arial" panose="020B0604020202020204" pitchFamily="34" charset="0"/>
                          <a:cs typeface="Arial" panose="020B0604020202020204" pitchFamily="34" charset="0"/>
                        </a:rPr>
                        <a:t>2</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Cost recovery ceiling/ Cost oil ceiling</a:t>
                      </a:r>
                    </a:p>
                  </a:txBody>
                  <a:tcPr marL="92393" marR="92393" marT="46196" marB="46196"/>
                </a:tc>
                <a:tc>
                  <a:txBody>
                    <a:bodyPr/>
                    <a:lstStyle/>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Limit to the amount of revenues contractor may claim for cost recovery in a particular period</a:t>
                      </a:r>
                    </a:p>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Some PSCs have no limit but typically range from 30% - 60%</a:t>
                      </a:r>
                    </a:p>
                  </a:txBody>
                  <a:tcPr marL="92393" marR="92393" marT="46196" marB="46196"/>
                </a:tc>
                <a:extLst>
                  <a:ext uri="{0D108BD9-81ED-4DB2-BD59-A6C34878D82A}">
                    <a16:rowId xmlns:a16="http://schemas.microsoft.com/office/drawing/2014/main" val="10002"/>
                  </a:ext>
                </a:extLst>
              </a:tr>
              <a:tr h="1455744">
                <a:tc>
                  <a:txBody>
                    <a:bodyPr/>
                    <a:lstStyle/>
                    <a:p>
                      <a:pPr algn="ctr"/>
                      <a:r>
                        <a:rPr lang="en-GB" sz="1800" dirty="0">
                          <a:solidFill>
                            <a:srgbClr val="0033CC"/>
                          </a:solidFill>
                          <a:latin typeface="Arial" panose="020B0604020202020204" pitchFamily="34" charset="0"/>
                          <a:cs typeface="Arial" panose="020B0604020202020204" pitchFamily="34" charset="0"/>
                        </a:rPr>
                        <a:t>3</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Excess cost oil</a:t>
                      </a:r>
                    </a:p>
                  </a:txBody>
                  <a:tcPr marL="92393" marR="92393" marT="46196" marB="46196"/>
                </a:tc>
                <a:tc>
                  <a:txBody>
                    <a:bodyPr/>
                    <a:lstStyle/>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Total actual cost &lt; Cost oil ceiling</a:t>
                      </a:r>
                    </a:p>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 E.g.</a:t>
                      </a:r>
                      <a:r>
                        <a:rPr lang="en-GB" sz="1800" baseline="0" dirty="0">
                          <a:solidFill>
                            <a:srgbClr val="0033CC"/>
                          </a:solidFill>
                          <a:latin typeface="Arial" panose="020B0604020202020204" pitchFamily="34" charset="0"/>
                          <a:cs typeface="Arial" panose="020B0604020202020204" pitchFamily="34" charset="0"/>
                        </a:rPr>
                        <a:t> </a:t>
                      </a:r>
                      <a:r>
                        <a:rPr lang="en-GB" sz="1800" dirty="0">
                          <a:solidFill>
                            <a:srgbClr val="0033CC"/>
                          </a:solidFill>
                          <a:latin typeface="Arial" panose="020B0604020202020204" pitchFamily="34" charset="0"/>
                          <a:cs typeface="Arial" panose="020B0604020202020204" pitchFamily="34" charset="0"/>
                        </a:rPr>
                        <a:t>Cost oil ceiling</a:t>
                      </a:r>
                      <a:r>
                        <a:rPr lang="en-GB" sz="1800" baseline="0" dirty="0">
                          <a:solidFill>
                            <a:srgbClr val="0033CC"/>
                          </a:solidFill>
                          <a:latin typeface="Arial" panose="020B0604020202020204" pitchFamily="34" charset="0"/>
                          <a:cs typeface="Arial" panose="020B0604020202020204" pitchFamily="34" charset="0"/>
                        </a:rPr>
                        <a:t> = </a:t>
                      </a:r>
                      <a:r>
                        <a:rPr lang="en-GB" sz="1800" dirty="0">
                          <a:solidFill>
                            <a:srgbClr val="0033CC"/>
                          </a:solidFill>
                          <a:latin typeface="Arial" panose="020B0604020202020204" pitchFamily="34" charset="0"/>
                          <a:cs typeface="Arial" panose="020B0604020202020204" pitchFamily="34" charset="0"/>
                        </a:rPr>
                        <a:t>100</a:t>
                      </a:r>
                    </a:p>
                    <a:p>
                      <a:pPr marL="0" indent="0">
                        <a:buFont typeface="Wingdings" panose="05000000000000000000" pitchFamily="2" charset="2"/>
                        <a:buNone/>
                      </a:pPr>
                      <a:r>
                        <a:rPr lang="en-GB" sz="1800" dirty="0">
                          <a:solidFill>
                            <a:srgbClr val="0033CC"/>
                          </a:solidFill>
                          <a:latin typeface="Arial" panose="020B0604020202020204" pitchFamily="34" charset="0"/>
                          <a:cs typeface="Arial" panose="020B0604020202020204" pitchFamily="34" charset="0"/>
                        </a:rPr>
                        <a:t>      Actual</a:t>
                      </a:r>
                      <a:r>
                        <a:rPr lang="en-GB" sz="1800" baseline="0" dirty="0">
                          <a:solidFill>
                            <a:srgbClr val="0033CC"/>
                          </a:solidFill>
                          <a:latin typeface="Arial" panose="020B0604020202020204" pitchFamily="34" charset="0"/>
                          <a:cs typeface="Arial" panose="020B0604020202020204" pitchFamily="34" charset="0"/>
                        </a:rPr>
                        <a:t> = </a:t>
                      </a:r>
                      <a:r>
                        <a:rPr lang="en-GB" sz="1800" dirty="0">
                          <a:solidFill>
                            <a:srgbClr val="0033CC"/>
                          </a:solidFill>
                          <a:latin typeface="Arial" panose="020B0604020202020204" pitchFamily="34" charset="0"/>
                          <a:cs typeface="Arial" panose="020B0604020202020204" pitchFamily="34" charset="0"/>
                        </a:rPr>
                        <a:t>60</a:t>
                      </a:r>
                    </a:p>
                    <a:p>
                      <a:pPr marL="0" indent="0">
                        <a:buFont typeface="Wingdings" panose="05000000000000000000" pitchFamily="2" charset="2"/>
                        <a:buNone/>
                      </a:pPr>
                      <a:r>
                        <a:rPr lang="en-GB" sz="1800" baseline="0" dirty="0">
                          <a:solidFill>
                            <a:srgbClr val="0033CC"/>
                          </a:solidFill>
                          <a:latin typeface="Arial" panose="020B0604020202020204" pitchFamily="34" charset="0"/>
                          <a:cs typeface="Arial" panose="020B0604020202020204" pitchFamily="34" charset="0"/>
                        </a:rPr>
                        <a:t>      </a:t>
                      </a:r>
                      <a:r>
                        <a:rPr lang="en-GB" sz="1800" dirty="0">
                          <a:solidFill>
                            <a:srgbClr val="0033CC"/>
                          </a:solidFill>
                          <a:latin typeface="Arial" panose="020B0604020202020204" pitchFamily="34" charset="0"/>
                          <a:cs typeface="Arial" panose="020B0604020202020204" pitchFamily="34" charset="0"/>
                        </a:rPr>
                        <a:t>Excess cost oil</a:t>
                      </a:r>
                      <a:r>
                        <a:rPr lang="en-GB" sz="1800" baseline="0" dirty="0">
                          <a:solidFill>
                            <a:srgbClr val="0033CC"/>
                          </a:solidFill>
                          <a:latin typeface="Arial" panose="020B0604020202020204" pitchFamily="34" charset="0"/>
                          <a:cs typeface="Arial" panose="020B0604020202020204" pitchFamily="34" charset="0"/>
                        </a:rPr>
                        <a:t> = </a:t>
                      </a:r>
                      <a:r>
                        <a:rPr lang="en-GB" sz="1800" dirty="0">
                          <a:solidFill>
                            <a:srgbClr val="0033CC"/>
                          </a:solidFill>
                          <a:latin typeface="Arial" panose="020B0604020202020204" pitchFamily="34" charset="0"/>
                          <a:cs typeface="Arial" panose="020B0604020202020204" pitchFamily="34" charset="0"/>
                        </a:rPr>
                        <a:t>40</a:t>
                      </a:r>
                    </a:p>
                  </a:txBody>
                  <a:tcPr marL="92393" marR="92393" marT="46196" marB="46196"/>
                </a:tc>
                <a:extLst>
                  <a:ext uri="{0D108BD9-81ED-4DB2-BD59-A6C34878D82A}">
                    <a16:rowId xmlns:a16="http://schemas.microsoft.com/office/drawing/2014/main" val="10003"/>
                  </a:ext>
                </a:extLst>
              </a:tr>
            </a:tbl>
          </a:graphicData>
        </a:graphic>
      </p:graphicFrame>
      <p:sp>
        <p:nvSpPr>
          <p:cNvPr id="6" name="Title 3">
            <a:extLst>
              <a:ext uri="{FF2B5EF4-FFF2-40B4-BE49-F238E27FC236}">
                <a16:creationId xmlns:a16="http://schemas.microsoft.com/office/drawing/2014/main" id="{9FE981FC-66CE-47CD-4DEF-1A746F3AE714}"/>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058274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52066" y="1908423"/>
            <a:ext cx="7566000" cy="363750"/>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br>
              <a:rPr lang="en-GB" altLang="en-US" sz="2800" b="1" dirty="0">
                <a:solidFill>
                  <a:srgbClr val="FF0000"/>
                </a:solidFill>
                <a:latin typeface="Arial" panose="020B0604020202020204" pitchFamily="34" charset="0"/>
                <a:ea typeface="+mn-ea"/>
                <a:cs typeface="Arial" panose="020B0604020202020204" pitchFamily="34" charset="0"/>
              </a:rPr>
            </a:br>
            <a:br>
              <a:rPr lang="en-GB" altLang="en-US" sz="2800" b="1" dirty="0">
                <a:solidFill>
                  <a:srgbClr val="FF0000"/>
                </a:solidFill>
                <a:latin typeface="Arial" panose="020B0604020202020204" pitchFamily="34" charset="0"/>
                <a:ea typeface="+mn-ea"/>
                <a:cs typeface="Arial" panose="020B0604020202020204" pitchFamily="34" charset="0"/>
              </a:rPr>
            </a:br>
            <a:r>
              <a:rPr lang="en-GB" altLang="en-US" sz="2800" b="1" dirty="0">
                <a:solidFill>
                  <a:srgbClr val="FF0000"/>
                </a:solidFill>
                <a:latin typeface="Arial" panose="020B0604020202020204" pitchFamily="34" charset="0"/>
                <a:ea typeface="+mn-ea"/>
                <a:cs typeface="Arial" panose="020B0604020202020204" pitchFamily="34" charset="0"/>
              </a:rPr>
              <a:t> </a:t>
            </a:r>
            <a:r>
              <a:rPr lang="en-GB" altLang="en-US" sz="2400" b="1" dirty="0">
                <a:solidFill>
                  <a:srgbClr val="FF0000"/>
                </a:solidFill>
                <a:latin typeface="Arial" panose="020B0604020202020204" pitchFamily="34" charset="0"/>
                <a:ea typeface="+mn-ea"/>
                <a:cs typeface="Arial" panose="020B0604020202020204" pitchFamily="34" charset="0"/>
              </a:rPr>
              <a:t>Definition of PSC Specific Terms </a:t>
            </a:r>
            <a:br>
              <a:rPr lang="en-GB" altLang="en-US" sz="2400" b="1" dirty="0">
                <a:solidFill>
                  <a:srgbClr val="FF0000"/>
                </a:solidFill>
                <a:latin typeface="Arial" panose="020B0604020202020204" pitchFamily="34" charset="0"/>
                <a:ea typeface="+mn-ea"/>
                <a:cs typeface="Arial" panose="020B0604020202020204" pitchFamily="34" charset="0"/>
              </a:rPr>
            </a:br>
            <a:br>
              <a:rPr lang="en-GB" altLang="en-US" sz="2400" b="1" dirty="0">
                <a:solidFill>
                  <a:srgbClr val="FF0000"/>
                </a:solidFill>
                <a:latin typeface="Arial" panose="020B0604020202020204" pitchFamily="34" charset="0"/>
                <a:ea typeface="+mn-ea"/>
                <a:cs typeface="Arial" panose="020B0604020202020204" pitchFamily="34" charset="0"/>
              </a:rPr>
            </a:br>
            <a:r>
              <a:rPr lang="en-US" altLang="en-US" sz="2400" b="1" dirty="0">
                <a:solidFill>
                  <a:srgbClr val="FF0000"/>
                </a:solidFill>
                <a:latin typeface="Arial" panose="020B0604020202020204" pitchFamily="34" charset="0"/>
                <a:ea typeface="+mn-ea"/>
                <a:cs typeface="Arial" panose="020B0604020202020204" pitchFamily="34" charset="0"/>
              </a:rPr>
              <a:t> </a:t>
            </a:r>
            <a:endParaRPr lang="en-US" altLang="en-US" sz="2800" b="1" dirty="0">
              <a:solidFill>
                <a:srgbClr val="FF0000"/>
              </a:solidFill>
              <a:latin typeface="Arial" panose="020B0604020202020204" pitchFamily="34" charset="0"/>
              <a:ea typeface="+mn-ea"/>
              <a:cs typeface="Arial" panose="020B0604020202020204" pitchFamily="34" charset="0"/>
            </a:endParaRPr>
          </a:p>
        </p:txBody>
      </p:sp>
      <p:graphicFrame>
        <p:nvGraphicFramePr>
          <p:cNvPr id="3" name="Table 2"/>
          <p:cNvGraphicFramePr>
            <a:graphicFrameLocks noGrp="1"/>
          </p:cNvGraphicFramePr>
          <p:nvPr/>
        </p:nvGraphicFramePr>
        <p:xfrm>
          <a:off x="426201" y="2484487"/>
          <a:ext cx="9433048" cy="4251870"/>
        </p:xfrm>
        <a:graphic>
          <a:graphicData uri="http://schemas.openxmlformats.org/drawingml/2006/table">
            <a:tbl>
              <a:tblPr firstRow="1" bandRow="1">
                <a:tableStyleId>{5C22544A-7EE6-4342-B048-85BDC9FD1C3A}</a:tableStyleId>
              </a:tblPr>
              <a:tblGrid>
                <a:gridCol w="572287">
                  <a:extLst>
                    <a:ext uri="{9D8B030D-6E8A-4147-A177-3AD203B41FA5}">
                      <a16:colId xmlns:a16="http://schemas.microsoft.com/office/drawing/2014/main" val="20000"/>
                    </a:ext>
                  </a:extLst>
                </a:gridCol>
                <a:gridCol w="1718842">
                  <a:extLst>
                    <a:ext uri="{9D8B030D-6E8A-4147-A177-3AD203B41FA5}">
                      <a16:colId xmlns:a16="http://schemas.microsoft.com/office/drawing/2014/main" val="20001"/>
                    </a:ext>
                  </a:extLst>
                </a:gridCol>
                <a:gridCol w="7141919">
                  <a:extLst>
                    <a:ext uri="{9D8B030D-6E8A-4147-A177-3AD203B41FA5}">
                      <a16:colId xmlns:a16="http://schemas.microsoft.com/office/drawing/2014/main" val="20002"/>
                    </a:ext>
                  </a:extLst>
                </a:gridCol>
              </a:tblGrid>
              <a:tr h="432391">
                <a:tc>
                  <a:txBody>
                    <a:bodyPr/>
                    <a:lstStyle/>
                    <a:p>
                      <a:r>
                        <a:rPr lang="en-GB" sz="1800" dirty="0">
                          <a:solidFill>
                            <a:schemeClr val="bg1"/>
                          </a:solidFill>
                          <a:latin typeface="Arial" panose="020B0604020202020204" pitchFamily="34" charset="0"/>
                          <a:cs typeface="Arial" panose="020B0604020202020204" pitchFamily="34" charset="0"/>
                        </a:rPr>
                        <a:t>S/N</a:t>
                      </a:r>
                    </a:p>
                  </a:txBody>
                  <a:tcPr marL="92393" marR="92393" marT="46196" marB="46196"/>
                </a:tc>
                <a:tc>
                  <a:txBody>
                    <a:bodyPr/>
                    <a:lstStyle/>
                    <a:p>
                      <a:r>
                        <a:rPr lang="en-GB" sz="1800" dirty="0">
                          <a:solidFill>
                            <a:schemeClr val="bg1"/>
                          </a:solidFill>
                          <a:latin typeface="Arial" panose="020B0604020202020204" pitchFamily="34" charset="0"/>
                          <a:cs typeface="Arial" panose="020B0604020202020204" pitchFamily="34" charset="0"/>
                        </a:rPr>
                        <a:t>Item</a:t>
                      </a:r>
                    </a:p>
                  </a:txBody>
                  <a:tcPr marL="92393" marR="92393" marT="46196" marB="46196"/>
                </a:tc>
                <a:tc>
                  <a:txBody>
                    <a:bodyPr/>
                    <a:lstStyle/>
                    <a:p>
                      <a:r>
                        <a:rPr lang="en-GB" sz="1800" dirty="0">
                          <a:solidFill>
                            <a:schemeClr val="bg1"/>
                          </a:solidFill>
                          <a:latin typeface="Arial" panose="020B0604020202020204" pitchFamily="34" charset="0"/>
                          <a:cs typeface="Arial" panose="020B0604020202020204" pitchFamily="34" charset="0"/>
                        </a:rPr>
                        <a:t>Description</a:t>
                      </a:r>
                    </a:p>
                  </a:txBody>
                  <a:tcPr marL="92393" marR="92393" marT="46196" marB="46196"/>
                </a:tc>
                <a:extLst>
                  <a:ext uri="{0D108BD9-81ED-4DB2-BD59-A6C34878D82A}">
                    <a16:rowId xmlns:a16="http://schemas.microsoft.com/office/drawing/2014/main" val="10000"/>
                  </a:ext>
                </a:extLst>
              </a:tr>
              <a:tr h="533085">
                <a:tc>
                  <a:txBody>
                    <a:bodyPr/>
                    <a:lstStyle/>
                    <a:p>
                      <a:pPr algn="ctr"/>
                      <a:r>
                        <a:rPr lang="en-GB" sz="1800" dirty="0">
                          <a:solidFill>
                            <a:srgbClr val="0033CC"/>
                          </a:solidFill>
                          <a:latin typeface="Arial" panose="020B0604020202020204" pitchFamily="34" charset="0"/>
                          <a:cs typeface="Arial" panose="020B0604020202020204" pitchFamily="34" charset="0"/>
                        </a:rPr>
                        <a:t>4</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Cost carry forward</a:t>
                      </a:r>
                    </a:p>
                  </a:txBody>
                  <a:tcPr marL="92393" marR="92393" marT="46196" marB="46196"/>
                </a:tc>
                <a:tc>
                  <a:txBody>
                    <a:bodyPr/>
                    <a:lstStyle/>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Total actual cost  &gt; Cost oil ceiling</a:t>
                      </a:r>
                    </a:p>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Unrecovered cost may be carried forward to the next period for recovery</a:t>
                      </a:r>
                    </a:p>
                  </a:txBody>
                  <a:tcPr marL="92393" marR="92393" marT="46196" marB="46196"/>
                </a:tc>
                <a:extLst>
                  <a:ext uri="{0D108BD9-81ED-4DB2-BD59-A6C34878D82A}">
                    <a16:rowId xmlns:a16="http://schemas.microsoft.com/office/drawing/2014/main" val="10004"/>
                  </a:ext>
                </a:extLst>
              </a:tr>
              <a:tr h="432391">
                <a:tc>
                  <a:txBody>
                    <a:bodyPr/>
                    <a:lstStyle/>
                    <a:p>
                      <a:pPr algn="ctr"/>
                      <a:r>
                        <a:rPr lang="en-GB" sz="1800" dirty="0">
                          <a:solidFill>
                            <a:srgbClr val="0033CC"/>
                          </a:solidFill>
                          <a:latin typeface="Arial" panose="020B0604020202020204" pitchFamily="34" charset="0"/>
                          <a:cs typeface="Arial" panose="020B0604020202020204" pitchFamily="34" charset="0"/>
                        </a:rPr>
                        <a:t>5</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Profit oil</a:t>
                      </a:r>
                    </a:p>
                  </a:txBody>
                  <a:tcPr marL="92393" marR="92393" marT="46196" marB="46196"/>
                </a:tc>
                <a:tc>
                  <a:txBody>
                    <a:bodyPr/>
                    <a:lstStyle/>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Remaining production or revenues after royalty and cost recovery</a:t>
                      </a:r>
                    </a:p>
                  </a:txBody>
                  <a:tcPr marL="92393" marR="92393" marT="46196" marB="46196"/>
                </a:tc>
                <a:extLst>
                  <a:ext uri="{0D108BD9-81ED-4DB2-BD59-A6C34878D82A}">
                    <a16:rowId xmlns:a16="http://schemas.microsoft.com/office/drawing/2014/main" val="10005"/>
                  </a:ext>
                </a:extLst>
              </a:tr>
              <a:tr h="432391">
                <a:tc>
                  <a:txBody>
                    <a:bodyPr/>
                    <a:lstStyle/>
                    <a:p>
                      <a:pPr algn="ctr"/>
                      <a:r>
                        <a:rPr lang="en-GB" sz="1800" dirty="0">
                          <a:solidFill>
                            <a:srgbClr val="0033CC"/>
                          </a:solidFill>
                          <a:latin typeface="Arial" panose="020B0604020202020204" pitchFamily="34" charset="0"/>
                          <a:cs typeface="Arial" panose="020B0604020202020204" pitchFamily="34" charset="0"/>
                        </a:rPr>
                        <a:t>6</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Entitlement</a:t>
                      </a:r>
                    </a:p>
                  </a:txBody>
                  <a:tcPr marL="92393" marR="92393" marT="46196" marB="46196"/>
                </a:tc>
                <a:tc>
                  <a:txBody>
                    <a:bodyPr/>
                    <a:lstStyle/>
                    <a:p>
                      <a:pPr marL="171450" indent="-171450">
                        <a:buFont typeface="Wingdings" panose="05000000000000000000" pitchFamily="2" charset="2"/>
                        <a:buChar char="§"/>
                      </a:pPr>
                      <a:r>
                        <a:rPr lang="en-GB" sz="1800" dirty="0">
                          <a:solidFill>
                            <a:srgbClr val="0033CC"/>
                          </a:solidFill>
                          <a:latin typeface="Arial" panose="020B0604020202020204" pitchFamily="34" charset="0"/>
                          <a:cs typeface="Arial" panose="020B0604020202020204" pitchFamily="34" charset="0"/>
                        </a:rPr>
                        <a:t>Shares of production, contractor and the government are authorised to lift</a:t>
                      </a:r>
                    </a:p>
                  </a:txBody>
                  <a:tcPr marL="92393" marR="92393" marT="46196" marB="46196"/>
                </a:tc>
                <a:extLst>
                  <a:ext uri="{0D108BD9-81ED-4DB2-BD59-A6C34878D82A}">
                    <a16:rowId xmlns:a16="http://schemas.microsoft.com/office/drawing/2014/main" val="10006"/>
                  </a:ext>
                </a:extLst>
              </a:tr>
              <a:tr h="533085">
                <a:tc>
                  <a:txBody>
                    <a:bodyPr/>
                    <a:lstStyle/>
                    <a:p>
                      <a:pPr algn="ctr"/>
                      <a:r>
                        <a:rPr lang="en-GB" sz="1800" dirty="0">
                          <a:solidFill>
                            <a:srgbClr val="0033CC"/>
                          </a:solidFill>
                          <a:latin typeface="Arial" panose="020B0604020202020204" pitchFamily="34" charset="0"/>
                          <a:cs typeface="Arial" panose="020B0604020202020204" pitchFamily="34" charset="0"/>
                        </a:rPr>
                        <a:t>7</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Contractor PSC entitlement</a:t>
                      </a:r>
                    </a:p>
                  </a:txBody>
                  <a:tcPr marL="92393" marR="92393" marT="46196" marB="46196"/>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altLang="en-US" sz="1800" dirty="0">
                          <a:solidFill>
                            <a:srgbClr val="0033CC"/>
                          </a:solidFill>
                          <a:latin typeface="Arial" panose="020B0604020202020204" pitchFamily="34" charset="0"/>
                          <a:cs typeface="Arial" panose="020B0604020202020204" pitchFamily="34" charset="0"/>
                        </a:rPr>
                        <a:t>Cost Oil + Share in Profit Oil</a:t>
                      </a:r>
                    </a:p>
                  </a:txBody>
                  <a:tcPr marL="92393" marR="92393" marT="46196" marB="46196"/>
                </a:tc>
                <a:extLst>
                  <a:ext uri="{0D108BD9-81ED-4DB2-BD59-A6C34878D82A}">
                    <a16:rowId xmlns:a16="http://schemas.microsoft.com/office/drawing/2014/main" val="10007"/>
                  </a:ext>
                </a:extLst>
              </a:tr>
              <a:tr h="533085">
                <a:tc>
                  <a:txBody>
                    <a:bodyPr/>
                    <a:lstStyle/>
                    <a:p>
                      <a:pPr algn="ctr"/>
                      <a:r>
                        <a:rPr lang="en-GB" sz="1800" dirty="0">
                          <a:solidFill>
                            <a:srgbClr val="0033CC"/>
                          </a:solidFill>
                          <a:latin typeface="Arial" panose="020B0604020202020204" pitchFamily="34" charset="0"/>
                          <a:cs typeface="Arial" panose="020B0604020202020204" pitchFamily="34" charset="0"/>
                        </a:rPr>
                        <a:t>8</a:t>
                      </a:r>
                    </a:p>
                  </a:txBody>
                  <a:tcPr marL="92393" marR="92393" marT="46196" marB="46196"/>
                </a:tc>
                <a:tc>
                  <a:txBody>
                    <a:bodyPr/>
                    <a:lstStyle/>
                    <a:p>
                      <a:r>
                        <a:rPr lang="en-GB" sz="1800" dirty="0">
                          <a:solidFill>
                            <a:srgbClr val="0033CC"/>
                          </a:solidFill>
                          <a:latin typeface="Arial" panose="020B0604020202020204" pitchFamily="34" charset="0"/>
                          <a:cs typeface="Arial" panose="020B0604020202020204" pitchFamily="34" charset="0"/>
                        </a:rPr>
                        <a:t>Government PSC entitlement</a:t>
                      </a:r>
                    </a:p>
                  </a:txBody>
                  <a:tcPr marL="92393" marR="92393" marT="46196" marB="46196"/>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altLang="en-US" sz="1800" dirty="0">
                          <a:solidFill>
                            <a:srgbClr val="0033CC"/>
                          </a:solidFill>
                          <a:latin typeface="Arial" panose="020B0604020202020204" pitchFamily="34" charset="0"/>
                          <a:cs typeface="Arial" panose="020B0604020202020204" pitchFamily="34" charset="0"/>
                        </a:rPr>
                        <a:t>Royalties + Share in Profit Oil + Taxes </a:t>
                      </a:r>
                      <a:endParaRPr lang="en-US" altLang="en-US" sz="1800" dirty="0">
                        <a:solidFill>
                          <a:srgbClr val="0033CC"/>
                        </a:solidFill>
                        <a:latin typeface="Arial" panose="020B0604020202020204" pitchFamily="34" charset="0"/>
                        <a:cs typeface="Arial" panose="020B0604020202020204" pitchFamily="34" charset="0"/>
                      </a:endParaRPr>
                    </a:p>
                  </a:txBody>
                  <a:tcPr marL="92393" marR="92393" marT="46196" marB="46196"/>
                </a:tc>
                <a:extLst>
                  <a:ext uri="{0D108BD9-81ED-4DB2-BD59-A6C34878D82A}">
                    <a16:rowId xmlns:a16="http://schemas.microsoft.com/office/drawing/2014/main" val="10008"/>
                  </a:ext>
                </a:extLst>
              </a:tr>
            </a:tbl>
          </a:graphicData>
        </a:graphic>
      </p:graphicFrame>
      <p:sp>
        <p:nvSpPr>
          <p:cNvPr id="6" name="Title 3">
            <a:extLst>
              <a:ext uri="{FF2B5EF4-FFF2-40B4-BE49-F238E27FC236}">
                <a16:creationId xmlns:a16="http://schemas.microsoft.com/office/drawing/2014/main" id="{66E0E7CC-BCC3-F0A8-C060-FD3FB9A26DD1}"/>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4859802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Rectangle 3"/>
          <p:cNvSpPr>
            <a:spLocks noGrp="1" noChangeArrowheads="1"/>
          </p:cNvSpPr>
          <p:nvPr>
            <p:ph type="title"/>
          </p:nvPr>
        </p:nvSpPr>
        <p:spPr>
          <a:xfrm>
            <a:off x="756122" y="1764407"/>
            <a:ext cx="7853363" cy="283138"/>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r>
              <a:rPr lang="en-US" altLang="en-US" sz="2400" b="1" dirty="0">
                <a:solidFill>
                  <a:srgbClr val="FF0000"/>
                </a:solidFill>
                <a:latin typeface="Arial" panose="020B0604020202020204" pitchFamily="34" charset="0"/>
                <a:ea typeface="+mn-ea"/>
                <a:cs typeface="Arial" panose="020B0604020202020204" pitchFamily="34" charset="0"/>
              </a:rPr>
              <a:t>Determinants </a:t>
            </a:r>
            <a:r>
              <a:rPr lang="en-GB" altLang="en-US" sz="2400" b="1" dirty="0">
                <a:solidFill>
                  <a:srgbClr val="FF0000"/>
                </a:solidFill>
                <a:latin typeface="Arial" panose="020B0604020202020204" pitchFamily="34" charset="0"/>
                <a:ea typeface="+mn-ea"/>
                <a:cs typeface="Arial" panose="020B0604020202020204" pitchFamily="34" charset="0"/>
              </a:rPr>
              <a:t>of </a:t>
            </a:r>
            <a:r>
              <a:rPr lang="en-US" altLang="en-US" sz="2400" b="1" dirty="0">
                <a:solidFill>
                  <a:srgbClr val="FF0000"/>
                </a:solidFill>
                <a:latin typeface="Arial" panose="020B0604020202020204" pitchFamily="34" charset="0"/>
                <a:ea typeface="+mn-ea"/>
                <a:cs typeface="Arial" panose="020B0604020202020204" pitchFamily="34" charset="0"/>
              </a:rPr>
              <a:t>Cost Oil </a:t>
            </a:r>
          </a:p>
        </p:txBody>
      </p:sp>
      <p:sp>
        <p:nvSpPr>
          <p:cNvPr id="2" name="Content Placeholder 1"/>
          <p:cNvSpPr>
            <a:spLocks noGrp="1"/>
          </p:cNvSpPr>
          <p:nvPr>
            <p:ph idx="1"/>
          </p:nvPr>
        </p:nvSpPr>
        <p:spPr>
          <a:xfrm>
            <a:off x="675299" y="2268463"/>
            <a:ext cx="8658589" cy="4734468"/>
          </a:xfrm>
        </p:spPr>
        <p:txBody>
          <a:bodyPr>
            <a:normAutofit/>
          </a:bodyPr>
          <a:lstStyle/>
          <a:p>
            <a:pPr marL="291930" indent="-291930" defTabSz="769925">
              <a:lnSpc>
                <a:spcPct val="140000"/>
              </a:lnSpc>
              <a:buNone/>
            </a:pPr>
            <a:r>
              <a:rPr lang="en-GB" altLang="en-US" sz="1800" dirty="0">
                <a:solidFill>
                  <a:srgbClr val="0000CC"/>
                </a:solidFill>
                <a:latin typeface="Arial" panose="020B0604020202020204" pitchFamily="34" charset="0"/>
                <a:cs typeface="Arial" panose="020B0604020202020204" pitchFamily="34" charset="0"/>
              </a:rPr>
              <a:t>Cost Recovery subject to PSC Terms &amp; Conditions:</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Non recoverable vs. Recoverable </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Immediate vs. Delayed </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Sharing of Excess Cost Oil </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Cost Ceiling (High vs. Low)</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Cost Carry Forward</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Uplifts or Investment Credits incentive</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Ring-fencing</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Cross cost recovery </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Hydrocarbon measurement and valuation</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Declaration of economic commerciality (by whom?)</a:t>
            </a:r>
          </a:p>
          <a:p>
            <a:pPr marL="291930" indent="-291930" defTabSz="769925"/>
            <a:r>
              <a:rPr lang="en-GB" altLang="en-US" sz="1800" dirty="0">
                <a:solidFill>
                  <a:srgbClr val="0000CC"/>
                </a:solidFill>
                <a:latin typeface="Arial" panose="020B0604020202020204" pitchFamily="34" charset="0"/>
                <a:cs typeface="Arial" panose="020B0604020202020204" pitchFamily="34" charset="0"/>
              </a:rPr>
              <a:t>Government Participation </a:t>
            </a:r>
          </a:p>
          <a:p>
            <a:endParaRPr lang="en-GB" sz="1800" dirty="0">
              <a:solidFill>
                <a:srgbClr val="0000CC"/>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BAB48626-6278-8C8C-886D-F162B7AA11B5}"/>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086642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body" idx="1"/>
          </p:nvPr>
        </p:nvSpPr>
        <p:spPr>
          <a:xfrm>
            <a:off x="36042" y="2268463"/>
            <a:ext cx="9433048" cy="4003675"/>
          </a:xfrm>
          <a:noFill/>
        </p:spPr>
        <p:txBody>
          <a:bodyPr>
            <a:normAutofit/>
          </a:bodyPr>
          <a:lstStyle/>
          <a:p>
            <a:pPr marL="1116391" lvl="1" indent="-538947" defTabSz="769925">
              <a:lnSpc>
                <a:spcPct val="140000"/>
              </a:lnSpc>
              <a:buFont typeface="+mj-lt"/>
              <a:buAutoNum type="arabicPeriod"/>
            </a:pPr>
            <a:r>
              <a:rPr lang="en-GB" altLang="en-US" sz="1800" dirty="0">
                <a:solidFill>
                  <a:srgbClr val="0000CC"/>
                </a:solidFill>
                <a:latin typeface="Arial" panose="020B0604020202020204" pitchFamily="34" charset="0"/>
                <a:cs typeface="Arial" panose="020B0604020202020204" pitchFamily="34" charset="0"/>
              </a:rPr>
              <a:t>Specific PSC terms</a:t>
            </a:r>
          </a:p>
          <a:p>
            <a:pPr marL="1116391" lvl="1" indent="-538947" defTabSz="769925">
              <a:lnSpc>
                <a:spcPct val="140000"/>
              </a:lnSpc>
              <a:buFont typeface="+mj-lt"/>
              <a:buAutoNum type="arabicPeriod"/>
            </a:pPr>
            <a:r>
              <a:rPr lang="en-GB" altLang="en-US" sz="1800" dirty="0">
                <a:solidFill>
                  <a:srgbClr val="0000CC"/>
                </a:solidFill>
                <a:latin typeface="Arial" panose="020B0604020202020204" pitchFamily="34" charset="0"/>
                <a:cs typeface="Arial" panose="020B0604020202020204" pitchFamily="34" charset="0"/>
              </a:rPr>
              <a:t>Production Levels</a:t>
            </a:r>
          </a:p>
          <a:p>
            <a:pPr marL="1116391" lvl="1" indent="-538947" defTabSz="769925">
              <a:lnSpc>
                <a:spcPct val="140000"/>
              </a:lnSpc>
              <a:buFont typeface="+mj-lt"/>
              <a:buAutoNum type="arabicPeriod"/>
            </a:pPr>
            <a:r>
              <a:rPr lang="en-GB" altLang="en-US" sz="1800" dirty="0">
                <a:solidFill>
                  <a:srgbClr val="0000CC"/>
                </a:solidFill>
                <a:latin typeface="Arial" panose="020B0604020202020204" pitchFamily="34" charset="0"/>
                <a:cs typeface="Arial" panose="020B0604020202020204" pitchFamily="34" charset="0"/>
              </a:rPr>
              <a:t>Expenditure Levels </a:t>
            </a:r>
          </a:p>
          <a:p>
            <a:pPr marL="1116391" lvl="1" indent="-538947" defTabSz="769925">
              <a:lnSpc>
                <a:spcPct val="140000"/>
              </a:lnSpc>
              <a:buFont typeface="+mj-lt"/>
              <a:buAutoNum type="arabicPeriod"/>
            </a:pPr>
            <a:r>
              <a:rPr lang="en-GB" altLang="en-US" sz="1800" dirty="0">
                <a:solidFill>
                  <a:srgbClr val="0000CC"/>
                </a:solidFill>
                <a:latin typeface="Arial" panose="020B0604020202020204" pitchFamily="34" charset="0"/>
                <a:cs typeface="Arial" panose="020B0604020202020204" pitchFamily="34" charset="0"/>
              </a:rPr>
              <a:t>Hydrocarbon Price</a:t>
            </a:r>
          </a:p>
          <a:p>
            <a:pPr marL="1116391" lvl="1" indent="-538947" defTabSz="769925">
              <a:lnSpc>
                <a:spcPct val="140000"/>
              </a:lnSpc>
              <a:buFont typeface="+mj-lt"/>
              <a:buAutoNum type="arabicPeriod"/>
            </a:pPr>
            <a:r>
              <a:rPr lang="en-GB" altLang="en-US" sz="1800" dirty="0">
                <a:solidFill>
                  <a:srgbClr val="0000CC"/>
                </a:solidFill>
                <a:latin typeface="Arial" panose="020B0604020202020204" pitchFamily="34" charset="0"/>
                <a:cs typeface="Arial" panose="020B0604020202020204" pitchFamily="34" charset="0"/>
              </a:rPr>
              <a:t>Cost Recovery Position</a:t>
            </a:r>
            <a:r>
              <a:rPr lang="en-GB" altLang="en-US" sz="1800" i="1" dirty="0">
                <a:solidFill>
                  <a:srgbClr val="0000CC"/>
                </a:solidFill>
                <a:latin typeface="Arial" panose="020B0604020202020204" pitchFamily="34" charset="0"/>
                <a:cs typeface="Arial" panose="020B0604020202020204" pitchFamily="34" charset="0"/>
              </a:rPr>
              <a:t> </a:t>
            </a:r>
            <a:endParaRPr lang="en-GB" altLang="en-US" sz="1800" dirty="0">
              <a:solidFill>
                <a:srgbClr val="0000CC"/>
              </a:solidFill>
              <a:latin typeface="Arial" panose="020B0604020202020204" pitchFamily="34" charset="0"/>
              <a:cs typeface="Arial" panose="020B0604020202020204" pitchFamily="34" charset="0"/>
            </a:endParaRPr>
          </a:p>
        </p:txBody>
      </p:sp>
      <p:sp>
        <p:nvSpPr>
          <p:cNvPr id="66563" name="Rectangle 3"/>
          <p:cNvSpPr>
            <a:spLocks noGrp="1" noChangeArrowheads="1"/>
          </p:cNvSpPr>
          <p:nvPr>
            <p:ph type="title"/>
          </p:nvPr>
        </p:nvSpPr>
        <p:spPr>
          <a:xfrm>
            <a:off x="684114" y="1836415"/>
            <a:ext cx="7853363" cy="363750"/>
          </a:xfrm>
        </p:spPr>
        <p:txBody>
          <a:bodyPr vert="horz" wrap="square" lIns="0" tIns="0" rIns="0" bIns="0" numCol="1" rtlCol="0" anchor="ctr" anchorCtr="0" compatLnSpc="1">
            <a:prstTxWarp prst="textNoShape">
              <a:avLst/>
            </a:prstTxWarp>
            <a:normAutofit/>
          </a:bodyPr>
          <a:lstStyle/>
          <a:p>
            <a:pPr marL="12832">
              <a:lnSpc>
                <a:spcPts val="2582"/>
              </a:lnSpc>
              <a:spcBef>
                <a:spcPts val="128"/>
              </a:spcBef>
            </a:pPr>
            <a:r>
              <a:rPr lang="en-GB" altLang="en-US" sz="2400" b="1" dirty="0">
                <a:solidFill>
                  <a:srgbClr val="FF0000"/>
                </a:solidFill>
                <a:latin typeface="Arial" panose="020B0604020202020204" pitchFamily="34" charset="0"/>
                <a:ea typeface="+mn-ea"/>
                <a:cs typeface="Arial" panose="020B0604020202020204" pitchFamily="34" charset="0"/>
              </a:rPr>
              <a:t>De</a:t>
            </a:r>
            <a:r>
              <a:rPr lang="en-US" altLang="en-US" sz="2400" b="1" dirty="0">
                <a:solidFill>
                  <a:srgbClr val="FF0000"/>
                </a:solidFill>
                <a:latin typeface="Arial" panose="020B0604020202020204" pitchFamily="34" charset="0"/>
                <a:ea typeface="+mn-ea"/>
                <a:cs typeface="Arial" panose="020B0604020202020204" pitchFamily="34" charset="0"/>
              </a:rPr>
              <a:t>terminants </a:t>
            </a:r>
            <a:r>
              <a:rPr lang="en-GB" altLang="en-US" sz="2400" b="1" dirty="0">
                <a:solidFill>
                  <a:srgbClr val="FF0000"/>
                </a:solidFill>
                <a:latin typeface="Arial" panose="020B0604020202020204" pitchFamily="34" charset="0"/>
                <a:ea typeface="+mn-ea"/>
                <a:cs typeface="Arial" panose="020B0604020202020204" pitchFamily="34" charset="0"/>
              </a:rPr>
              <a:t>of Entitlement Volumes</a:t>
            </a:r>
            <a:r>
              <a:rPr lang="en-US" altLang="en-US" sz="2400" b="1" dirty="0">
                <a:solidFill>
                  <a:srgbClr val="FF0000"/>
                </a:solidFill>
                <a:latin typeface="Arial" panose="020B0604020202020204" pitchFamily="34" charset="0"/>
                <a:ea typeface="+mn-ea"/>
                <a:cs typeface="Arial" panose="020B0604020202020204" pitchFamily="34" charset="0"/>
              </a:rPr>
              <a:t> </a:t>
            </a:r>
          </a:p>
        </p:txBody>
      </p:sp>
      <p:sp>
        <p:nvSpPr>
          <p:cNvPr id="6" name="Title 3">
            <a:extLst>
              <a:ext uri="{FF2B5EF4-FFF2-40B4-BE49-F238E27FC236}">
                <a16:creationId xmlns:a16="http://schemas.microsoft.com/office/drawing/2014/main" id="{155A940F-BE5D-0DBC-1B47-C09BA314B7BA}"/>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542467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44386">
                                            <p:txEl>
                                              <p:pRg st="0" end="0"/>
                                            </p:txEl>
                                          </p:spTgt>
                                        </p:tgtEl>
                                        <p:attrNameLst>
                                          <p:attrName>style.visibility</p:attrName>
                                        </p:attrNameLst>
                                      </p:cBhvr>
                                      <p:to>
                                        <p:strVal val="visible"/>
                                      </p:to>
                                    </p:set>
                                    <p:anim calcmode="lin" valueType="num">
                                      <p:cBhvr>
                                        <p:cTn id="7" dur="500" fill="hold"/>
                                        <p:tgtEl>
                                          <p:spTgt spid="14438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4438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4438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44386">
                                            <p:txEl>
                                              <p:pRg st="0" end="0"/>
                                            </p:txEl>
                                          </p:spTgt>
                                        </p:tgtEl>
                                        <p:attrNameLst>
                                          <p:attrName>ppt_h</p:attrName>
                                        </p:attrNameLst>
                                      </p:cBhvr>
                                      <p:tavLst>
                                        <p:tav tm="0">
                                          <p:val>
                                            <p:strVal val="#ppt_h"/>
                                          </p:val>
                                        </p:tav>
                                        <p:tav tm="100000">
                                          <p:val>
                                            <p:strVal val="#ppt_h"/>
                                          </p:val>
                                        </p:tav>
                                      </p:tavLst>
                                    </p:anim>
                                  </p:childTnLst>
                                </p:cTn>
                              </p:par>
                              <p:par>
                                <p:cTn id="11" presetID="17" presetClass="entr" presetSubtype="8" fill="hold" grpId="0" nodeType="withEffect">
                                  <p:stCondLst>
                                    <p:cond delay="0"/>
                                  </p:stCondLst>
                                  <p:childTnLst>
                                    <p:set>
                                      <p:cBhvr>
                                        <p:cTn id="12" dur="1" fill="hold">
                                          <p:stCondLst>
                                            <p:cond delay="0"/>
                                          </p:stCondLst>
                                        </p:cTn>
                                        <p:tgtEl>
                                          <p:spTgt spid="144386">
                                            <p:txEl>
                                              <p:pRg st="1" end="1"/>
                                            </p:txEl>
                                          </p:spTgt>
                                        </p:tgtEl>
                                        <p:attrNameLst>
                                          <p:attrName>style.visibility</p:attrName>
                                        </p:attrNameLst>
                                      </p:cBhvr>
                                      <p:to>
                                        <p:strVal val="visible"/>
                                      </p:to>
                                    </p:set>
                                    <p:anim calcmode="lin" valueType="num">
                                      <p:cBhvr>
                                        <p:cTn id="13" dur="500" fill="hold"/>
                                        <p:tgtEl>
                                          <p:spTgt spid="144386">
                                            <p:txEl>
                                              <p:pRg st="1" end="1"/>
                                            </p:txEl>
                                          </p:spTgt>
                                        </p:tgtEl>
                                        <p:attrNameLst>
                                          <p:attrName>ppt_x</p:attrName>
                                        </p:attrNameLst>
                                      </p:cBhvr>
                                      <p:tavLst>
                                        <p:tav tm="0">
                                          <p:val>
                                            <p:strVal val="#ppt_x-#ppt_w/2"/>
                                          </p:val>
                                        </p:tav>
                                        <p:tav tm="100000">
                                          <p:val>
                                            <p:strVal val="#ppt_x"/>
                                          </p:val>
                                        </p:tav>
                                      </p:tavLst>
                                    </p:anim>
                                    <p:anim calcmode="lin" valueType="num">
                                      <p:cBhvr>
                                        <p:cTn id="14" dur="500" fill="hold"/>
                                        <p:tgtEl>
                                          <p:spTgt spid="144386">
                                            <p:txEl>
                                              <p:pRg st="1" end="1"/>
                                            </p:txEl>
                                          </p:spTgt>
                                        </p:tgtEl>
                                        <p:attrNameLst>
                                          <p:attrName>ppt_y</p:attrName>
                                        </p:attrNameLst>
                                      </p:cBhvr>
                                      <p:tavLst>
                                        <p:tav tm="0">
                                          <p:val>
                                            <p:strVal val="#ppt_y"/>
                                          </p:val>
                                        </p:tav>
                                        <p:tav tm="100000">
                                          <p:val>
                                            <p:strVal val="#ppt_y"/>
                                          </p:val>
                                        </p:tav>
                                      </p:tavLst>
                                    </p:anim>
                                    <p:anim calcmode="lin" valueType="num">
                                      <p:cBhvr>
                                        <p:cTn id="15" dur="500" fill="hold"/>
                                        <p:tgtEl>
                                          <p:spTgt spid="144386">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44386">
                                            <p:txEl>
                                              <p:pRg st="1" end="1"/>
                                            </p:txEl>
                                          </p:spTgt>
                                        </p:tgtEl>
                                        <p:attrNameLst>
                                          <p:attrName>ppt_h</p:attrName>
                                        </p:attrNameLst>
                                      </p:cBhvr>
                                      <p:tavLst>
                                        <p:tav tm="0">
                                          <p:val>
                                            <p:strVal val="#ppt_h"/>
                                          </p:val>
                                        </p:tav>
                                        <p:tav tm="100000">
                                          <p:val>
                                            <p:strVal val="#ppt_h"/>
                                          </p:val>
                                        </p:tav>
                                      </p:tavLst>
                                    </p:anim>
                                  </p:childTnLst>
                                </p:cTn>
                              </p:par>
                              <p:par>
                                <p:cTn id="17" presetID="17" presetClass="entr" presetSubtype="8" fill="hold" grpId="0" nodeType="withEffect">
                                  <p:stCondLst>
                                    <p:cond delay="0"/>
                                  </p:stCondLst>
                                  <p:childTnLst>
                                    <p:set>
                                      <p:cBhvr>
                                        <p:cTn id="18" dur="1" fill="hold">
                                          <p:stCondLst>
                                            <p:cond delay="0"/>
                                          </p:stCondLst>
                                        </p:cTn>
                                        <p:tgtEl>
                                          <p:spTgt spid="144386">
                                            <p:txEl>
                                              <p:pRg st="2" end="2"/>
                                            </p:txEl>
                                          </p:spTgt>
                                        </p:tgtEl>
                                        <p:attrNameLst>
                                          <p:attrName>style.visibility</p:attrName>
                                        </p:attrNameLst>
                                      </p:cBhvr>
                                      <p:to>
                                        <p:strVal val="visible"/>
                                      </p:to>
                                    </p:set>
                                    <p:anim calcmode="lin" valueType="num">
                                      <p:cBhvr>
                                        <p:cTn id="19" dur="500" fill="hold"/>
                                        <p:tgtEl>
                                          <p:spTgt spid="144386">
                                            <p:txEl>
                                              <p:pRg st="2" end="2"/>
                                            </p:txEl>
                                          </p:spTgt>
                                        </p:tgtEl>
                                        <p:attrNameLst>
                                          <p:attrName>ppt_x</p:attrName>
                                        </p:attrNameLst>
                                      </p:cBhvr>
                                      <p:tavLst>
                                        <p:tav tm="0">
                                          <p:val>
                                            <p:strVal val="#ppt_x-#ppt_w/2"/>
                                          </p:val>
                                        </p:tav>
                                        <p:tav tm="100000">
                                          <p:val>
                                            <p:strVal val="#ppt_x"/>
                                          </p:val>
                                        </p:tav>
                                      </p:tavLst>
                                    </p:anim>
                                    <p:anim calcmode="lin" valueType="num">
                                      <p:cBhvr>
                                        <p:cTn id="20" dur="500" fill="hold"/>
                                        <p:tgtEl>
                                          <p:spTgt spid="144386">
                                            <p:txEl>
                                              <p:pRg st="2" end="2"/>
                                            </p:txEl>
                                          </p:spTgt>
                                        </p:tgtEl>
                                        <p:attrNameLst>
                                          <p:attrName>ppt_y</p:attrName>
                                        </p:attrNameLst>
                                      </p:cBhvr>
                                      <p:tavLst>
                                        <p:tav tm="0">
                                          <p:val>
                                            <p:strVal val="#ppt_y"/>
                                          </p:val>
                                        </p:tav>
                                        <p:tav tm="100000">
                                          <p:val>
                                            <p:strVal val="#ppt_y"/>
                                          </p:val>
                                        </p:tav>
                                      </p:tavLst>
                                    </p:anim>
                                    <p:anim calcmode="lin" valueType="num">
                                      <p:cBhvr>
                                        <p:cTn id="21" dur="500" fill="hold"/>
                                        <p:tgtEl>
                                          <p:spTgt spid="14438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4386">
                                            <p:txEl>
                                              <p:pRg st="2" end="2"/>
                                            </p:txEl>
                                          </p:spTgt>
                                        </p:tgtEl>
                                        <p:attrNameLst>
                                          <p:attrName>ppt_h</p:attrName>
                                        </p:attrNameLst>
                                      </p:cBhvr>
                                      <p:tavLst>
                                        <p:tav tm="0">
                                          <p:val>
                                            <p:strVal val="#ppt_h"/>
                                          </p:val>
                                        </p:tav>
                                        <p:tav tm="100000">
                                          <p:val>
                                            <p:strVal val="#ppt_h"/>
                                          </p:val>
                                        </p:tav>
                                      </p:tavLst>
                                    </p:anim>
                                  </p:childTnLst>
                                </p:cTn>
                              </p:par>
                              <p:par>
                                <p:cTn id="23" presetID="17" presetClass="entr" presetSubtype="8" fill="hold" grpId="0" nodeType="withEffect">
                                  <p:stCondLst>
                                    <p:cond delay="0"/>
                                  </p:stCondLst>
                                  <p:childTnLst>
                                    <p:set>
                                      <p:cBhvr>
                                        <p:cTn id="24" dur="1" fill="hold">
                                          <p:stCondLst>
                                            <p:cond delay="0"/>
                                          </p:stCondLst>
                                        </p:cTn>
                                        <p:tgtEl>
                                          <p:spTgt spid="144386">
                                            <p:txEl>
                                              <p:pRg st="3" end="3"/>
                                            </p:txEl>
                                          </p:spTgt>
                                        </p:tgtEl>
                                        <p:attrNameLst>
                                          <p:attrName>style.visibility</p:attrName>
                                        </p:attrNameLst>
                                      </p:cBhvr>
                                      <p:to>
                                        <p:strVal val="visible"/>
                                      </p:to>
                                    </p:set>
                                    <p:anim calcmode="lin" valueType="num">
                                      <p:cBhvr>
                                        <p:cTn id="25" dur="500" fill="hold"/>
                                        <p:tgtEl>
                                          <p:spTgt spid="144386">
                                            <p:txEl>
                                              <p:pRg st="3" end="3"/>
                                            </p:txEl>
                                          </p:spTgt>
                                        </p:tgtEl>
                                        <p:attrNameLst>
                                          <p:attrName>ppt_x</p:attrName>
                                        </p:attrNameLst>
                                      </p:cBhvr>
                                      <p:tavLst>
                                        <p:tav tm="0">
                                          <p:val>
                                            <p:strVal val="#ppt_x-#ppt_w/2"/>
                                          </p:val>
                                        </p:tav>
                                        <p:tav tm="100000">
                                          <p:val>
                                            <p:strVal val="#ppt_x"/>
                                          </p:val>
                                        </p:tav>
                                      </p:tavLst>
                                    </p:anim>
                                    <p:anim calcmode="lin" valueType="num">
                                      <p:cBhvr>
                                        <p:cTn id="26" dur="500" fill="hold"/>
                                        <p:tgtEl>
                                          <p:spTgt spid="144386">
                                            <p:txEl>
                                              <p:pRg st="3" end="3"/>
                                            </p:txEl>
                                          </p:spTgt>
                                        </p:tgtEl>
                                        <p:attrNameLst>
                                          <p:attrName>ppt_y</p:attrName>
                                        </p:attrNameLst>
                                      </p:cBhvr>
                                      <p:tavLst>
                                        <p:tav tm="0">
                                          <p:val>
                                            <p:strVal val="#ppt_y"/>
                                          </p:val>
                                        </p:tav>
                                        <p:tav tm="100000">
                                          <p:val>
                                            <p:strVal val="#ppt_y"/>
                                          </p:val>
                                        </p:tav>
                                      </p:tavLst>
                                    </p:anim>
                                    <p:anim calcmode="lin" valueType="num">
                                      <p:cBhvr>
                                        <p:cTn id="27" dur="500" fill="hold"/>
                                        <p:tgtEl>
                                          <p:spTgt spid="144386">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144386">
                                            <p:txEl>
                                              <p:pRg st="3" end="3"/>
                                            </p:txEl>
                                          </p:spTgt>
                                        </p:tgtEl>
                                        <p:attrNameLst>
                                          <p:attrName>ppt_h</p:attrName>
                                        </p:attrNameLst>
                                      </p:cBhvr>
                                      <p:tavLst>
                                        <p:tav tm="0">
                                          <p:val>
                                            <p:strVal val="#ppt_h"/>
                                          </p:val>
                                        </p:tav>
                                        <p:tav tm="100000">
                                          <p:val>
                                            <p:strVal val="#ppt_h"/>
                                          </p:val>
                                        </p:tav>
                                      </p:tavLst>
                                    </p:anim>
                                  </p:childTnLst>
                                </p:cTn>
                              </p:par>
                              <p:par>
                                <p:cTn id="29" presetID="17" presetClass="entr" presetSubtype="8" fill="hold" grpId="0" nodeType="withEffect">
                                  <p:stCondLst>
                                    <p:cond delay="0"/>
                                  </p:stCondLst>
                                  <p:childTnLst>
                                    <p:set>
                                      <p:cBhvr>
                                        <p:cTn id="30" dur="1" fill="hold">
                                          <p:stCondLst>
                                            <p:cond delay="0"/>
                                          </p:stCondLst>
                                        </p:cTn>
                                        <p:tgtEl>
                                          <p:spTgt spid="144386">
                                            <p:txEl>
                                              <p:pRg st="4" end="4"/>
                                            </p:txEl>
                                          </p:spTgt>
                                        </p:tgtEl>
                                        <p:attrNameLst>
                                          <p:attrName>style.visibility</p:attrName>
                                        </p:attrNameLst>
                                      </p:cBhvr>
                                      <p:to>
                                        <p:strVal val="visible"/>
                                      </p:to>
                                    </p:set>
                                    <p:anim calcmode="lin" valueType="num">
                                      <p:cBhvr>
                                        <p:cTn id="31" dur="500" fill="hold"/>
                                        <p:tgtEl>
                                          <p:spTgt spid="144386">
                                            <p:txEl>
                                              <p:pRg st="4" end="4"/>
                                            </p:txEl>
                                          </p:spTgt>
                                        </p:tgtEl>
                                        <p:attrNameLst>
                                          <p:attrName>ppt_x</p:attrName>
                                        </p:attrNameLst>
                                      </p:cBhvr>
                                      <p:tavLst>
                                        <p:tav tm="0">
                                          <p:val>
                                            <p:strVal val="#ppt_x-#ppt_w/2"/>
                                          </p:val>
                                        </p:tav>
                                        <p:tav tm="100000">
                                          <p:val>
                                            <p:strVal val="#ppt_x"/>
                                          </p:val>
                                        </p:tav>
                                      </p:tavLst>
                                    </p:anim>
                                    <p:anim calcmode="lin" valueType="num">
                                      <p:cBhvr>
                                        <p:cTn id="32" dur="500" fill="hold"/>
                                        <p:tgtEl>
                                          <p:spTgt spid="144386">
                                            <p:txEl>
                                              <p:pRg st="4" end="4"/>
                                            </p:txEl>
                                          </p:spTgt>
                                        </p:tgtEl>
                                        <p:attrNameLst>
                                          <p:attrName>ppt_y</p:attrName>
                                        </p:attrNameLst>
                                      </p:cBhvr>
                                      <p:tavLst>
                                        <p:tav tm="0">
                                          <p:val>
                                            <p:strVal val="#ppt_y"/>
                                          </p:val>
                                        </p:tav>
                                        <p:tav tm="100000">
                                          <p:val>
                                            <p:strVal val="#ppt_y"/>
                                          </p:val>
                                        </p:tav>
                                      </p:tavLst>
                                    </p:anim>
                                    <p:anim calcmode="lin" valueType="num">
                                      <p:cBhvr>
                                        <p:cTn id="33" dur="500" fill="hold"/>
                                        <p:tgtEl>
                                          <p:spTgt spid="144386">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144386">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build="p" autoUpdateAnimBg="0" advAuto="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p:cNvSpPr>
            <a:spLocks noGrp="1" noChangeArrowheads="1"/>
          </p:cNvSpPr>
          <p:nvPr>
            <p:ph type="body" idx="1"/>
          </p:nvPr>
        </p:nvSpPr>
        <p:spPr>
          <a:xfrm>
            <a:off x="324074" y="2052439"/>
            <a:ext cx="7680127" cy="2892765"/>
          </a:xfrm>
        </p:spPr>
        <p:txBody>
          <a:bodyPr vert="horz" wrap="square" lIns="72750" tIns="0" rIns="91440" bIns="45720" numCol="1" anchor="t" anchorCtr="0" compatLnSpc="1">
            <a:prstTxWarp prst="textNoShape">
              <a:avLst/>
            </a:prstTxWarp>
            <a:normAutofit/>
          </a:bodyPr>
          <a:lstStyle/>
          <a:p>
            <a:pPr marL="291930" indent="-291930" defTabSz="769925">
              <a:lnSpc>
                <a:spcPct val="250000"/>
              </a:lnSpc>
              <a:buNone/>
              <a:defRPr/>
            </a:pPr>
            <a:r>
              <a:rPr lang="en-GB" sz="1800" dirty="0">
                <a:solidFill>
                  <a:srgbClr val="0000CC"/>
                </a:solidFill>
                <a:latin typeface="Arial" panose="020B0604020202020204" pitchFamily="34" charset="0"/>
                <a:cs typeface="Arial" panose="020B0604020202020204" pitchFamily="34" charset="0"/>
              </a:rPr>
              <a:t>Sharing of Profit Oil: Balance of Risk and Reward</a:t>
            </a:r>
          </a:p>
          <a:p>
            <a:pPr marL="450727" indent="-319198" defTabSz="769925">
              <a:lnSpc>
                <a:spcPct val="250000"/>
              </a:lnSpc>
              <a:buFont typeface="Wingdings" panose="05000000000000000000" pitchFamily="2" charset="2"/>
              <a:buChar char="q"/>
              <a:defRPr/>
            </a:pPr>
            <a:r>
              <a:rPr lang="en-GB" sz="1800" dirty="0">
                <a:solidFill>
                  <a:srgbClr val="0000CC"/>
                </a:solidFill>
                <a:latin typeface="Arial" panose="020B0604020202020204" pitchFamily="34" charset="0"/>
                <a:cs typeface="Arial" panose="020B0604020202020204" pitchFamily="34" charset="0"/>
              </a:rPr>
              <a:t>Fixed percentage split</a:t>
            </a:r>
          </a:p>
          <a:p>
            <a:pPr marL="450727" indent="-319198" defTabSz="769925">
              <a:lnSpc>
                <a:spcPct val="250000"/>
              </a:lnSpc>
              <a:buFont typeface="Wingdings" panose="05000000000000000000" pitchFamily="2" charset="2"/>
              <a:buChar char="q"/>
              <a:defRPr/>
            </a:pPr>
            <a:r>
              <a:rPr lang="en-GB" sz="1800" dirty="0">
                <a:solidFill>
                  <a:srgbClr val="0000CC"/>
                </a:solidFill>
                <a:latin typeface="Arial" panose="020B0604020202020204" pitchFamily="34" charset="0"/>
                <a:cs typeface="Arial" panose="020B0604020202020204" pitchFamily="34" charset="0"/>
              </a:rPr>
              <a:t>Sliding Scale</a:t>
            </a:r>
          </a:p>
          <a:p>
            <a:pPr marL="450727" indent="-319198" defTabSz="769925">
              <a:lnSpc>
                <a:spcPct val="250000"/>
              </a:lnSpc>
              <a:buFont typeface="Wingdings" panose="05000000000000000000" pitchFamily="2" charset="2"/>
              <a:buChar char="q"/>
              <a:defRPr/>
            </a:pPr>
            <a:r>
              <a:rPr lang="en-GB" sz="1800" dirty="0">
                <a:solidFill>
                  <a:srgbClr val="0000CC"/>
                </a:solidFill>
                <a:latin typeface="Arial" panose="020B0604020202020204" pitchFamily="34" charset="0"/>
                <a:cs typeface="Arial" panose="020B0604020202020204" pitchFamily="34" charset="0"/>
              </a:rPr>
              <a:t>R-factor</a:t>
            </a:r>
          </a:p>
        </p:txBody>
      </p:sp>
      <p:sp>
        <p:nvSpPr>
          <p:cNvPr id="68611" name="Rectangle 3"/>
          <p:cNvSpPr>
            <a:spLocks noGrp="1" noChangeArrowheads="1"/>
          </p:cNvSpPr>
          <p:nvPr>
            <p:ph type="title"/>
          </p:nvPr>
        </p:nvSpPr>
        <p:spPr>
          <a:xfrm>
            <a:off x="396082" y="1738793"/>
            <a:ext cx="8632924" cy="327375"/>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r>
              <a:rPr lang="en-US" altLang="en-US" sz="2400" b="1" dirty="0">
                <a:solidFill>
                  <a:srgbClr val="FF0000"/>
                </a:solidFill>
                <a:ea typeface="+mn-ea"/>
                <a:cs typeface="Arial"/>
              </a:rPr>
              <a:t>Varieties Pro</a:t>
            </a:r>
            <a:r>
              <a:rPr lang="en-GB" altLang="en-US" sz="2400" b="1" dirty="0">
                <a:solidFill>
                  <a:srgbClr val="FF0000"/>
                </a:solidFill>
                <a:ea typeface="+mn-ea"/>
                <a:cs typeface="Arial"/>
              </a:rPr>
              <a:t>fit</a:t>
            </a:r>
            <a:r>
              <a:rPr lang="en-US" altLang="en-US" sz="2400" b="1" dirty="0">
                <a:solidFill>
                  <a:srgbClr val="FF0000"/>
                </a:solidFill>
                <a:ea typeface="+mn-ea"/>
                <a:cs typeface="Arial"/>
              </a:rPr>
              <a:t> Sharing </a:t>
            </a:r>
          </a:p>
        </p:txBody>
      </p:sp>
      <p:sp>
        <p:nvSpPr>
          <p:cNvPr id="4" name="Rectangle 2">
            <a:extLst>
              <a:ext uri="{FF2B5EF4-FFF2-40B4-BE49-F238E27FC236}">
                <a16:creationId xmlns:a16="http://schemas.microsoft.com/office/drawing/2014/main" id="{5389665E-F1E7-3B5B-9E73-BD3D0B2C8C1C}"/>
              </a:ext>
            </a:extLst>
          </p:cNvPr>
          <p:cNvSpPr txBox="1">
            <a:spLocks noChangeArrowheads="1"/>
          </p:cNvSpPr>
          <p:nvPr/>
        </p:nvSpPr>
        <p:spPr bwMode="auto">
          <a:xfrm>
            <a:off x="432260" y="4788743"/>
            <a:ext cx="8084344" cy="23208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75338" indent="-375338" algn="l" rtl="0" eaLnBrk="1" fontAlgn="base" hangingPunct="1">
              <a:spcBef>
                <a:spcPct val="20000"/>
              </a:spcBef>
              <a:spcAft>
                <a:spcPct val="0"/>
              </a:spcAft>
              <a:buFont typeface="Arial" charset="0"/>
              <a:buChar char="•"/>
              <a:defRPr sz="3503" kern="1200">
                <a:solidFill>
                  <a:schemeClr val="tx1"/>
                </a:solidFill>
                <a:latin typeface="+mn-lt"/>
                <a:ea typeface="+mn-ea"/>
                <a:cs typeface="+mn-cs"/>
              </a:defRPr>
            </a:lvl1pPr>
            <a:lvl2pPr marL="813233" indent="-312782" algn="l" rtl="0" eaLnBrk="1" fontAlgn="base" hangingPunct="1">
              <a:spcBef>
                <a:spcPct val="20000"/>
              </a:spcBef>
              <a:spcAft>
                <a:spcPct val="0"/>
              </a:spcAft>
              <a:buFont typeface="Arial" charset="0"/>
              <a:buChar char="–"/>
              <a:defRPr sz="3065" kern="1200">
                <a:solidFill>
                  <a:schemeClr val="tx1"/>
                </a:solidFill>
                <a:latin typeface="+mn-lt"/>
                <a:ea typeface="+mn-ea"/>
                <a:cs typeface="+mn-cs"/>
              </a:defRPr>
            </a:lvl2pPr>
            <a:lvl3pPr marL="1251128" indent="-250226" algn="l" rtl="0" eaLnBrk="1" fontAlgn="base" hangingPunct="1">
              <a:spcBef>
                <a:spcPct val="20000"/>
              </a:spcBef>
              <a:spcAft>
                <a:spcPct val="0"/>
              </a:spcAft>
              <a:buFont typeface="Arial" charset="0"/>
              <a:buChar char="•"/>
              <a:defRPr sz="2627" kern="1200">
                <a:solidFill>
                  <a:schemeClr val="tx1"/>
                </a:solidFill>
                <a:latin typeface="+mn-lt"/>
                <a:ea typeface="+mn-ea"/>
                <a:cs typeface="+mn-cs"/>
              </a:defRPr>
            </a:lvl3pPr>
            <a:lvl4pPr marL="1751579"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4pPr>
            <a:lvl5pPr marL="2252030"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5pPr>
            <a:lvl6pPr marL="2752481"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6pPr>
            <a:lvl7pPr marL="3252932"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7pPr>
            <a:lvl8pPr marL="3753383"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8pPr>
            <a:lvl9pPr marL="4253835"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9pPr>
          </a:lstStyle>
          <a:p>
            <a:pPr defTabSz="769925">
              <a:lnSpc>
                <a:spcPct val="250000"/>
              </a:lnSpc>
              <a:buFont typeface="Wingdings" panose="05000000000000000000" pitchFamily="2" charset="2"/>
              <a:buChar char="q"/>
            </a:pPr>
            <a:r>
              <a:rPr lang="en-GB" altLang="en-US" sz="1800">
                <a:solidFill>
                  <a:srgbClr val="0000CC"/>
                </a:solidFill>
                <a:latin typeface="Arial" panose="020B0604020202020204" pitchFamily="34" charset="0"/>
                <a:cs typeface="Arial" panose="020B0604020202020204" pitchFamily="34" charset="0"/>
              </a:rPr>
              <a:t>Fixed Percentage Split</a:t>
            </a:r>
          </a:p>
          <a:p>
            <a:pPr lvl="1" defTabSz="769925">
              <a:lnSpc>
                <a:spcPct val="150000"/>
              </a:lnSpc>
              <a:buFont typeface="Wingdings" panose="05000000000000000000" pitchFamily="2" charset="2"/>
              <a:buChar char="ü"/>
            </a:pPr>
            <a:r>
              <a:rPr lang="en-GB" altLang="en-US" sz="1800">
                <a:solidFill>
                  <a:srgbClr val="0000CC"/>
                </a:solidFill>
                <a:latin typeface="Arial" panose="020B0604020202020204" pitchFamily="34" charset="0"/>
                <a:cs typeface="Arial" panose="020B0604020202020204" pitchFamily="34" charset="0"/>
              </a:rPr>
              <a:t>fixed and not linked to any variable element, e.g., production</a:t>
            </a:r>
          </a:p>
          <a:p>
            <a:pPr lvl="1" defTabSz="769925">
              <a:lnSpc>
                <a:spcPct val="150000"/>
              </a:lnSpc>
              <a:buFont typeface="Wingdings" panose="05000000000000000000" pitchFamily="2" charset="2"/>
              <a:buChar char="ü"/>
            </a:pPr>
            <a:r>
              <a:rPr lang="en-GB" altLang="en-US" sz="1800">
                <a:solidFill>
                  <a:srgbClr val="0000CC"/>
                </a:solidFill>
                <a:latin typeface="Arial" panose="020B0604020202020204" pitchFamily="34" charset="0"/>
                <a:cs typeface="Arial" panose="020B0604020202020204" pitchFamily="34" charset="0"/>
              </a:rPr>
              <a:t>Example: </a:t>
            </a:r>
            <a:r>
              <a:rPr lang="en-GB" altLang="en-US" sz="1800" i="1">
                <a:solidFill>
                  <a:srgbClr val="0000CC"/>
                </a:solidFill>
                <a:latin typeface="Arial" panose="020B0604020202020204" pitchFamily="34" charset="0"/>
                <a:cs typeface="Arial" panose="020B0604020202020204" pitchFamily="34" charset="0"/>
              </a:rPr>
              <a:t>60% / 40%  (Philippines PSC) or  </a:t>
            </a:r>
          </a:p>
          <a:p>
            <a:pPr lvl="2" indent="0" defTabSz="769925">
              <a:lnSpc>
                <a:spcPct val="150000"/>
              </a:lnSpc>
              <a:buSzPct val="75000"/>
              <a:buFont typeface="Arial" charset="0"/>
              <a:buNone/>
            </a:pPr>
            <a:r>
              <a:rPr lang="en-GB" altLang="en-US" sz="1800" i="1">
                <a:solidFill>
                  <a:srgbClr val="0000CC"/>
                </a:solidFill>
                <a:latin typeface="Arial" panose="020B0604020202020204" pitchFamily="34" charset="0"/>
                <a:cs typeface="Arial" panose="020B0604020202020204" pitchFamily="34" charset="0"/>
              </a:rPr>
              <a:t>          71.1574% / 28.8462% (Indonesia PSC)</a:t>
            </a:r>
          </a:p>
          <a:p>
            <a:pPr marL="773133" lvl="1" defTabSz="769925">
              <a:buSzPct val="75000"/>
              <a:buFont typeface="Arial" charset="0"/>
              <a:buNone/>
            </a:pPr>
            <a:endParaRPr lang="en-GB" altLang="en-US" sz="1800">
              <a:solidFill>
                <a:srgbClr val="0000CC"/>
              </a:solidFill>
              <a:latin typeface="Arial" panose="020B0604020202020204" pitchFamily="34" charset="0"/>
              <a:cs typeface="Arial" panose="020B0604020202020204" pitchFamily="34" charset="0"/>
            </a:endParaRPr>
          </a:p>
          <a:p>
            <a:pPr marL="773133" lvl="1" defTabSz="769925">
              <a:buSzPct val="75000"/>
              <a:buFont typeface="Wingdings" panose="05000000000000000000" pitchFamily="2" charset="2"/>
              <a:buChar char="q"/>
            </a:pPr>
            <a:endParaRPr lang="en-GB" altLang="en-US" sz="1800" dirty="0">
              <a:solidFill>
                <a:srgbClr val="0000CC"/>
              </a:solidFill>
              <a:latin typeface="Arial" panose="020B0604020202020204" pitchFamily="34" charset="0"/>
              <a:cs typeface="Arial" panose="020B0604020202020204" pitchFamily="34" charset="0"/>
            </a:endParaRPr>
          </a:p>
        </p:txBody>
      </p:sp>
      <p:sp>
        <p:nvSpPr>
          <p:cNvPr id="7" name="Title 3">
            <a:extLst>
              <a:ext uri="{FF2B5EF4-FFF2-40B4-BE49-F238E27FC236}">
                <a16:creationId xmlns:a16="http://schemas.microsoft.com/office/drawing/2014/main" id="{2EC1E43C-718B-4672-DEF3-AA05BEE0FB75}"/>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24006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46434">
                                            <p:txEl>
                                              <p:pRg st="0" end="0"/>
                                            </p:txEl>
                                          </p:spTgt>
                                        </p:tgtEl>
                                        <p:attrNameLst>
                                          <p:attrName>style.visibility</p:attrName>
                                        </p:attrNameLst>
                                      </p:cBhvr>
                                      <p:to>
                                        <p:strVal val="visible"/>
                                      </p:to>
                                    </p:set>
                                    <p:anim calcmode="lin" valueType="num">
                                      <p:cBhvr>
                                        <p:cTn id="7" dur="500" fill="hold"/>
                                        <p:tgtEl>
                                          <p:spTgt spid="14643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4643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4643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46434">
                                            <p:txEl>
                                              <p:pRg st="0" end="0"/>
                                            </p:txEl>
                                          </p:spTgt>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7" presetClass="entr" presetSubtype="8" fill="hold" grpId="0" nodeType="afterEffect">
                                  <p:stCondLst>
                                    <p:cond delay="0"/>
                                  </p:stCondLst>
                                  <p:childTnLst>
                                    <p:set>
                                      <p:cBhvr>
                                        <p:cTn id="13" dur="1" fill="hold">
                                          <p:stCondLst>
                                            <p:cond delay="0"/>
                                          </p:stCondLst>
                                        </p:cTn>
                                        <p:tgtEl>
                                          <p:spTgt spid="146434">
                                            <p:txEl>
                                              <p:pRg st="1" end="1"/>
                                            </p:txEl>
                                          </p:spTgt>
                                        </p:tgtEl>
                                        <p:attrNameLst>
                                          <p:attrName>style.visibility</p:attrName>
                                        </p:attrNameLst>
                                      </p:cBhvr>
                                      <p:to>
                                        <p:strVal val="visible"/>
                                      </p:to>
                                    </p:set>
                                    <p:anim calcmode="lin" valueType="num">
                                      <p:cBhvr>
                                        <p:cTn id="14" dur="500" fill="hold"/>
                                        <p:tgtEl>
                                          <p:spTgt spid="146434">
                                            <p:txEl>
                                              <p:pRg st="1" end="1"/>
                                            </p:txEl>
                                          </p:spTgt>
                                        </p:tgtEl>
                                        <p:attrNameLst>
                                          <p:attrName>ppt_x</p:attrName>
                                        </p:attrNameLst>
                                      </p:cBhvr>
                                      <p:tavLst>
                                        <p:tav tm="0">
                                          <p:val>
                                            <p:strVal val="#ppt_x-#ppt_w/2"/>
                                          </p:val>
                                        </p:tav>
                                        <p:tav tm="100000">
                                          <p:val>
                                            <p:strVal val="#ppt_x"/>
                                          </p:val>
                                        </p:tav>
                                      </p:tavLst>
                                    </p:anim>
                                    <p:anim calcmode="lin" valueType="num">
                                      <p:cBhvr>
                                        <p:cTn id="15" dur="500" fill="hold"/>
                                        <p:tgtEl>
                                          <p:spTgt spid="146434">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146434">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146434">
                                            <p:txEl>
                                              <p:pRg st="1" end="1"/>
                                            </p:txEl>
                                          </p:spTgt>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1000"/>
                            </p:stCondLst>
                            <p:childTnLst>
                              <p:par>
                                <p:cTn id="19" presetID="17" presetClass="entr" presetSubtype="8" fill="hold" grpId="0" nodeType="afterEffect">
                                  <p:stCondLst>
                                    <p:cond delay="0"/>
                                  </p:stCondLst>
                                  <p:childTnLst>
                                    <p:set>
                                      <p:cBhvr>
                                        <p:cTn id="20" dur="1" fill="hold">
                                          <p:stCondLst>
                                            <p:cond delay="0"/>
                                          </p:stCondLst>
                                        </p:cTn>
                                        <p:tgtEl>
                                          <p:spTgt spid="146434">
                                            <p:txEl>
                                              <p:pRg st="2" end="2"/>
                                            </p:txEl>
                                          </p:spTgt>
                                        </p:tgtEl>
                                        <p:attrNameLst>
                                          <p:attrName>style.visibility</p:attrName>
                                        </p:attrNameLst>
                                      </p:cBhvr>
                                      <p:to>
                                        <p:strVal val="visible"/>
                                      </p:to>
                                    </p:set>
                                    <p:anim calcmode="lin" valueType="num">
                                      <p:cBhvr>
                                        <p:cTn id="21" dur="500" fill="hold"/>
                                        <p:tgtEl>
                                          <p:spTgt spid="146434">
                                            <p:txEl>
                                              <p:pRg st="2" end="2"/>
                                            </p:txEl>
                                          </p:spTgt>
                                        </p:tgtEl>
                                        <p:attrNameLst>
                                          <p:attrName>ppt_x</p:attrName>
                                        </p:attrNameLst>
                                      </p:cBhvr>
                                      <p:tavLst>
                                        <p:tav tm="0">
                                          <p:val>
                                            <p:strVal val="#ppt_x-#ppt_w/2"/>
                                          </p:val>
                                        </p:tav>
                                        <p:tav tm="100000">
                                          <p:val>
                                            <p:strVal val="#ppt_x"/>
                                          </p:val>
                                        </p:tav>
                                      </p:tavLst>
                                    </p:anim>
                                    <p:anim calcmode="lin" valueType="num">
                                      <p:cBhvr>
                                        <p:cTn id="22" dur="500" fill="hold"/>
                                        <p:tgtEl>
                                          <p:spTgt spid="146434">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146434">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46434">
                                            <p:txEl>
                                              <p:pRg st="2" end="2"/>
                                            </p:txEl>
                                          </p:spTgt>
                                        </p:tgtEl>
                                        <p:attrNameLst>
                                          <p:attrName>ppt_h</p:attrName>
                                        </p:attrNameLst>
                                      </p:cBhvr>
                                      <p:tavLst>
                                        <p:tav tm="0">
                                          <p:val>
                                            <p:strVal val="#ppt_h"/>
                                          </p:val>
                                        </p:tav>
                                        <p:tav tm="100000">
                                          <p:val>
                                            <p:strVal val="#ppt_h"/>
                                          </p:val>
                                        </p:tav>
                                      </p:tavLst>
                                    </p:anim>
                                  </p:childTnLst>
                                </p:cTn>
                              </p:par>
                            </p:childTnLst>
                          </p:cTn>
                        </p:par>
                        <p:par>
                          <p:cTn id="25" fill="hold" nodeType="afterGroup">
                            <p:stCondLst>
                              <p:cond delay="1500"/>
                            </p:stCondLst>
                            <p:childTnLst>
                              <p:par>
                                <p:cTn id="26" presetID="17" presetClass="entr" presetSubtype="8" fill="hold" grpId="0" nodeType="afterEffect">
                                  <p:stCondLst>
                                    <p:cond delay="0"/>
                                  </p:stCondLst>
                                  <p:childTnLst>
                                    <p:set>
                                      <p:cBhvr>
                                        <p:cTn id="27" dur="1" fill="hold">
                                          <p:stCondLst>
                                            <p:cond delay="0"/>
                                          </p:stCondLst>
                                        </p:cTn>
                                        <p:tgtEl>
                                          <p:spTgt spid="146434">
                                            <p:txEl>
                                              <p:pRg st="3" end="3"/>
                                            </p:txEl>
                                          </p:spTgt>
                                        </p:tgtEl>
                                        <p:attrNameLst>
                                          <p:attrName>style.visibility</p:attrName>
                                        </p:attrNameLst>
                                      </p:cBhvr>
                                      <p:to>
                                        <p:strVal val="visible"/>
                                      </p:to>
                                    </p:set>
                                    <p:anim calcmode="lin" valueType="num">
                                      <p:cBhvr>
                                        <p:cTn id="28" dur="500" fill="hold"/>
                                        <p:tgtEl>
                                          <p:spTgt spid="146434">
                                            <p:txEl>
                                              <p:pRg st="3" end="3"/>
                                            </p:txEl>
                                          </p:spTgt>
                                        </p:tgtEl>
                                        <p:attrNameLst>
                                          <p:attrName>ppt_x</p:attrName>
                                        </p:attrNameLst>
                                      </p:cBhvr>
                                      <p:tavLst>
                                        <p:tav tm="0">
                                          <p:val>
                                            <p:strVal val="#ppt_x-#ppt_w/2"/>
                                          </p:val>
                                        </p:tav>
                                        <p:tav tm="100000">
                                          <p:val>
                                            <p:strVal val="#ppt_x"/>
                                          </p:val>
                                        </p:tav>
                                      </p:tavLst>
                                    </p:anim>
                                    <p:anim calcmode="lin" valueType="num">
                                      <p:cBhvr>
                                        <p:cTn id="29" dur="500" fill="hold"/>
                                        <p:tgtEl>
                                          <p:spTgt spid="146434">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146434">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146434">
                                            <p:txEl>
                                              <p:pRg st="3" end="3"/>
                                            </p:txEl>
                                          </p:spTgt>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grpId="0" nodeType="after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 calcmode="lin" valueType="num">
                                      <p:cBhvr>
                                        <p:cTn id="35" dur="500" fill="hold"/>
                                        <p:tgtEl>
                                          <p:spTgt spid="4">
                                            <p:txEl>
                                              <p:pRg st="0" end="0"/>
                                            </p:txEl>
                                          </p:spTgt>
                                        </p:tgtEl>
                                        <p:attrNameLst>
                                          <p:attrName>ppt_x</p:attrName>
                                        </p:attrNameLst>
                                      </p:cBhvr>
                                      <p:tavLst>
                                        <p:tav tm="0">
                                          <p:val>
                                            <p:strVal val="#ppt_x-#ppt_w/2"/>
                                          </p:val>
                                        </p:tav>
                                        <p:tav tm="100000">
                                          <p:val>
                                            <p:strVal val="#ppt_x"/>
                                          </p:val>
                                        </p:tav>
                                      </p:tavLst>
                                    </p:anim>
                                    <p:anim calcmode="lin" valueType="num">
                                      <p:cBhvr>
                                        <p:cTn id="36"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3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7" presetClass="entr" presetSubtype="8" fill="hold" grpId="0" nodeType="after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 calcmode="lin" valueType="num">
                                      <p:cBhvr>
                                        <p:cTn id="42" dur="500" fill="hold"/>
                                        <p:tgtEl>
                                          <p:spTgt spid="4">
                                            <p:txEl>
                                              <p:pRg st="1" end="1"/>
                                            </p:txEl>
                                          </p:spTgt>
                                        </p:tgtEl>
                                        <p:attrNameLst>
                                          <p:attrName>ppt_x</p:attrName>
                                        </p:attrNameLst>
                                      </p:cBhvr>
                                      <p:tavLst>
                                        <p:tav tm="0">
                                          <p:val>
                                            <p:strVal val="#ppt_x-#ppt_w/2"/>
                                          </p:val>
                                        </p:tav>
                                        <p:tav tm="100000">
                                          <p:val>
                                            <p:strVal val="#ppt_x"/>
                                          </p:val>
                                        </p:tav>
                                      </p:tavLst>
                                    </p:anim>
                                    <p:anim calcmode="lin" valueType="num">
                                      <p:cBhvr>
                                        <p:cTn id="43"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4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par>
                          <p:cTn id="46" fill="hold">
                            <p:stCondLst>
                              <p:cond delay="3000"/>
                            </p:stCondLst>
                            <p:childTnLst>
                              <p:par>
                                <p:cTn id="47" presetID="17" presetClass="entr" presetSubtype="8" fill="hold" grpId="0" nodeType="after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 calcmode="lin" valueType="num">
                                      <p:cBhvr>
                                        <p:cTn id="49" dur="500" fill="hold"/>
                                        <p:tgtEl>
                                          <p:spTgt spid="4">
                                            <p:txEl>
                                              <p:pRg st="2" end="2"/>
                                            </p:txEl>
                                          </p:spTgt>
                                        </p:tgtEl>
                                        <p:attrNameLst>
                                          <p:attrName>ppt_x</p:attrName>
                                        </p:attrNameLst>
                                      </p:cBhvr>
                                      <p:tavLst>
                                        <p:tav tm="0">
                                          <p:val>
                                            <p:strVal val="#ppt_x-#ppt_w/2"/>
                                          </p:val>
                                        </p:tav>
                                        <p:tav tm="100000">
                                          <p:val>
                                            <p:strVal val="#ppt_x"/>
                                          </p:val>
                                        </p:tav>
                                      </p:tavLst>
                                    </p:anim>
                                    <p:anim calcmode="lin" valueType="num">
                                      <p:cBhvr>
                                        <p:cTn id="50" dur="500" fill="hold"/>
                                        <p:tgtEl>
                                          <p:spTgt spid="4">
                                            <p:txEl>
                                              <p:pRg st="2" end="2"/>
                                            </p:txEl>
                                          </p:spTgt>
                                        </p:tgtEl>
                                        <p:attrNameLst>
                                          <p:attrName>ppt_y</p:attrName>
                                        </p:attrNameLst>
                                      </p:cBhvr>
                                      <p:tavLst>
                                        <p:tav tm="0">
                                          <p:val>
                                            <p:strVal val="#ppt_y"/>
                                          </p:val>
                                        </p:tav>
                                        <p:tav tm="100000">
                                          <p:val>
                                            <p:strVal val="#ppt_y"/>
                                          </p:val>
                                        </p:tav>
                                      </p:tavLst>
                                    </p:anim>
                                    <p:anim calcmode="lin" valueType="num">
                                      <p:cBhvr>
                                        <p:cTn id="5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par>
                          <p:cTn id="53" fill="hold">
                            <p:stCondLst>
                              <p:cond delay="3500"/>
                            </p:stCondLst>
                            <p:childTnLst>
                              <p:par>
                                <p:cTn id="54" presetID="17" presetClass="entr" presetSubtype="8" fill="hold" grpId="0" nodeType="afterEffect">
                                  <p:stCondLst>
                                    <p:cond delay="0"/>
                                  </p:stCondLst>
                                  <p:childTnLst>
                                    <p:set>
                                      <p:cBhvr>
                                        <p:cTn id="55" dur="1" fill="hold">
                                          <p:stCondLst>
                                            <p:cond delay="0"/>
                                          </p:stCondLst>
                                        </p:cTn>
                                        <p:tgtEl>
                                          <p:spTgt spid="4">
                                            <p:txEl>
                                              <p:pRg st="3" end="3"/>
                                            </p:txEl>
                                          </p:spTgt>
                                        </p:tgtEl>
                                        <p:attrNameLst>
                                          <p:attrName>style.visibility</p:attrName>
                                        </p:attrNameLst>
                                      </p:cBhvr>
                                      <p:to>
                                        <p:strVal val="visible"/>
                                      </p:to>
                                    </p:set>
                                    <p:anim calcmode="lin" valueType="num">
                                      <p:cBhvr>
                                        <p:cTn id="56" dur="500" fill="hold"/>
                                        <p:tgtEl>
                                          <p:spTgt spid="4">
                                            <p:txEl>
                                              <p:pRg st="3" end="3"/>
                                            </p:txEl>
                                          </p:spTgt>
                                        </p:tgtEl>
                                        <p:attrNameLst>
                                          <p:attrName>ppt_x</p:attrName>
                                        </p:attrNameLst>
                                      </p:cBhvr>
                                      <p:tavLst>
                                        <p:tav tm="0">
                                          <p:val>
                                            <p:strVal val="#ppt_x-#ppt_w/2"/>
                                          </p:val>
                                        </p:tav>
                                        <p:tav tm="100000">
                                          <p:val>
                                            <p:strVal val="#ppt_x"/>
                                          </p:val>
                                        </p:tav>
                                      </p:tavLst>
                                    </p:anim>
                                    <p:anim calcmode="lin" valueType="num">
                                      <p:cBhvr>
                                        <p:cTn id="57" dur="500" fill="hold"/>
                                        <p:tgtEl>
                                          <p:spTgt spid="4">
                                            <p:txEl>
                                              <p:pRg st="3" end="3"/>
                                            </p:txEl>
                                          </p:spTgt>
                                        </p:tgtEl>
                                        <p:attrNameLst>
                                          <p:attrName>ppt_y</p:attrName>
                                        </p:attrNameLst>
                                      </p:cBhvr>
                                      <p:tavLst>
                                        <p:tav tm="0">
                                          <p:val>
                                            <p:strVal val="#ppt_y"/>
                                          </p:val>
                                        </p:tav>
                                        <p:tav tm="100000">
                                          <p:val>
                                            <p:strVal val="#ppt_y"/>
                                          </p:val>
                                        </p:tav>
                                      </p:tavLst>
                                    </p:anim>
                                    <p:anim calcmode="lin" valueType="num">
                                      <p:cBhvr>
                                        <p:cTn id="5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build="p" bldLvl="4" autoUpdateAnimBg="0" advAuto="0"/>
      <p:bldP spid="4" grpId="0" build="p" bldLvl="4" autoUpdateAnimBg="0" advAuto="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2" name="Rectangle 2"/>
          <p:cNvSpPr>
            <a:spLocks noGrp="1" noChangeArrowheads="1"/>
          </p:cNvSpPr>
          <p:nvPr>
            <p:ph type="body" idx="1"/>
          </p:nvPr>
        </p:nvSpPr>
        <p:spPr>
          <a:xfrm>
            <a:off x="15655" y="1980431"/>
            <a:ext cx="9885482" cy="4464496"/>
          </a:xfrm>
          <a:noFill/>
        </p:spPr>
        <p:txBody>
          <a:bodyPr/>
          <a:lstStyle/>
          <a:p>
            <a:pPr defTabSz="769925">
              <a:buFont typeface="Wingdings" panose="05000000000000000000" pitchFamily="2" charset="2"/>
              <a:buChar char="q"/>
            </a:pPr>
            <a:r>
              <a:rPr lang="en-GB" altLang="en-US" sz="1800" dirty="0">
                <a:solidFill>
                  <a:srgbClr val="0000CC"/>
                </a:solidFill>
                <a:latin typeface="Arial" panose="020B0604020202020204" pitchFamily="34" charset="0"/>
                <a:cs typeface="Arial" panose="020B0604020202020204" pitchFamily="34" charset="0"/>
              </a:rPr>
              <a:t>Sliding Scale Percentage Split</a:t>
            </a:r>
          </a:p>
          <a:p>
            <a:pPr lvl="1" defTabSz="769925">
              <a:lnSpc>
                <a:spcPct val="150000"/>
              </a:lnSpc>
              <a:buFont typeface="Wingdings" panose="05000000000000000000" pitchFamily="2" charset="2"/>
              <a:buChar char="ü"/>
            </a:pPr>
            <a:r>
              <a:rPr lang="en-GB" altLang="en-US" sz="1800" dirty="0">
                <a:solidFill>
                  <a:srgbClr val="0000CC"/>
                </a:solidFill>
                <a:latin typeface="Arial" panose="020B0604020202020204" pitchFamily="34" charset="0"/>
                <a:cs typeface="Arial" panose="020B0604020202020204" pitchFamily="34" charset="0"/>
              </a:rPr>
              <a:t>Seen as a flexible system </a:t>
            </a:r>
          </a:p>
          <a:p>
            <a:pPr lvl="1" defTabSz="769925">
              <a:lnSpc>
                <a:spcPct val="150000"/>
              </a:lnSpc>
              <a:buFont typeface="Wingdings" panose="05000000000000000000" pitchFamily="2" charset="2"/>
              <a:buChar char="ü"/>
            </a:pPr>
            <a:r>
              <a:rPr lang="en-GB" altLang="en-US" sz="1800" dirty="0">
                <a:solidFill>
                  <a:srgbClr val="0000CC"/>
                </a:solidFill>
                <a:latin typeface="Arial" panose="020B0604020202020204" pitchFamily="34" charset="0"/>
                <a:cs typeface="Arial" panose="020B0604020202020204" pitchFamily="34" charset="0"/>
              </a:rPr>
              <a:t>Most trigger on production rates. As production rates increase, government take increases.</a:t>
            </a:r>
          </a:p>
          <a:p>
            <a:pPr lvl="1" defTabSz="769925">
              <a:lnSpc>
                <a:spcPct val="150000"/>
              </a:lnSpc>
              <a:buFont typeface="Wingdings" panose="05000000000000000000" pitchFamily="2" charset="2"/>
              <a:buChar char="ü"/>
            </a:pPr>
            <a:r>
              <a:rPr lang="en-GB" altLang="en-US" sz="1800" dirty="0">
                <a:solidFill>
                  <a:srgbClr val="0000CC"/>
                </a:solidFill>
                <a:latin typeface="Arial" panose="020B0604020202020204" pitchFamily="34" charset="0"/>
                <a:cs typeface="Arial" panose="020B0604020202020204" pitchFamily="34" charset="0"/>
              </a:rPr>
              <a:t>As a rule, it is better for both parties when government take is a function of profitability.</a:t>
            </a:r>
          </a:p>
          <a:p>
            <a:pPr lvl="1" defTabSz="769925">
              <a:lnSpc>
                <a:spcPct val="150000"/>
              </a:lnSpc>
              <a:buFont typeface="Wingdings" panose="05000000000000000000" pitchFamily="2" charset="2"/>
              <a:buChar char="ü"/>
            </a:pPr>
            <a:r>
              <a:rPr lang="en-GB" altLang="en-US" sz="1800" dirty="0">
                <a:solidFill>
                  <a:srgbClr val="0000CC"/>
                </a:solidFill>
                <a:latin typeface="Arial" panose="020B0604020202020204" pitchFamily="34" charset="0"/>
                <a:cs typeface="Arial" panose="020B0604020202020204" pitchFamily="34" charset="0"/>
              </a:rPr>
              <a:t>Other factors influence profitability other than production rates such as price, expenditures, timing.</a:t>
            </a:r>
          </a:p>
        </p:txBody>
      </p:sp>
      <p:sp>
        <p:nvSpPr>
          <p:cNvPr id="5" name="Rectangle 3"/>
          <p:cNvSpPr>
            <a:spLocks noGrp="1" noChangeArrowheads="1"/>
          </p:cNvSpPr>
          <p:nvPr>
            <p:ph type="title"/>
          </p:nvPr>
        </p:nvSpPr>
        <p:spPr>
          <a:xfrm>
            <a:off x="540098" y="1623407"/>
            <a:ext cx="8632924" cy="327375"/>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r>
              <a:rPr lang="en-US" altLang="en-US" sz="2400" b="1" dirty="0">
                <a:solidFill>
                  <a:srgbClr val="FF0000"/>
                </a:solidFill>
                <a:latin typeface="Arial" panose="020B0604020202020204" pitchFamily="34" charset="0"/>
                <a:ea typeface="+mn-ea"/>
                <a:cs typeface="Arial" panose="020B0604020202020204" pitchFamily="34" charset="0"/>
              </a:rPr>
              <a:t>Varieties Pro</a:t>
            </a:r>
            <a:r>
              <a:rPr lang="en-GB" altLang="en-US" sz="2400" b="1" dirty="0">
                <a:solidFill>
                  <a:srgbClr val="FF0000"/>
                </a:solidFill>
                <a:latin typeface="Arial" panose="020B0604020202020204" pitchFamily="34" charset="0"/>
                <a:ea typeface="+mn-ea"/>
                <a:cs typeface="Arial" panose="020B0604020202020204" pitchFamily="34" charset="0"/>
              </a:rPr>
              <a:t>fit</a:t>
            </a:r>
            <a:r>
              <a:rPr lang="en-US" altLang="en-US" sz="2400" b="1" dirty="0">
                <a:solidFill>
                  <a:srgbClr val="FF0000"/>
                </a:solidFill>
                <a:latin typeface="Arial" panose="020B0604020202020204" pitchFamily="34" charset="0"/>
                <a:ea typeface="+mn-ea"/>
                <a:cs typeface="Arial" panose="020B0604020202020204" pitchFamily="34" charset="0"/>
              </a:rPr>
              <a:t> Sharing </a:t>
            </a:r>
          </a:p>
        </p:txBody>
      </p:sp>
      <p:sp>
        <p:nvSpPr>
          <p:cNvPr id="7" name="Title 3">
            <a:extLst>
              <a:ext uri="{FF2B5EF4-FFF2-40B4-BE49-F238E27FC236}">
                <a16:creationId xmlns:a16="http://schemas.microsoft.com/office/drawing/2014/main" id="{1CAE934B-5F3A-F6AC-7015-8A9B3D68F6F1}"/>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
        <p:nvSpPr>
          <p:cNvPr id="6" name="Rectangle 2">
            <a:extLst>
              <a:ext uri="{FF2B5EF4-FFF2-40B4-BE49-F238E27FC236}">
                <a16:creationId xmlns:a16="http://schemas.microsoft.com/office/drawing/2014/main" id="{42682A09-857B-E85B-0970-232A62ABA35A}"/>
              </a:ext>
            </a:extLst>
          </p:cNvPr>
          <p:cNvSpPr txBox="1">
            <a:spLocks noChangeArrowheads="1"/>
          </p:cNvSpPr>
          <p:nvPr/>
        </p:nvSpPr>
        <p:spPr bwMode="auto">
          <a:xfrm>
            <a:off x="846931" y="5148783"/>
            <a:ext cx="8315325" cy="329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75338" indent="-375338" algn="l" rtl="0" eaLnBrk="1" fontAlgn="base" hangingPunct="1">
              <a:spcBef>
                <a:spcPct val="20000"/>
              </a:spcBef>
              <a:spcAft>
                <a:spcPct val="0"/>
              </a:spcAft>
              <a:buFont typeface="Arial" charset="0"/>
              <a:buChar char="•"/>
              <a:defRPr sz="3503" kern="1200">
                <a:solidFill>
                  <a:schemeClr val="tx1"/>
                </a:solidFill>
                <a:latin typeface="+mn-lt"/>
                <a:ea typeface="+mn-ea"/>
                <a:cs typeface="+mn-cs"/>
              </a:defRPr>
            </a:lvl1pPr>
            <a:lvl2pPr marL="813233" indent="-312782" algn="l" rtl="0" eaLnBrk="1" fontAlgn="base" hangingPunct="1">
              <a:spcBef>
                <a:spcPct val="20000"/>
              </a:spcBef>
              <a:spcAft>
                <a:spcPct val="0"/>
              </a:spcAft>
              <a:buFont typeface="Arial" charset="0"/>
              <a:buChar char="–"/>
              <a:defRPr sz="3065" kern="1200">
                <a:solidFill>
                  <a:schemeClr val="tx1"/>
                </a:solidFill>
                <a:latin typeface="+mn-lt"/>
                <a:ea typeface="+mn-ea"/>
                <a:cs typeface="+mn-cs"/>
              </a:defRPr>
            </a:lvl2pPr>
            <a:lvl3pPr marL="1251128" indent="-250226" algn="l" rtl="0" eaLnBrk="1" fontAlgn="base" hangingPunct="1">
              <a:spcBef>
                <a:spcPct val="20000"/>
              </a:spcBef>
              <a:spcAft>
                <a:spcPct val="0"/>
              </a:spcAft>
              <a:buFont typeface="Arial" charset="0"/>
              <a:buChar char="•"/>
              <a:defRPr sz="2627" kern="1200">
                <a:solidFill>
                  <a:schemeClr val="tx1"/>
                </a:solidFill>
                <a:latin typeface="+mn-lt"/>
                <a:ea typeface="+mn-ea"/>
                <a:cs typeface="+mn-cs"/>
              </a:defRPr>
            </a:lvl3pPr>
            <a:lvl4pPr marL="1751579"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4pPr>
            <a:lvl5pPr marL="2252030" indent="-250226" algn="l" rtl="0" eaLnBrk="1" fontAlgn="base" hangingPunct="1">
              <a:spcBef>
                <a:spcPct val="20000"/>
              </a:spcBef>
              <a:spcAft>
                <a:spcPct val="0"/>
              </a:spcAft>
              <a:buFont typeface="Arial" charset="0"/>
              <a:buChar char="»"/>
              <a:defRPr sz="2189" kern="1200">
                <a:solidFill>
                  <a:schemeClr val="tx1"/>
                </a:solidFill>
                <a:latin typeface="+mn-lt"/>
                <a:ea typeface="+mn-ea"/>
                <a:cs typeface="+mn-cs"/>
              </a:defRPr>
            </a:lvl5pPr>
            <a:lvl6pPr marL="2752481"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6pPr>
            <a:lvl7pPr marL="3252932"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7pPr>
            <a:lvl8pPr marL="3753383"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8pPr>
            <a:lvl9pPr marL="4253835" indent="-250226" algn="l" defTabSz="1000902" rtl="0" eaLnBrk="1" latinLnBrk="0" hangingPunct="1">
              <a:spcBef>
                <a:spcPct val="20000"/>
              </a:spcBef>
              <a:buFont typeface="Arial" pitchFamily="34" charset="0"/>
              <a:buChar char="•"/>
              <a:defRPr sz="2189" kern="1200">
                <a:solidFill>
                  <a:schemeClr val="tx1"/>
                </a:solidFill>
                <a:latin typeface="+mn-lt"/>
                <a:ea typeface="+mn-ea"/>
                <a:cs typeface="+mn-cs"/>
              </a:defRPr>
            </a:lvl9pPr>
          </a:lstStyle>
          <a:p>
            <a:pPr marL="291930" indent="-291930" defTabSz="769925">
              <a:buSzPct val="60000"/>
              <a:buFont typeface="Arial" charset="0"/>
              <a:buNone/>
            </a:pPr>
            <a:r>
              <a:rPr lang="en-GB" altLang="en-US" sz="1800">
                <a:solidFill>
                  <a:srgbClr val="0000CC"/>
                </a:solidFill>
                <a:latin typeface="Arial" panose="020B0604020202020204" pitchFamily="34" charset="0"/>
                <a:cs typeface="Arial" panose="020B0604020202020204" pitchFamily="34" charset="0"/>
              </a:rPr>
              <a:t>Example : Sliding Scale Percentage Split</a:t>
            </a:r>
            <a:endParaRPr lang="en-GB" altLang="en-US" sz="1800" dirty="0">
              <a:solidFill>
                <a:srgbClr val="0000CC"/>
              </a:solidFill>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5CEAD28A-3020-943C-DC98-B8F779AD09FF}"/>
              </a:ext>
            </a:extLst>
          </p:cNvPr>
          <p:cNvGraphicFramePr>
            <a:graphicFrameLocks noGrp="1"/>
          </p:cNvGraphicFramePr>
          <p:nvPr/>
        </p:nvGraphicFramePr>
        <p:xfrm>
          <a:off x="900138" y="5652839"/>
          <a:ext cx="7914840" cy="1498812"/>
        </p:xfrm>
        <a:graphic>
          <a:graphicData uri="http://schemas.openxmlformats.org/drawingml/2006/table">
            <a:tbl>
              <a:tblPr firstRow="1" bandRow="1">
                <a:tableStyleId>{5C22544A-7EE6-4342-B048-85BDC9FD1C3A}</a:tableStyleId>
              </a:tblPr>
              <a:tblGrid>
                <a:gridCol w="3172370">
                  <a:extLst>
                    <a:ext uri="{9D8B030D-6E8A-4147-A177-3AD203B41FA5}">
                      <a16:colId xmlns:a16="http://schemas.microsoft.com/office/drawing/2014/main" val="20000"/>
                    </a:ext>
                  </a:extLst>
                </a:gridCol>
                <a:gridCol w="1843784">
                  <a:extLst>
                    <a:ext uri="{9D8B030D-6E8A-4147-A177-3AD203B41FA5}">
                      <a16:colId xmlns:a16="http://schemas.microsoft.com/office/drawing/2014/main" val="20001"/>
                    </a:ext>
                  </a:extLst>
                </a:gridCol>
                <a:gridCol w="2898686">
                  <a:extLst>
                    <a:ext uri="{9D8B030D-6E8A-4147-A177-3AD203B41FA5}">
                      <a16:colId xmlns:a16="http://schemas.microsoft.com/office/drawing/2014/main" val="20002"/>
                    </a:ext>
                  </a:extLst>
                </a:gridCol>
              </a:tblGrid>
              <a:tr h="37470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Average BOPD</a:t>
                      </a:r>
                      <a:endParaRPr kumimoji="0" lang="en-US" sz="18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Govt, %</a:t>
                      </a:r>
                      <a:endParaRPr kumimoji="0" lang="en-US" sz="18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Contractor, %</a:t>
                      </a:r>
                      <a:endParaRPr kumimoji="0" lang="en-US" sz="18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L="85285" marR="85285" marT="46196" marB="46196" horzOverflow="overflow"/>
                </a:tc>
                <a:extLst>
                  <a:ext uri="{0D108BD9-81ED-4DB2-BD59-A6C34878D82A}">
                    <a16:rowId xmlns:a16="http://schemas.microsoft.com/office/drawing/2014/main" val="10000"/>
                  </a:ext>
                </a:extLst>
              </a:tr>
              <a:tr h="37470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Up to 10,000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30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70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extLst>
                  <a:ext uri="{0D108BD9-81ED-4DB2-BD59-A6C34878D82A}">
                    <a16:rowId xmlns:a16="http://schemas.microsoft.com/office/drawing/2014/main" val="10001"/>
                  </a:ext>
                </a:extLst>
              </a:tr>
              <a:tr h="37470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10,001 – 20,000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40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60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extLst>
                  <a:ext uri="{0D108BD9-81ED-4DB2-BD59-A6C34878D82A}">
                    <a16:rowId xmlns:a16="http://schemas.microsoft.com/office/drawing/2014/main" val="10002"/>
                  </a:ext>
                </a:extLst>
              </a:tr>
              <a:tr h="37470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20,000 +</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50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50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80000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48482">
                                            <p:txEl>
                                              <p:pRg st="0" end="0"/>
                                            </p:txEl>
                                          </p:spTgt>
                                        </p:tgtEl>
                                        <p:attrNameLst>
                                          <p:attrName>style.visibility</p:attrName>
                                        </p:attrNameLst>
                                      </p:cBhvr>
                                      <p:to>
                                        <p:strVal val="visible"/>
                                      </p:to>
                                    </p:set>
                                    <p:anim calcmode="lin" valueType="num">
                                      <p:cBhvr>
                                        <p:cTn id="7" dur="500" fill="hold"/>
                                        <p:tgtEl>
                                          <p:spTgt spid="148482">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4848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48482">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48482">
                                            <p:txEl>
                                              <p:pRg st="0" end="0"/>
                                            </p:txEl>
                                          </p:spTgt>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7" presetClass="entr" presetSubtype="8" fill="hold" grpId="0" nodeType="afterEffect">
                                  <p:stCondLst>
                                    <p:cond delay="0"/>
                                  </p:stCondLst>
                                  <p:childTnLst>
                                    <p:set>
                                      <p:cBhvr>
                                        <p:cTn id="13" dur="1" fill="hold">
                                          <p:stCondLst>
                                            <p:cond delay="0"/>
                                          </p:stCondLst>
                                        </p:cTn>
                                        <p:tgtEl>
                                          <p:spTgt spid="148482">
                                            <p:txEl>
                                              <p:pRg st="1" end="1"/>
                                            </p:txEl>
                                          </p:spTgt>
                                        </p:tgtEl>
                                        <p:attrNameLst>
                                          <p:attrName>style.visibility</p:attrName>
                                        </p:attrNameLst>
                                      </p:cBhvr>
                                      <p:to>
                                        <p:strVal val="visible"/>
                                      </p:to>
                                    </p:set>
                                    <p:anim calcmode="lin" valueType="num">
                                      <p:cBhvr>
                                        <p:cTn id="14" dur="500" fill="hold"/>
                                        <p:tgtEl>
                                          <p:spTgt spid="148482">
                                            <p:txEl>
                                              <p:pRg st="1" end="1"/>
                                            </p:txEl>
                                          </p:spTgt>
                                        </p:tgtEl>
                                        <p:attrNameLst>
                                          <p:attrName>ppt_x</p:attrName>
                                        </p:attrNameLst>
                                      </p:cBhvr>
                                      <p:tavLst>
                                        <p:tav tm="0">
                                          <p:val>
                                            <p:strVal val="#ppt_x-#ppt_w/2"/>
                                          </p:val>
                                        </p:tav>
                                        <p:tav tm="100000">
                                          <p:val>
                                            <p:strVal val="#ppt_x"/>
                                          </p:val>
                                        </p:tav>
                                      </p:tavLst>
                                    </p:anim>
                                    <p:anim calcmode="lin" valueType="num">
                                      <p:cBhvr>
                                        <p:cTn id="15" dur="500" fill="hold"/>
                                        <p:tgtEl>
                                          <p:spTgt spid="148482">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148482">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148482">
                                            <p:txEl>
                                              <p:pRg st="1" end="1"/>
                                            </p:txEl>
                                          </p:spTgt>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grpId="0" nodeType="afterEffect">
                                  <p:stCondLst>
                                    <p:cond delay="0"/>
                                  </p:stCondLst>
                                  <p:childTnLst>
                                    <p:set>
                                      <p:cBhvr>
                                        <p:cTn id="20" dur="1" fill="hold">
                                          <p:stCondLst>
                                            <p:cond delay="0"/>
                                          </p:stCondLst>
                                        </p:cTn>
                                        <p:tgtEl>
                                          <p:spTgt spid="148482">
                                            <p:txEl>
                                              <p:pRg st="2" end="2"/>
                                            </p:txEl>
                                          </p:spTgt>
                                        </p:tgtEl>
                                        <p:attrNameLst>
                                          <p:attrName>style.visibility</p:attrName>
                                        </p:attrNameLst>
                                      </p:cBhvr>
                                      <p:to>
                                        <p:strVal val="visible"/>
                                      </p:to>
                                    </p:set>
                                    <p:anim calcmode="lin" valueType="num">
                                      <p:cBhvr>
                                        <p:cTn id="21" dur="500" fill="hold"/>
                                        <p:tgtEl>
                                          <p:spTgt spid="148482">
                                            <p:txEl>
                                              <p:pRg st="2" end="2"/>
                                            </p:txEl>
                                          </p:spTgt>
                                        </p:tgtEl>
                                        <p:attrNameLst>
                                          <p:attrName>ppt_x</p:attrName>
                                        </p:attrNameLst>
                                      </p:cBhvr>
                                      <p:tavLst>
                                        <p:tav tm="0">
                                          <p:val>
                                            <p:strVal val="#ppt_x-#ppt_w/2"/>
                                          </p:val>
                                        </p:tav>
                                        <p:tav tm="100000">
                                          <p:val>
                                            <p:strVal val="#ppt_x"/>
                                          </p:val>
                                        </p:tav>
                                      </p:tavLst>
                                    </p:anim>
                                    <p:anim calcmode="lin" valueType="num">
                                      <p:cBhvr>
                                        <p:cTn id="22" dur="500" fill="hold"/>
                                        <p:tgtEl>
                                          <p:spTgt spid="148482">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148482">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48482">
                                            <p:txEl>
                                              <p:pRg st="2" end="2"/>
                                            </p:txEl>
                                          </p:spTgt>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grpId="0" nodeType="afterEffect">
                                  <p:stCondLst>
                                    <p:cond delay="0"/>
                                  </p:stCondLst>
                                  <p:childTnLst>
                                    <p:set>
                                      <p:cBhvr>
                                        <p:cTn id="27" dur="1" fill="hold">
                                          <p:stCondLst>
                                            <p:cond delay="0"/>
                                          </p:stCondLst>
                                        </p:cTn>
                                        <p:tgtEl>
                                          <p:spTgt spid="148482">
                                            <p:txEl>
                                              <p:pRg st="3" end="3"/>
                                            </p:txEl>
                                          </p:spTgt>
                                        </p:tgtEl>
                                        <p:attrNameLst>
                                          <p:attrName>style.visibility</p:attrName>
                                        </p:attrNameLst>
                                      </p:cBhvr>
                                      <p:to>
                                        <p:strVal val="visible"/>
                                      </p:to>
                                    </p:set>
                                    <p:anim calcmode="lin" valueType="num">
                                      <p:cBhvr>
                                        <p:cTn id="28" dur="500" fill="hold"/>
                                        <p:tgtEl>
                                          <p:spTgt spid="148482">
                                            <p:txEl>
                                              <p:pRg st="3" end="3"/>
                                            </p:txEl>
                                          </p:spTgt>
                                        </p:tgtEl>
                                        <p:attrNameLst>
                                          <p:attrName>ppt_x</p:attrName>
                                        </p:attrNameLst>
                                      </p:cBhvr>
                                      <p:tavLst>
                                        <p:tav tm="0">
                                          <p:val>
                                            <p:strVal val="#ppt_x-#ppt_w/2"/>
                                          </p:val>
                                        </p:tav>
                                        <p:tav tm="100000">
                                          <p:val>
                                            <p:strVal val="#ppt_x"/>
                                          </p:val>
                                        </p:tav>
                                      </p:tavLst>
                                    </p:anim>
                                    <p:anim calcmode="lin" valueType="num">
                                      <p:cBhvr>
                                        <p:cTn id="29" dur="500" fill="hold"/>
                                        <p:tgtEl>
                                          <p:spTgt spid="148482">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148482">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148482">
                                            <p:txEl>
                                              <p:pRg st="3" end="3"/>
                                            </p:txEl>
                                          </p:spTgt>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grpId="0" nodeType="afterEffect">
                                  <p:stCondLst>
                                    <p:cond delay="0"/>
                                  </p:stCondLst>
                                  <p:childTnLst>
                                    <p:set>
                                      <p:cBhvr>
                                        <p:cTn id="34" dur="1" fill="hold">
                                          <p:stCondLst>
                                            <p:cond delay="0"/>
                                          </p:stCondLst>
                                        </p:cTn>
                                        <p:tgtEl>
                                          <p:spTgt spid="148482">
                                            <p:txEl>
                                              <p:pRg st="4" end="4"/>
                                            </p:txEl>
                                          </p:spTgt>
                                        </p:tgtEl>
                                        <p:attrNameLst>
                                          <p:attrName>style.visibility</p:attrName>
                                        </p:attrNameLst>
                                      </p:cBhvr>
                                      <p:to>
                                        <p:strVal val="visible"/>
                                      </p:to>
                                    </p:set>
                                    <p:anim calcmode="lin" valueType="num">
                                      <p:cBhvr>
                                        <p:cTn id="35" dur="500" fill="hold"/>
                                        <p:tgtEl>
                                          <p:spTgt spid="148482">
                                            <p:txEl>
                                              <p:pRg st="4" end="4"/>
                                            </p:txEl>
                                          </p:spTgt>
                                        </p:tgtEl>
                                        <p:attrNameLst>
                                          <p:attrName>ppt_x</p:attrName>
                                        </p:attrNameLst>
                                      </p:cBhvr>
                                      <p:tavLst>
                                        <p:tav tm="0">
                                          <p:val>
                                            <p:strVal val="#ppt_x-#ppt_w/2"/>
                                          </p:val>
                                        </p:tav>
                                        <p:tav tm="100000">
                                          <p:val>
                                            <p:strVal val="#ppt_x"/>
                                          </p:val>
                                        </p:tav>
                                      </p:tavLst>
                                    </p:anim>
                                    <p:anim calcmode="lin" valueType="num">
                                      <p:cBhvr>
                                        <p:cTn id="36" dur="500" fill="hold"/>
                                        <p:tgtEl>
                                          <p:spTgt spid="148482">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148482">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48482">
                                            <p:txEl>
                                              <p:pRg st="4" end="4"/>
                                            </p:txEl>
                                          </p:spTgt>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7" presetClass="entr" presetSubtype="8" fill="hold" grpId="0" nodeType="after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 calcmode="lin" valueType="num">
                                      <p:cBhvr>
                                        <p:cTn id="42" dur="500" fill="hold"/>
                                        <p:tgtEl>
                                          <p:spTgt spid="6">
                                            <p:txEl>
                                              <p:pRg st="0" end="0"/>
                                            </p:txEl>
                                          </p:spTgt>
                                        </p:tgtEl>
                                        <p:attrNameLst>
                                          <p:attrName>ppt_x</p:attrName>
                                        </p:attrNameLst>
                                      </p:cBhvr>
                                      <p:tavLst>
                                        <p:tav tm="0">
                                          <p:val>
                                            <p:strVal val="#ppt_x-#ppt_w/2"/>
                                          </p:val>
                                        </p:tav>
                                        <p:tav tm="100000">
                                          <p:val>
                                            <p:strVal val="#ppt_x"/>
                                          </p:val>
                                        </p:tav>
                                      </p:tavLst>
                                    </p:anim>
                                    <p:anim calcmode="lin" valueType="num">
                                      <p:cBhvr>
                                        <p:cTn id="43"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4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build="p" bldLvl="4" autoUpdateAnimBg="0" advAuto="0"/>
      <p:bldP spid="6" grpId="0" build="p" bldLvl="4" autoUpdateAnimBg="0" advAuto="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body" idx="1"/>
          </p:nvPr>
        </p:nvSpPr>
        <p:spPr>
          <a:xfrm>
            <a:off x="612106" y="2340471"/>
            <a:ext cx="8084344" cy="3112747"/>
          </a:xfrm>
        </p:spPr>
        <p:txBody>
          <a:bodyPr>
            <a:noAutofit/>
          </a:bodyPr>
          <a:lstStyle/>
          <a:p>
            <a:pPr defTabSz="769925">
              <a:buFont typeface="Wingdings" panose="05000000000000000000" pitchFamily="2" charset="2"/>
              <a:buChar char="q"/>
              <a:defRPr/>
            </a:pPr>
            <a:r>
              <a:rPr lang="en-GB" sz="1800" dirty="0">
                <a:solidFill>
                  <a:srgbClr val="0000CC"/>
                </a:solidFill>
                <a:latin typeface="Arial" panose="020B0604020202020204" pitchFamily="34" charset="0"/>
                <a:cs typeface="Arial" panose="020B0604020202020204" pitchFamily="34" charset="0"/>
              </a:rPr>
              <a:t>R-factor </a:t>
            </a:r>
          </a:p>
          <a:p>
            <a:pPr marL="830877" lvl="1" indent="-288722" defTabSz="769925">
              <a:lnSpc>
                <a:spcPct val="150000"/>
              </a:lnSpc>
              <a:buSzPct val="75000"/>
              <a:buFont typeface="Wingdings" panose="05000000000000000000" pitchFamily="2" charset="2"/>
              <a:buChar char="ü"/>
              <a:defRPr/>
            </a:pPr>
            <a:r>
              <a:rPr lang="en-GB" sz="1800" dirty="0">
                <a:solidFill>
                  <a:srgbClr val="0000CC"/>
                </a:solidFill>
                <a:latin typeface="Arial" panose="020B0604020202020204" pitchFamily="34" charset="0"/>
                <a:cs typeface="Arial" panose="020B0604020202020204" pitchFamily="34" charset="0"/>
              </a:rPr>
              <a:t>Government take increases as </a:t>
            </a:r>
            <a:r>
              <a:rPr lang="en-GB" sz="1800" u="sng" dirty="0">
                <a:solidFill>
                  <a:srgbClr val="0000CC"/>
                </a:solidFill>
                <a:latin typeface="Arial" panose="020B0604020202020204" pitchFamily="34" charset="0"/>
                <a:cs typeface="Arial" panose="020B0604020202020204" pitchFamily="34" charset="0"/>
              </a:rPr>
              <a:t>project profitability</a:t>
            </a:r>
            <a:r>
              <a:rPr lang="en-GB" sz="1800" dirty="0">
                <a:solidFill>
                  <a:srgbClr val="0000CC"/>
                </a:solidFill>
                <a:latin typeface="Arial" panose="020B0604020202020204" pitchFamily="34" charset="0"/>
                <a:cs typeface="Arial" panose="020B0604020202020204" pitchFamily="34" charset="0"/>
              </a:rPr>
              <a:t> increases or as </a:t>
            </a:r>
            <a:r>
              <a:rPr lang="en-GB" sz="1800" u="sng" dirty="0">
                <a:solidFill>
                  <a:srgbClr val="0000CC"/>
                </a:solidFill>
                <a:latin typeface="Arial" panose="020B0604020202020204" pitchFamily="34" charset="0"/>
                <a:cs typeface="Arial" panose="020B0604020202020204" pitchFamily="34" charset="0"/>
              </a:rPr>
              <a:t>contractor’s risk</a:t>
            </a:r>
            <a:r>
              <a:rPr lang="en-GB" sz="1800" dirty="0">
                <a:solidFill>
                  <a:srgbClr val="0000CC"/>
                </a:solidFill>
                <a:latin typeface="Arial" panose="020B0604020202020204" pitchFamily="34" charset="0"/>
                <a:cs typeface="Arial" panose="020B0604020202020204" pitchFamily="34" charset="0"/>
              </a:rPr>
              <a:t> decreases</a:t>
            </a:r>
          </a:p>
          <a:p>
            <a:pPr marL="830877" lvl="1" indent="-288722" defTabSz="769925">
              <a:lnSpc>
                <a:spcPct val="150000"/>
              </a:lnSpc>
              <a:buSzPct val="75000"/>
              <a:buFont typeface="Wingdings" panose="05000000000000000000" pitchFamily="2" charset="2"/>
              <a:buChar char="ü"/>
              <a:defRPr/>
            </a:pPr>
            <a:r>
              <a:rPr lang="en-GB" sz="1800" dirty="0">
                <a:solidFill>
                  <a:srgbClr val="0000CC"/>
                </a:solidFill>
                <a:latin typeface="Arial" panose="020B0604020202020204" pitchFamily="34" charset="0"/>
                <a:cs typeface="Arial" panose="020B0604020202020204" pitchFamily="34" charset="0"/>
              </a:rPr>
              <a:t>Linked to a more direct measure of profitability e.g. Rate of Return, Return on Investment</a:t>
            </a:r>
          </a:p>
          <a:p>
            <a:pPr marL="830877" lvl="1" indent="-288722" defTabSz="769925">
              <a:lnSpc>
                <a:spcPct val="150000"/>
              </a:lnSpc>
              <a:buSzPct val="75000"/>
              <a:buFont typeface="Wingdings" panose="05000000000000000000" pitchFamily="2" charset="2"/>
              <a:buChar char="ü"/>
              <a:defRPr/>
            </a:pPr>
            <a:r>
              <a:rPr lang="en-GB" sz="1800" dirty="0">
                <a:solidFill>
                  <a:srgbClr val="0000CC"/>
                </a:solidFill>
                <a:latin typeface="Arial" panose="020B0604020202020204" pitchFamily="34" charset="0"/>
                <a:cs typeface="Arial" panose="020B0604020202020204" pitchFamily="34" charset="0"/>
              </a:rPr>
              <a:t>Takes into account product prices, costs, timing, and production rates</a:t>
            </a:r>
          </a:p>
          <a:p>
            <a:pPr marL="830877" lvl="1" indent="-288722" defTabSz="769925">
              <a:lnSpc>
                <a:spcPct val="150000"/>
              </a:lnSpc>
              <a:buSzPct val="75000"/>
              <a:buFont typeface="Wingdings" panose="05000000000000000000" pitchFamily="2" charset="2"/>
              <a:buChar char="ü"/>
              <a:defRPr/>
            </a:pPr>
            <a:r>
              <a:rPr lang="en-GB" sz="1800" dirty="0">
                <a:solidFill>
                  <a:srgbClr val="0000CC"/>
                </a:solidFill>
                <a:latin typeface="Arial" panose="020B0604020202020204" pitchFamily="34" charset="0"/>
                <a:cs typeface="Arial" panose="020B0604020202020204" pitchFamily="34" charset="0"/>
              </a:rPr>
              <a:t>Encourages development of marginal fields and risky projects</a:t>
            </a:r>
          </a:p>
          <a:p>
            <a:pPr marL="830877" lvl="1" indent="-288722" defTabSz="769925">
              <a:lnSpc>
                <a:spcPct val="150000"/>
              </a:lnSpc>
              <a:buSzPct val="75000"/>
              <a:buFont typeface="Wingdings" panose="05000000000000000000" pitchFamily="2" charset="2"/>
              <a:buChar char="ü"/>
              <a:defRPr/>
            </a:pPr>
            <a:r>
              <a:rPr lang="en-GB" sz="1800" dirty="0">
                <a:solidFill>
                  <a:srgbClr val="0000CC"/>
                </a:solidFill>
                <a:latin typeface="Arial" panose="020B0604020202020204" pitchFamily="34" charset="0"/>
                <a:cs typeface="Arial" panose="020B0604020202020204" pitchFamily="34" charset="0"/>
              </a:rPr>
              <a:t>Aim should be to </a:t>
            </a:r>
            <a:r>
              <a:rPr lang="en-GB" sz="1800" u="sng" dirty="0">
                <a:solidFill>
                  <a:srgbClr val="0000CC"/>
                </a:solidFill>
                <a:latin typeface="Arial" panose="020B0604020202020204" pitchFamily="34" charset="0"/>
                <a:cs typeface="Arial" panose="020B0604020202020204" pitchFamily="34" charset="0"/>
              </a:rPr>
              <a:t>balance risk and reward throughout production</a:t>
            </a:r>
            <a:r>
              <a:rPr lang="en-GB" sz="1800" dirty="0">
                <a:solidFill>
                  <a:srgbClr val="0000CC"/>
                </a:solidFill>
                <a:latin typeface="Arial" panose="020B0604020202020204" pitchFamily="34" charset="0"/>
                <a:cs typeface="Arial" panose="020B0604020202020204" pitchFamily="34" charset="0"/>
              </a:rPr>
              <a:t>.</a:t>
            </a:r>
          </a:p>
        </p:txBody>
      </p:sp>
      <p:sp>
        <p:nvSpPr>
          <p:cNvPr id="5" name="Rectangle 3"/>
          <p:cNvSpPr>
            <a:spLocks noGrp="1" noChangeArrowheads="1"/>
          </p:cNvSpPr>
          <p:nvPr>
            <p:ph type="title"/>
          </p:nvPr>
        </p:nvSpPr>
        <p:spPr>
          <a:xfrm>
            <a:off x="688132" y="1836415"/>
            <a:ext cx="8632924" cy="327375"/>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r>
              <a:rPr lang="en-US" altLang="en-US" sz="2400" b="1" dirty="0">
                <a:solidFill>
                  <a:srgbClr val="FF0000"/>
                </a:solidFill>
                <a:latin typeface="Arial" panose="020B0604020202020204" pitchFamily="34" charset="0"/>
                <a:ea typeface="+mn-ea"/>
                <a:cs typeface="Arial" panose="020B0604020202020204" pitchFamily="34" charset="0"/>
              </a:rPr>
              <a:t>Varieties Pro</a:t>
            </a:r>
            <a:r>
              <a:rPr lang="en-GB" altLang="en-US" sz="2400" b="1" dirty="0">
                <a:solidFill>
                  <a:srgbClr val="FF0000"/>
                </a:solidFill>
                <a:latin typeface="Arial" panose="020B0604020202020204" pitchFamily="34" charset="0"/>
                <a:ea typeface="+mn-ea"/>
                <a:cs typeface="Arial" panose="020B0604020202020204" pitchFamily="34" charset="0"/>
              </a:rPr>
              <a:t>fit</a:t>
            </a:r>
            <a:r>
              <a:rPr lang="en-US" altLang="en-US" sz="2400" b="1" dirty="0">
                <a:solidFill>
                  <a:srgbClr val="FF0000"/>
                </a:solidFill>
                <a:latin typeface="Arial" panose="020B0604020202020204" pitchFamily="34" charset="0"/>
                <a:ea typeface="+mn-ea"/>
                <a:cs typeface="Arial" panose="020B0604020202020204" pitchFamily="34" charset="0"/>
              </a:rPr>
              <a:t> Sharing </a:t>
            </a:r>
          </a:p>
        </p:txBody>
      </p:sp>
      <p:sp>
        <p:nvSpPr>
          <p:cNvPr id="7" name="Title 3">
            <a:extLst>
              <a:ext uri="{FF2B5EF4-FFF2-40B4-BE49-F238E27FC236}">
                <a16:creationId xmlns:a16="http://schemas.microsoft.com/office/drawing/2014/main" id="{47E4F775-FDD5-8819-CABF-AD2BE815DBC7}"/>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528805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51554">
                                            <p:txEl>
                                              <p:pRg st="0" end="0"/>
                                            </p:txEl>
                                          </p:spTgt>
                                        </p:tgtEl>
                                        <p:attrNameLst>
                                          <p:attrName>style.visibility</p:attrName>
                                        </p:attrNameLst>
                                      </p:cBhvr>
                                      <p:to>
                                        <p:strVal val="visible"/>
                                      </p:to>
                                    </p:set>
                                    <p:anim calcmode="lin" valueType="num">
                                      <p:cBhvr>
                                        <p:cTn id="7" dur="500" fill="hold"/>
                                        <p:tgtEl>
                                          <p:spTgt spid="15155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5155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5155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51554">
                                            <p:txEl>
                                              <p:pRg st="0" end="0"/>
                                            </p:txEl>
                                          </p:spTgt>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7" presetClass="entr" presetSubtype="8" fill="hold" grpId="0" nodeType="afterEffect">
                                  <p:stCondLst>
                                    <p:cond delay="0"/>
                                  </p:stCondLst>
                                  <p:childTnLst>
                                    <p:set>
                                      <p:cBhvr>
                                        <p:cTn id="13" dur="1" fill="hold">
                                          <p:stCondLst>
                                            <p:cond delay="0"/>
                                          </p:stCondLst>
                                        </p:cTn>
                                        <p:tgtEl>
                                          <p:spTgt spid="151554">
                                            <p:txEl>
                                              <p:pRg st="1" end="1"/>
                                            </p:txEl>
                                          </p:spTgt>
                                        </p:tgtEl>
                                        <p:attrNameLst>
                                          <p:attrName>style.visibility</p:attrName>
                                        </p:attrNameLst>
                                      </p:cBhvr>
                                      <p:to>
                                        <p:strVal val="visible"/>
                                      </p:to>
                                    </p:set>
                                    <p:anim calcmode="lin" valueType="num">
                                      <p:cBhvr>
                                        <p:cTn id="14" dur="500" fill="hold"/>
                                        <p:tgtEl>
                                          <p:spTgt spid="151554">
                                            <p:txEl>
                                              <p:pRg st="1" end="1"/>
                                            </p:txEl>
                                          </p:spTgt>
                                        </p:tgtEl>
                                        <p:attrNameLst>
                                          <p:attrName>ppt_x</p:attrName>
                                        </p:attrNameLst>
                                      </p:cBhvr>
                                      <p:tavLst>
                                        <p:tav tm="0">
                                          <p:val>
                                            <p:strVal val="#ppt_x-#ppt_w/2"/>
                                          </p:val>
                                        </p:tav>
                                        <p:tav tm="100000">
                                          <p:val>
                                            <p:strVal val="#ppt_x"/>
                                          </p:val>
                                        </p:tav>
                                      </p:tavLst>
                                    </p:anim>
                                    <p:anim calcmode="lin" valueType="num">
                                      <p:cBhvr>
                                        <p:cTn id="15" dur="500" fill="hold"/>
                                        <p:tgtEl>
                                          <p:spTgt spid="151554">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151554">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151554">
                                            <p:txEl>
                                              <p:pRg st="1" end="1"/>
                                            </p:txEl>
                                          </p:spTgt>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grpId="0" nodeType="afterEffect">
                                  <p:stCondLst>
                                    <p:cond delay="0"/>
                                  </p:stCondLst>
                                  <p:childTnLst>
                                    <p:set>
                                      <p:cBhvr>
                                        <p:cTn id="20" dur="1" fill="hold">
                                          <p:stCondLst>
                                            <p:cond delay="0"/>
                                          </p:stCondLst>
                                        </p:cTn>
                                        <p:tgtEl>
                                          <p:spTgt spid="151554">
                                            <p:txEl>
                                              <p:pRg st="2" end="2"/>
                                            </p:txEl>
                                          </p:spTgt>
                                        </p:tgtEl>
                                        <p:attrNameLst>
                                          <p:attrName>style.visibility</p:attrName>
                                        </p:attrNameLst>
                                      </p:cBhvr>
                                      <p:to>
                                        <p:strVal val="visible"/>
                                      </p:to>
                                    </p:set>
                                    <p:anim calcmode="lin" valueType="num">
                                      <p:cBhvr>
                                        <p:cTn id="21" dur="500" fill="hold"/>
                                        <p:tgtEl>
                                          <p:spTgt spid="151554">
                                            <p:txEl>
                                              <p:pRg st="2" end="2"/>
                                            </p:txEl>
                                          </p:spTgt>
                                        </p:tgtEl>
                                        <p:attrNameLst>
                                          <p:attrName>ppt_x</p:attrName>
                                        </p:attrNameLst>
                                      </p:cBhvr>
                                      <p:tavLst>
                                        <p:tav tm="0">
                                          <p:val>
                                            <p:strVal val="#ppt_x-#ppt_w/2"/>
                                          </p:val>
                                        </p:tav>
                                        <p:tav tm="100000">
                                          <p:val>
                                            <p:strVal val="#ppt_x"/>
                                          </p:val>
                                        </p:tav>
                                      </p:tavLst>
                                    </p:anim>
                                    <p:anim calcmode="lin" valueType="num">
                                      <p:cBhvr>
                                        <p:cTn id="22" dur="500" fill="hold"/>
                                        <p:tgtEl>
                                          <p:spTgt spid="151554">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151554">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51554">
                                            <p:txEl>
                                              <p:pRg st="2" end="2"/>
                                            </p:txEl>
                                          </p:spTgt>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grpId="0" nodeType="afterEffect">
                                  <p:stCondLst>
                                    <p:cond delay="0"/>
                                  </p:stCondLst>
                                  <p:childTnLst>
                                    <p:set>
                                      <p:cBhvr>
                                        <p:cTn id="27" dur="1" fill="hold">
                                          <p:stCondLst>
                                            <p:cond delay="0"/>
                                          </p:stCondLst>
                                        </p:cTn>
                                        <p:tgtEl>
                                          <p:spTgt spid="151554">
                                            <p:txEl>
                                              <p:pRg st="3" end="3"/>
                                            </p:txEl>
                                          </p:spTgt>
                                        </p:tgtEl>
                                        <p:attrNameLst>
                                          <p:attrName>style.visibility</p:attrName>
                                        </p:attrNameLst>
                                      </p:cBhvr>
                                      <p:to>
                                        <p:strVal val="visible"/>
                                      </p:to>
                                    </p:set>
                                    <p:anim calcmode="lin" valueType="num">
                                      <p:cBhvr>
                                        <p:cTn id="28" dur="500" fill="hold"/>
                                        <p:tgtEl>
                                          <p:spTgt spid="151554">
                                            <p:txEl>
                                              <p:pRg st="3" end="3"/>
                                            </p:txEl>
                                          </p:spTgt>
                                        </p:tgtEl>
                                        <p:attrNameLst>
                                          <p:attrName>ppt_x</p:attrName>
                                        </p:attrNameLst>
                                      </p:cBhvr>
                                      <p:tavLst>
                                        <p:tav tm="0">
                                          <p:val>
                                            <p:strVal val="#ppt_x-#ppt_w/2"/>
                                          </p:val>
                                        </p:tav>
                                        <p:tav tm="100000">
                                          <p:val>
                                            <p:strVal val="#ppt_x"/>
                                          </p:val>
                                        </p:tav>
                                      </p:tavLst>
                                    </p:anim>
                                    <p:anim calcmode="lin" valueType="num">
                                      <p:cBhvr>
                                        <p:cTn id="29" dur="500" fill="hold"/>
                                        <p:tgtEl>
                                          <p:spTgt spid="151554">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151554">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151554">
                                            <p:txEl>
                                              <p:pRg st="3" end="3"/>
                                            </p:txEl>
                                          </p:spTgt>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grpId="0" nodeType="afterEffect">
                                  <p:stCondLst>
                                    <p:cond delay="0"/>
                                  </p:stCondLst>
                                  <p:childTnLst>
                                    <p:set>
                                      <p:cBhvr>
                                        <p:cTn id="34" dur="1" fill="hold">
                                          <p:stCondLst>
                                            <p:cond delay="0"/>
                                          </p:stCondLst>
                                        </p:cTn>
                                        <p:tgtEl>
                                          <p:spTgt spid="151554">
                                            <p:txEl>
                                              <p:pRg st="4" end="4"/>
                                            </p:txEl>
                                          </p:spTgt>
                                        </p:tgtEl>
                                        <p:attrNameLst>
                                          <p:attrName>style.visibility</p:attrName>
                                        </p:attrNameLst>
                                      </p:cBhvr>
                                      <p:to>
                                        <p:strVal val="visible"/>
                                      </p:to>
                                    </p:set>
                                    <p:anim calcmode="lin" valueType="num">
                                      <p:cBhvr>
                                        <p:cTn id="35" dur="500" fill="hold"/>
                                        <p:tgtEl>
                                          <p:spTgt spid="151554">
                                            <p:txEl>
                                              <p:pRg st="4" end="4"/>
                                            </p:txEl>
                                          </p:spTgt>
                                        </p:tgtEl>
                                        <p:attrNameLst>
                                          <p:attrName>ppt_x</p:attrName>
                                        </p:attrNameLst>
                                      </p:cBhvr>
                                      <p:tavLst>
                                        <p:tav tm="0">
                                          <p:val>
                                            <p:strVal val="#ppt_x-#ppt_w/2"/>
                                          </p:val>
                                        </p:tav>
                                        <p:tav tm="100000">
                                          <p:val>
                                            <p:strVal val="#ppt_x"/>
                                          </p:val>
                                        </p:tav>
                                      </p:tavLst>
                                    </p:anim>
                                    <p:anim calcmode="lin" valueType="num">
                                      <p:cBhvr>
                                        <p:cTn id="36" dur="500" fill="hold"/>
                                        <p:tgtEl>
                                          <p:spTgt spid="151554">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151554">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51554">
                                            <p:txEl>
                                              <p:pRg st="4" end="4"/>
                                            </p:txEl>
                                          </p:spTgt>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7" presetClass="entr" presetSubtype="8" fill="hold" grpId="0" nodeType="afterEffect">
                                  <p:stCondLst>
                                    <p:cond delay="0"/>
                                  </p:stCondLst>
                                  <p:childTnLst>
                                    <p:set>
                                      <p:cBhvr>
                                        <p:cTn id="41" dur="1" fill="hold">
                                          <p:stCondLst>
                                            <p:cond delay="0"/>
                                          </p:stCondLst>
                                        </p:cTn>
                                        <p:tgtEl>
                                          <p:spTgt spid="151554">
                                            <p:txEl>
                                              <p:pRg st="5" end="5"/>
                                            </p:txEl>
                                          </p:spTgt>
                                        </p:tgtEl>
                                        <p:attrNameLst>
                                          <p:attrName>style.visibility</p:attrName>
                                        </p:attrNameLst>
                                      </p:cBhvr>
                                      <p:to>
                                        <p:strVal val="visible"/>
                                      </p:to>
                                    </p:set>
                                    <p:anim calcmode="lin" valueType="num">
                                      <p:cBhvr>
                                        <p:cTn id="42" dur="500" fill="hold"/>
                                        <p:tgtEl>
                                          <p:spTgt spid="151554">
                                            <p:txEl>
                                              <p:pRg st="5" end="5"/>
                                            </p:txEl>
                                          </p:spTgt>
                                        </p:tgtEl>
                                        <p:attrNameLst>
                                          <p:attrName>ppt_x</p:attrName>
                                        </p:attrNameLst>
                                      </p:cBhvr>
                                      <p:tavLst>
                                        <p:tav tm="0">
                                          <p:val>
                                            <p:strVal val="#ppt_x-#ppt_w/2"/>
                                          </p:val>
                                        </p:tav>
                                        <p:tav tm="100000">
                                          <p:val>
                                            <p:strVal val="#ppt_x"/>
                                          </p:val>
                                        </p:tav>
                                      </p:tavLst>
                                    </p:anim>
                                    <p:anim calcmode="lin" valueType="num">
                                      <p:cBhvr>
                                        <p:cTn id="43" dur="500" fill="hold"/>
                                        <p:tgtEl>
                                          <p:spTgt spid="151554">
                                            <p:txEl>
                                              <p:pRg st="5" end="5"/>
                                            </p:txEl>
                                          </p:spTgt>
                                        </p:tgtEl>
                                        <p:attrNameLst>
                                          <p:attrName>ppt_y</p:attrName>
                                        </p:attrNameLst>
                                      </p:cBhvr>
                                      <p:tavLst>
                                        <p:tav tm="0">
                                          <p:val>
                                            <p:strVal val="#ppt_y"/>
                                          </p:val>
                                        </p:tav>
                                        <p:tav tm="100000">
                                          <p:val>
                                            <p:strVal val="#ppt_y"/>
                                          </p:val>
                                        </p:tav>
                                      </p:tavLst>
                                    </p:anim>
                                    <p:anim calcmode="lin" valueType="num">
                                      <p:cBhvr>
                                        <p:cTn id="44" dur="500" fill="hold"/>
                                        <p:tgtEl>
                                          <p:spTgt spid="151554">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151554">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4" grpId="0" build="p" bldLvl="4" autoUpdateAnimBg="0" advAuto="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body" idx="1"/>
          </p:nvPr>
        </p:nvSpPr>
        <p:spPr>
          <a:xfrm>
            <a:off x="468090" y="1908423"/>
            <a:ext cx="9361040" cy="4105028"/>
          </a:xfrm>
        </p:spPr>
        <p:txBody>
          <a:bodyPr/>
          <a:lstStyle/>
          <a:p>
            <a:pPr marL="291930" indent="-291930" defTabSz="769925">
              <a:buNone/>
              <a:defRPr/>
            </a:pPr>
            <a:endParaRPr lang="en-GB" sz="1010" dirty="0">
              <a:solidFill>
                <a:schemeClr val="accent2"/>
              </a:solidFill>
              <a:effectLst>
                <a:outerShdw blurRad="38100" dist="38100" dir="2700000" algn="tl">
                  <a:srgbClr val="C0C0C0"/>
                </a:outerShdw>
              </a:effectLst>
            </a:endParaRPr>
          </a:p>
          <a:p>
            <a:pPr marL="291930" indent="-291930" defTabSz="769925">
              <a:buSzPct val="60000"/>
              <a:buNone/>
              <a:defRPr/>
            </a:pPr>
            <a:r>
              <a:rPr lang="en-GB" sz="1800" dirty="0">
                <a:solidFill>
                  <a:srgbClr val="0000CC"/>
                </a:solidFill>
                <a:latin typeface="Arial" panose="020B0604020202020204" pitchFamily="34" charset="0"/>
                <a:cs typeface="Arial" panose="020B0604020202020204" pitchFamily="34" charset="0"/>
              </a:rPr>
              <a:t>Example : based on Return on Investment</a:t>
            </a:r>
          </a:p>
          <a:p>
            <a:pPr marL="487619" lvl="1" indent="-3208" defTabSz="769925">
              <a:buSzPct val="75000"/>
              <a:buNone/>
              <a:defRPr/>
            </a:pPr>
            <a:endParaRPr lang="en-GB" sz="1800" b="1" dirty="0">
              <a:solidFill>
                <a:srgbClr val="0000CC"/>
              </a:solidFill>
              <a:latin typeface="Arial" panose="020B0604020202020204" pitchFamily="34" charset="0"/>
              <a:cs typeface="Arial" panose="020B0604020202020204" pitchFamily="34" charset="0"/>
            </a:endParaRPr>
          </a:p>
          <a:p>
            <a:pPr marL="487619" lvl="1" indent="-3208" defTabSz="769925">
              <a:buSzPct val="75000"/>
              <a:buNone/>
              <a:defRPr/>
            </a:pPr>
            <a:r>
              <a:rPr lang="en-GB" sz="1800" b="1" dirty="0">
                <a:solidFill>
                  <a:srgbClr val="CC0000"/>
                </a:solidFill>
                <a:latin typeface="Arial" panose="020B0604020202020204" pitchFamily="34" charset="0"/>
                <a:cs typeface="Arial" panose="020B0604020202020204" pitchFamily="34" charset="0"/>
              </a:rPr>
              <a:t>R factor	= Cumulative Net Revenues / Cumulative Expenditures</a:t>
            </a:r>
          </a:p>
          <a:p>
            <a:pPr marL="487619" lvl="1" indent="-3208" defTabSz="769925">
              <a:buSzPct val="75000"/>
              <a:buNone/>
              <a:defRPr/>
            </a:pPr>
            <a:endParaRPr lang="en-GB" sz="1617" b="1" u="sng" dirty="0">
              <a:solidFill>
                <a:srgbClr val="CC0000"/>
              </a:solidFill>
            </a:endParaRPr>
          </a:p>
          <a:p>
            <a:pPr marL="487619" lvl="1" indent="-3208" defTabSz="769925">
              <a:buSzPct val="75000"/>
              <a:buNone/>
              <a:defRPr/>
            </a:pPr>
            <a:r>
              <a:rPr lang="en-GB" sz="1800" u="sng" dirty="0">
                <a:solidFill>
                  <a:srgbClr val="0000CC"/>
                </a:solidFill>
                <a:latin typeface="Arial" panose="020B0604020202020204" pitchFamily="34" charset="0"/>
                <a:cs typeface="Arial" panose="020B0604020202020204" pitchFamily="34" charset="0"/>
              </a:rPr>
              <a:t>Cumulative net revenue</a:t>
            </a:r>
            <a:r>
              <a:rPr lang="en-GB" sz="1800" dirty="0">
                <a:solidFill>
                  <a:srgbClr val="0000CC"/>
                </a:solidFill>
                <a:latin typeface="Arial" panose="020B0604020202020204" pitchFamily="34" charset="0"/>
                <a:cs typeface="Arial" panose="020B0604020202020204" pitchFamily="34" charset="0"/>
              </a:rPr>
              <a:t>	= cumulative gross revenues received – taxes paid</a:t>
            </a:r>
            <a:endParaRPr lang="en-GB" sz="1800" u="sng" dirty="0">
              <a:solidFill>
                <a:srgbClr val="0000CC"/>
              </a:solidFill>
              <a:latin typeface="Arial" panose="020B0604020202020204" pitchFamily="34" charset="0"/>
              <a:cs typeface="Arial" panose="020B0604020202020204" pitchFamily="34" charset="0"/>
            </a:endParaRPr>
          </a:p>
          <a:p>
            <a:pPr marL="487619" lvl="1" indent="-3208" defTabSz="769925">
              <a:buSzPct val="75000"/>
              <a:buNone/>
              <a:defRPr/>
            </a:pPr>
            <a:r>
              <a:rPr lang="en-GB" sz="1800" u="sng" dirty="0">
                <a:solidFill>
                  <a:srgbClr val="0000CC"/>
                </a:solidFill>
                <a:latin typeface="Arial" panose="020B0604020202020204" pitchFamily="34" charset="0"/>
                <a:cs typeface="Arial" panose="020B0604020202020204" pitchFamily="34" charset="0"/>
              </a:rPr>
              <a:t>Cumulative expenditures</a:t>
            </a:r>
            <a:r>
              <a:rPr lang="en-GB" sz="1800" dirty="0">
                <a:solidFill>
                  <a:srgbClr val="0000CC"/>
                </a:solidFill>
                <a:latin typeface="Arial" panose="020B0604020202020204" pitchFamily="34" charset="0"/>
                <a:cs typeface="Arial" panose="020B0604020202020204" pitchFamily="34" charset="0"/>
              </a:rPr>
              <a:t>	= cumulative exploration, appraisal, and operating costs 				   incurred from date contract is signed</a:t>
            </a:r>
          </a:p>
        </p:txBody>
      </p:sp>
      <p:graphicFrame>
        <p:nvGraphicFramePr>
          <p:cNvPr id="152580" name="Group 4"/>
          <p:cNvGraphicFramePr>
            <a:graphicFrameLocks noGrp="1"/>
          </p:cNvGraphicFramePr>
          <p:nvPr/>
        </p:nvGraphicFramePr>
        <p:xfrm>
          <a:off x="1044154" y="4526015"/>
          <a:ext cx="8064896" cy="2566984"/>
        </p:xfrm>
        <a:graphic>
          <a:graphicData uri="http://schemas.openxmlformats.org/drawingml/2006/table">
            <a:tbl>
              <a:tblPr/>
              <a:tblGrid>
                <a:gridCol w="2318657">
                  <a:extLst>
                    <a:ext uri="{9D8B030D-6E8A-4147-A177-3AD203B41FA5}">
                      <a16:colId xmlns:a16="http://schemas.microsoft.com/office/drawing/2014/main" val="20000"/>
                    </a:ext>
                  </a:extLst>
                </a:gridCol>
                <a:gridCol w="3225959">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R Factor</a:t>
                      </a:r>
                      <a:endParaRPr kumimoji="0" lang="en-US" sz="1800" b="1"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a:ln>
                            <a:noFill/>
                          </a:ln>
                          <a:solidFill>
                            <a:srgbClr val="0000CC"/>
                          </a:solidFill>
                          <a:effectLst/>
                          <a:latin typeface="Arial" panose="020B0604020202020204" pitchFamily="34" charset="0"/>
                          <a:cs typeface="Arial" panose="020B0604020202020204" pitchFamily="34" charset="0"/>
                        </a:rPr>
                        <a:t>Contractor’s Profit Oil, %</a:t>
                      </a:r>
                      <a:endParaRPr kumimoji="0" lang="en-US" sz="1800" b="1"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Govt Profit Oil, %</a:t>
                      </a:r>
                      <a:endParaRPr kumimoji="0" lang="en-US" sz="1800" b="1"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R &gt; = 0.00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80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20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R &gt; = 1.00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75   </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25</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R &gt; = 1.25</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70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30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R &gt; = 1.50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60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40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R &gt; = 2.00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40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60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79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R &gt; = 2.50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rgbClr val="0000CC"/>
                          </a:solidFill>
                          <a:effectLst/>
                          <a:latin typeface="Arial" panose="020B0604020202020204" pitchFamily="34" charset="0"/>
                          <a:cs typeface="Arial" panose="020B0604020202020204" pitchFamily="34" charset="0"/>
                        </a:rPr>
                        <a:t>20</a:t>
                      </a:r>
                      <a:endParaRPr kumimoji="0" lang="en-US" sz="1800" b="0" i="0" u="none" strike="noStrike" cap="none" normalizeH="0" baseline="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80</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85285" marR="85285" marT="46196" marB="461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6" name="Rectangle 3"/>
          <p:cNvSpPr>
            <a:spLocks noGrp="1" noChangeArrowheads="1"/>
          </p:cNvSpPr>
          <p:nvPr>
            <p:ph type="title"/>
          </p:nvPr>
        </p:nvSpPr>
        <p:spPr>
          <a:xfrm>
            <a:off x="476126" y="1692399"/>
            <a:ext cx="8632924" cy="327375"/>
          </a:xfrm>
        </p:spPr>
        <p:txBody>
          <a:bodyPr vert="horz" wrap="square" lIns="0" tIns="0" rIns="0" bIns="0" numCol="1" rtlCol="0" anchor="ctr" anchorCtr="0" compatLnSpc="1">
            <a:prstTxWarp prst="textNoShape">
              <a:avLst/>
            </a:prstTxWarp>
            <a:noAutofit/>
          </a:bodyPr>
          <a:lstStyle/>
          <a:p>
            <a:pPr marL="12832">
              <a:lnSpc>
                <a:spcPts val="2582"/>
              </a:lnSpc>
              <a:spcBef>
                <a:spcPts val="128"/>
              </a:spcBef>
            </a:pPr>
            <a:r>
              <a:rPr lang="en-US" altLang="en-US" sz="2400" b="1" dirty="0">
                <a:solidFill>
                  <a:srgbClr val="FF0000"/>
                </a:solidFill>
                <a:latin typeface="Arial" panose="020B0604020202020204" pitchFamily="34" charset="0"/>
                <a:ea typeface="+mn-ea"/>
                <a:cs typeface="Arial" panose="020B0604020202020204" pitchFamily="34" charset="0"/>
              </a:rPr>
              <a:t>Varieties Pro</a:t>
            </a:r>
            <a:r>
              <a:rPr lang="en-GB" altLang="en-US" sz="2400" b="1" dirty="0">
                <a:solidFill>
                  <a:srgbClr val="FF0000"/>
                </a:solidFill>
                <a:latin typeface="Arial" panose="020B0604020202020204" pitchFamily="34" charset="0"/>
                <a:ea typeface="+mn-ea"/>
                <a:cs typeface="Arial" panose="020B0604020202020204" pitchFamily="34" charset="0"/>
              </a:rPr>
              <a:t>fit</a:t>
            </a:r>
            <a:r>
              <a:rPr lang="en-US" altLang="en-US" sz="2400" b="1" dirty="0">
                <a:solidFill>
                  <a:srgbClr val="FF0000"/>
                </a:solidFill>
                <a:latin typeface="Arial" panose="020B0604020202020204" pitchFamily="34" charset="0"/>
                <a:ea typeface="+mn-ea"/>
                <a:cs typeface="Arial" panose="020B0604020202020204" pitchFamily="34" charset="0"/>
              </a:rPr>
              <a:t> Sharing </a:t>
            </a:r>
          </a:p>
        </p:txBody>
      </p:sp>
      <p:sp>
        <p:nvSpPr>
          <p:cNvPr id="8" name="Title 3">
            <a:extLst>
              <a:ext uri="{FF2B5EF4-FFF2-40B4-BE49-F238E27FC236}">
                <a16:creationId xmlns:a16="http://schemas.microsoft.com/office/drawing/2014/main" id="{8D1BDD65-4E15-7B2C-D1C5-AF9ADB882468}"/>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51898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52578">
                                            <p:txEl>
                                              <p:pRg st="1" end="1"/>
                                            </p:txEl>
                                          </p:spTgt>
                                        </p:tgtEl>
                                        <p:attrNameLst>
                                          <p:attrName>style.visibility</p:attrName>
                                        </p:attrNameLst>
                                      </p:cBhvr>
                                      <p:to>
                                        <p:strVal val="visible"/>
                                      </p:to>
                                    </p:set>
                                    <p:anim calcmode="lin" valueType="num">
                                      <p:cBhvr>
                                        <p:cTn id="7" dur="500" fill="hold"/>
                                        <p:tgtEl>
                                          <p:spTgt spid="152578">
                                            <p:txEl>
                                              <p:pRg st="1" end="1"/>
                                            </p:txEl>
                                          </p:spTgt>
                                        </p:tgtEl>
                                        <p:attrNameLst>
                                          <p:attrName>ppt_x</p:attrName>
                                        </p:attrNameLst>
                                      </p:cBhvr>
                                      <p:tavLst>
                                        <p:tav tm="0">
                                          <p:val>
                                            <p:strVal val="#ppt_x-#ppt_w/2"/>
                                          </p:val>
                                        </p:tav>
                                        <p:tav tm="100000">
                                          <p:val>
                                            <p:strVal val="#ppt_x"/>
                                          </p:val>
                                        </p:tav>
                                      </p:tavLst>
                                    </p:anim>
                                    <p:anim calcmode="lin" valueType="num">
                                      <p:cBhvr>
                                        <p:cTn id="8" dur="500" fill="hold"/>
                                        <p:tgtEl>
                                          <p:spTgt spid="152578">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152578">
                                            <p:txEl>
                                              <p:pRg st="1" end="1"/>
                                            </p:txEl>
                                          </p:spTgt>
                                        </p:tgtEl>
                                        <p:attrNameLst>
                                          <p:attrName>ppt_w</p:attrName>
                                        </p:attrNameLst>
                                      </p:cBhvr>
                                      <p:tavLst>
                                        <p:tav tm="0">
                                          <p:val>
                                            <p:fltVal val="0"/>
                                          </p:val>
                                        </p:tav>
                                        <p:tav tm="100000">
                                          <p:val>
                                            <p:strVal val="#ppt_w"/>
                                          </p:val>
                                        </p:tav>
                                      </p:tavLst>
                                    </p:anim>
                                    <p:anim calcmode="lin" valueType="num">
                                      <p:cBhvr>
                                        <p:cTn id="10" dur="500" fill="hold"/>
                                        <p:tgtEl>
                                          <p:spTgt spid="152578">
                                            <p:txEl>
                                              <p:pRg st="1" end="1"/>
                                            </p:txEl>
                                          </p:spTgt>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7" presetClass="entr" presetSubtype="8" fill="hold" grpId="0" nodeType="afterEffect">
                                  <p:stCondLst>
                                    <p:cond delay="0"/>
                                  </p:stCondLst>
                                  <p:childTnLst>
                                    <p:set>
                                      <p:cBhvr>
                                        <p:cTn id="13" dur="1" fill="hold">
                                          <p:stCondLst>
                                            <p:cond delay="0"/>
                                          </p:stCondLst>
                                        </p:cTn>
                                        <p:tgtEl>
                                          <p:spTgt spid="152578">
                                            <p:txEl>
                                              <p:pRg st="3" end="3"/>
                                            </p:txEl>
                                          </p:spTgt>
                                        </p:tgtEl>
                                        <p:attrNameLst>
                                          <p:attrName>style.visibility</p:attrName>
                                        </p:attrNameLst>
                                      </p:cBhvr>
                                      <p:to>
                                        <p:strVal val="visible"/>
                                      </p:to>
                                    </p:set>
                                    <p:anim calcmode="lin" valueType="num">
                                      <p:cBhvr>
                                        <p:cTn id="14" dur="500" fill="hold"/>
                                        <p:tgtEl>
                                          <p:spTgt spid="152578">
                                            <p:txEl>
                                              <p:pRg st="3" end="3"/>
                                            </p:txEl>
                                          </p:spTgt>
                                        </p:tgtEl>
                                        <p:attrNameLst>
                                          <p:attrName>ppt_x</p:attrName>
                                        </p:attrNameLst>
                                      </p:cBhvr>
                                      <p:tavLst>
                                        <p:tav tm="0">
                                          <p:val>
                                            <p:strVal val="#ppt_x-#ppt_w/2"/>
                                          </p:val>
                                        </p:tav>
                                        <p:tav tm="100000">
                                          <p:val>
                                            <p:strVal val="#ppt_x"/>
                                          </p:val>
                                        </p:tav>
                                      </p:tavLst>
                                    </p:anim>
                                    <p:anim calcmode="lin" valueType="num">
                                      <p:cBhvr>
                                        <p:cTn id="15" dur="500" fill="hold"/>
                                        <p:tgtEl>
                                          <p:spTgt spid="152578">
                                            <p:txEl>
                                              <p:pRg st="3" end="3"/>
                                            </p:txEl>
                                          </p:spTgt>
                                        </p:tgtEl>
                                        <p:attrNameLst>
                                          <p:attrName>ppt_y</p:attrName>
                                        </p:attrNameLst>
                                      </p:cBhvr>
                                      <p:tavLst>
                                        <p:tav tm="0">
                                          <p:val>
                                            <p:strVal val="#ppt_y"/>
                                          </p:val>
                                        </p:tav>
                                        <p:tav tm="100000">
                                          <p:val>
                                            <p:strVal val="#ppt_y"/>
                                          </p:val>
                                        </p:tav>
                                      </p:tavLst>
                                    </p:anim>
                                    <p:anim calcmode="lin" valueType="num">
                                      <p:cBhvr>
                                        <p:cTn id="16" dur="500" fill="hold"/>
                                        <p:tgtEl>
                                          <p:spTgt spid="152578">
                                            <p:txEl>
                                              <p:pRg st="3" end="3"/>
                                            </p:txEl>
                                          </p:spTgt>
                                        </p:tgtEl>
                                        <p:attrNameLst>
                                          <p:attrName>ppt_w</p:attrName>
                                        </p:attrNameLst>
                                      </p:cBhvr>
                                      <p:tavLst>
                                        <p:tav tm="0">
                                          <p:val>
                                            <p:fltVal val="0"/>
                                          </p:val>
                                        </p:tav>
                                        <p:tav tm="100000">
                                          <p:val>
                                            <p:strVal val="#ppt_w"/>
                                          </p:val>
                                        </p:tav>
                                      </p:tavLst>
                                    </p:anim>
                                    <p:anim calcmode="lin" valueType="num">
                                      <p:cBhvr>
                                        <p:cTn id="17" dur="500" fill="hold"/>
                                        <p:tgtEl>
                                          <p:spTgt spid="152578">
                                            <p:txEl>
                                              <p:pRg st="3" end="3"/>
                                            </p:txEl>
                                          </p:spTgt>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1000"/>
                            </p:stCondLst>
                            <p:childTnLst>
                              <p:par>
                                <p:cTn id="19" presetID="17" presetClass="entr" presetSubtype="8" fill="hold" grpId="0" nodeType="afterEffect">
                                  <p:stCondLst>
                                    <p:cond delay="0"/>
                                  </p:stCondLst>
                                  <p:childTnLst>
                                    <p:set>
                                      <p:cBhvr>
                                        <p:cTn id="20" dur="1" fill="hold">
                                          <p:stCondLst>
                                            <p:cond delay="0"/>
                                          </p:stCondLst>
                                        </p:cTn>
                                        <p:tgtEl>
                                          <p:spTgt spid="152578">
                                            <p:txEl>
                                              <p:pRg st="5" end="5"/>
                                            </p:txEl>
                                          </p:spTgt>
                                        </p:tgtEl>
                                        <p:attrNameLst>
                                          <p:attrName>style.visibility</p:attrName>
                                        </p:attrNameLst>
                                      </p:cBhvr>
                                      <p:to>
                                        <p:strVal val="visible"/>
                                      </p:to>
                                    </p:set>
                                    <p:anim calcmode="lin" valueType="num">
                                      <p:cBhvr>
                                        <p:cTn id="21" dur="500" fill="hold"/>
                                        <p:tgtEl>
                                          <p:spTgt spid="152578">
                                            <p:txEl>
                                              <p:pRg st="5" end="5"/>
                                            </p:txEl>
                                          </p:spTgt>
                                        </p:tgtEl>
                                        <p:attrNameLst>
                                          <p:attrName>ppt_x</p:attrName>
                                        </p:attrNameLst>
                                      </p:cBhvr>
                                      <p:tavLst>
                                        <p:tav tm="0">
                                          <p:val>
                                            <p:strVal val="#ppt_x-#ppt_w/2"/>
                                          </p:val>
                                        </p:tav>
                                        <p:tav tm="100000">
                                          <p:val>
                                            <p:strVal val="#ppt_x"/>
                                          </p:val>
                                        </p:tav>
                                      </p:tavLst>
                                    </p:anim>
                                    <p:anim calcmode="lin" valueType="num">
                                      <p:cBhvr>
                                        <p:cTn id="22" dur="500" fill="hold"/>
                                        <p:tgtEl>
                                          <p:spTgt spid="152578">
                                            <p:txEl>
                                              <p:pRg st="5" end="5"/>
                                            </p:txEl>
                                          </p:spTgt>
                                        </p:tgtEl>
                                        <p:attrNameLst>
                                          <p:attrName>ppt_y</p:attrName>
                                        </p:attrNameLst>
                                      </p:cBhvr>
                                      <p:tavLst>
                                        <p:tav tm="0">
                                          <p:val>
                                            <p:strVal val="#ppt_y"/>
                                          </p:val>
                                        </p:tav>
                                        <p:tav tm="100000">
                                          <p:val>
                                            <p:strVal val="#ppt_y"/>
                                          </p:val>
                                        </p:tav>
                                      </p:tavLst>
                                    </p:anim>
                                    <p:anim calcmode="lin" valueType="num">
                                      <p:cBhvr>
                                        <p:cTn id="23" dur="500" fill="hold"/>
                                        <p:tgtEl>
                                          <p:spTgt spid="152578">
                                            <p:txEl>
                                              <p:pRg st="5" end="5"/>
                                            </p:txEl>
                                          </p:spTgt>
                                        </p:tgtEl>
                                        <p:attrNameLst>
                                          <p:attrName>ppt_w</p:attrName>
                                        </p:attrNameLst>
                                      </p:cBhvr>
                                      <p:tavLst>
                                        <p:tav tm="0">
                                          <p:val>
                                            <p:fltVal val="0"/>
                                          </p:val>
                                        </p:tav>
                                        <p:tav tm="100000">
                                          <p:val>
                                            <p:strVal val="#ppt_w"/>
                                          </p:val>
                                        </p:tav>
                                      </p:tavLst>
                                    </p:anim>
                                    <p:anim calcmode="lin" valueType="num">
                                      <p:cBhvr>
                                        <p:cTn id="24" dur="500" fill="hold"/>
                                        <p:tgtEl>
                                          <p:spTgt spid="152578">
                                            <p:txEl>
                                              <p:pRg st="5" end="5"/>
                                            </p:txEl>
                                          </p:spTgt>
                                        </p:tgtEl>
                                        <p:attrNameLst>
                                          <p:attrName>ppt_h</p:attrName>
                                        </p:attrNameLst>
                                      </p:cBhvr>
                                      <p:tavLst>
                                        <p:tav tm="0">
                                          <p:val>
                                            <p:strVal val="#ppt_h"/>
                                          </p:val>
                                        </p:tav>
                                        <p:tav tm="100000">
                                          <p:val>
                                            <p:strVal val="#ppt_h"/>
                                          </p:val>
                                        </p:tav>
                                      </p:tavLst>
                                    </p:anim>
                                  </p:childTnLst>
                                </p:cTn>
                              </p:par>
                            </p:childTnLst>
                          </p:cTn>
                        </p:par>
                        <p:par>
                          <p:cTn id="25" fill="hold" nodeType="afterGroup">
                            <p:stCondLst>
                              <p:cond delay="1500"/>
                            </p:stCondLst>
                            <p:childTnLst>
                              <p:par>
                                <p:cTn id="26" presetID="17" presetClass="entr" presetSubtype="8" fill="hold" grpId="0" nodeType="afterEffect">
                                  <p:stCondLst>
                                    <p:cond delay="0"/>
                                  </p:stCondLst>
                                  <p:childTnLst>
                                    <p:set>
                                      <p:cBhvr>
                                        <p:cTn id="27" dur="1" fill="hold">
                                          <p:stCondLst>
                                            <p:cond delay="0"/>
                                          </p:stCondLst>
                                        </p:cTn>
                                        <p:tgtEl>
                                          <p:spTgt spid="152578">
                                            <p:txEl>
                                              <p:pRg st="6" end="6"/>
                                            </p:txEl>
                                          </p:spTgt>
                                        </p:tgtEl>
                                        <p:attrNameLst>
                                          <p:attrName>style.visibility</p:attrName>
                                        </p:attrNameLst>
                                      </p:cBhvr>
                                      <p:to>
                                        <p:strVal val="visible"/>
                                      </p:to>
                                    </p:set>
                                    <p:anim calcmode="lin" valueType="num">
                                      <p:cBhvr>
                                        <p:cTn id="28" dur="500" fill="hold"/>
                                        <p:tgtEl>
                                          <p:spTgt spid="152578">
                                            <p:txEl>
                                              <p:pRg st="6" end="6"/>
                                            </p:txEl>
                                          </p:spTgt>
                                        </p:tgtEl>
                                        <p:attrNameLst>
                                          <p:attrName>ppt_x</p:attrName>
                                        </p:attrNameLst>
                                      </p:cBhvr>
                                      <p:tavLst>
                                        <p:tav tm="0">
                                          <p:val>
                                            <p:strVal val="#ppt_x-#ppt_w/2"/>
                                          </p:val>
                                        </p:tav>
                                        <p:tav tm="100000">
                                          <p:val>
                                            <p:strVal val="#ppt_x"/>
                                          </p:val>
                                        </p:tav>
                                      </p:tavLst>
                                    </p:anim>
                                    <p:anim calcmode="lin" valueType="num">
                                      <p:cBhvr>
                                        <p:cTn id="29" dur="500" fill="hold"/>
                                        <p:tgtEl>
                                          <p:spTgt spid="152578">
                                            <p:txEl>
                                              <p:pRg st="6" end="6"/>
                                            </p:txEl>
                                          </p:spTgt>
                                        </p:tgtEl>
                                        <p:attrNameLst>
                                          <p:attrName>ppt_y</p:attrName>
                                        </p:attrNameLst>
                                      </p:cBhvr>
                                      <p:tavLst>
                                        <p:tav tm="0">
                                          <p:val>
                                            <p:strVal val="#ppt_y"/>
                                          </p:val>
                                        </p:tav>
                                        <p:tav tm="100000">
                                          <p:val>
                                            <p:strVal val="#ppt_y"/>
                                          </p:val>
                                        </p:tav>
                                      </p:tavLst>
                                    </p:anim>
                                    <p:anim calcmode="lin" valueType="num">
                                      <p:cBhvr>
                                        <p:cTn id="30" dur="500" fill="hold"/>
                                        <p:tgtEl>
                                          <p:spTgt spid="152578">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152578">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build="p" bldLvl="4" autoUpdateAnimBg="0" advAuto="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323744" y="1764407"/>
            <a:ext cx="8632924" cy="400125"/>
          </a:xfrm>
        </p:spPr>
        <p:txBody>
          <a:bodyPr vert="horz" wrap="square" lIns="0" tIns="0" rIns="0" bIns="0" numCol="1" rtlCol="0" anchor="ctr" anchorCtr="0" compatLnSpc="1">
            <a:prstTxWarp prst="textNoShape">
              <a:avLst/>
            </a:prstTxWarp>
            <a:normAutofit/>
          </a:bodyPr>
          <a:lstStyle/>
          <a:p>
            <a:pPr marL="12832">
              <a:lnSpc>
                <a:spcPts val="2582"/>
              </a:lnSpc>
              <a:spcBef>
                <a:spcPts val="128"/>
              </a:spcBef>
            </a:pPr>
            <a:r>
              <a:rPr lang="en-GB" altLang="en-US" sz="2400" b="1" dirty="0">
                <a:solidFill>
                  <a:srgbClr val="FF0000"/>
                </a:solidFill>
                <a:latin typeface="Arial" panose="020B0604020202020204" pitchFamily="34" charset="0"/>
                <a:ea typeface="+mn-ea"/>
                <a:cs typeface="Arial" panose="020B0604020202020204" pitchFamily="34" charset="0"/>
              </a:rPr>
              <a:t>Production Sharing</a:t>
            </a:r>
            <a:endParaRPr lang="en-US" altLang="en-US" sz="2400" b="1" dirty="0">
              <a:solidFill>
                <a:srgbClr val="FF0000"/>
              </a:solidFill>
              <a:latin typeface="Arial" panose="020B0604020202020204" pitchFamily="34" charset="0"/>
              <a:ea typeface="+mn-ea"/>
              <a:cs typeface="Arial" panose="020B0604020202020204" pitchFamily="34" charset="0"/>
            </a:endParaRPr>
          </a:p>
        </p:txBody>
      </p:sp>
      <p:graphicFrame>
        <p:nvGraphicFramePr>
          <p:cNvPr id="88067" name="Object 2"/>
          <p:cNvGraphicFramePr>
            <a:graphicFrameLocks noChangeAspect="1"/>
          </p:cNvGraphicFramePr>
          <p:nvPr/>
        </p:nvGraphicFramePr>
        <p:xfrm>
          <a:off x="324074" y="2412479"/>
          <a:ext cx="9361040" cy="4918843"/>
        </p:xfrm>
        <a:graphic>
          <a:graphicData uri="http://schemas.openxmlformats.org/presentationml/2006/ole">
            <mc:AlternateContent xmlns:mc="http://schemas.openxmlformats.org/markup-compatibility/2006">
              <mc:Choice xmlns:v="urn:schemas-microsoft-com:vml" Requires="v">
                <p:oleObj name="Bitmap Image" r:id="rId2" imgW="7819048" imgH="5200000" progId="Paint.Picture">
                  <p:embed/>
                </p:oleObj>
              </mc:Choice>
              <mc:Fallback>
                <p:oleObj name="Bitmap Image" r:id="rId2" imgW="7819048" imgH="5200000" progId="Paint.Picture">
                  <p:embed/>
                  <p:pic>
                    <p:nvPicPr>
                      <p:cNvPr id="88067"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074" y="2412479"/>
                        <a:ext cx="9361040" cy="4918843"/>
                      </a:xfrm>
                      <a:prstGeom prst="rect">
                        <a:avLst/>
                      </a:prstGeom>
                      <a:noFill/>
                      <a:ln>
                        <a:noFill/>
                      </a:ln>
                      <a:effectLst/>
                    </p:spPr>
                  </p:pic>
                </p:oleObj>
              </mc:Fallback>
            </mc:AlternateContent>
          </a:graphicData>
        </a:graphic>
      </p:graphicFrame>
      <p:sp>
        <p:nvSpPr>
          <p:cNvPr id="6" name="Title 3">
            <a:extLst>
              <a:ext uri="{FF2B5EF4-FFF2-40B4-BE49-F238E27FC236}">
                <a16:creationId xmlns:a16="http://schemas.microsoft.com/office/drawing/2014/main" id="{BE13847B-2789-82BF-F48E-4B6374AB545E}"/>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6839767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68090" y="1772047"/>
            <a:ext cx="8632924" cy="363750"/>
          </a:xfrm>
        </p:spPr>
        <p:txBody>
          <a:bodyPr vert="horz" wrap="square" lIns="0" tIns="0" rIns="0" bIns="0" numCol="1" rtlCol="0" anchor="ctr" anchorCtr="0" compatLnSpc="1">
            <a:prstTxWarp prst="textNoShape">
              <a:avLst/>
            </a:prstTxWarp>
            <a:normAutofit/>
          </a:bodyPr>
          <a:lstStyle/>
          <a:p>
            <a:pPr marL="12832">
              <a:lnSpc>
                <a:spcPts val="2582"/>
              </a:lnSpc>
              <a:spcBef>
                <a:spcPts val="128"/>
              </a:spcBef>
            </a:pPr>
            <a:r>
              <a:rPr lang="en-GB" altLang="en-US" sz="2400" b="1" dirty="0">
                <a:solidFill>
                  <a:srgbClr val="FF0000"/>
                </a:solidFill>
                <a:latin typeface="Arial" panose="020B0604020202020204" pitchFamily="34" charset="0"/>
                <a:ea typeface="+mn-ea"/>
                <a:cs typeface="Arial" panose="020B0604020202020204" pitchFamily="34" charset="0"/>
              </a:rPr>
              <a:t>Revenue Distribution</a:t>
            </a:r>
            <a:endParaRPr lang="en-US" altLang="en-US" sz="2400" b="1" dirty="0">
              <a:solidFill>
                <a:srgbClr val="FF0000"/>
              </a:solidFill>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B8B75364-5128-838E-F72B-9BDDDD741419}"/>
              </a:ext>
            </a:extLst>
          </p:cNvPr>
          <p:cNvGrpSpPr/>
          <p:nvPr/>
        </p:nvGrpSpPr>
        <p:grpSpPr>
          <a:xfrm>
            <a:off x="612106" y="2196455"/>
            <a:ext cx="9073007" cy="4683173"/>
            <a:chOff x="1139325" y="1611583"/>
            <a:chExt cx="7317616" cy="5268045"/>
          </a:xfrm>
        </p:grpSpPr>
        <p:sp>
          <p:nvSpPr>
            <p:cNvPr id="89091" name="Rectangle 55"/>
            <p:cNvSpPr>
              <a:spLocks noChangeArrowheads="1"/>
            </p:cNvSpPr>
            <p:nvPr/>
          </p:nvSpPr>
          <p:spPr bwMode="auto">
            <a:xfrm>
              <a:off x="2291025" y="2755653"/>
              <a:ext cx="6132232" cy="407425"/>
            </a:xfrm>
            <a:prstGeom prst="rect">
              <a:avLst/>
            </a:prstGeom>
            <a:solidFill>
              <a:srgbClr val="E61241"/>
            </a:solidFill>
            <a:ln w="3175">
              <a:solidFill>
                <a:srgbClr val="003399"/>
              </a:solidFill>
              <a:miter lim="800000"/>
              <a:headEnd/>
              <a:tailEnd/>
            </a:ln>
          </p:spPr>
          <p:txBody>
            <a:bodyPr anchor="ct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spcBef>
                  <a:spcPct val="50000"/>
                </a:spcBef>
                <a:buFontTx/>
                <a:buNone/>
              </a:pPr>
              <a:r>
                <a:rPr lang="en-GB" altLang="en-US" sz="1212" b="0">
                  <a:solidFill>
                    <a:schemeClr val="bg1"/>
                  </a:solidFill>
                </a:rPr>
                <a:t>Royalty Tax</a:t>
              </a:r>
            </a:p>
          </p:txBody>
        </p:sp>
        <p:sp>
          <p:nvSpPr>
            <p:cNvPr id="89092" name="Rectangle 56"/>
            <p:cNvSpPr>
              <a:spLocks noChangeArrowheads="1"/>
            </p:cNvSpPr>
            <p:nvPr/>
          </p:nvSpPr>
          <p:spPr bwMode="auto">
            <a:xfrm>
              <a:off x="1139325" y="2755651"/>
              <a:ext cx="1045832" cy="4123977"/>
            </a:xfrm>
            <a:prstGeom prst="rect">
              <a:avLst/>
            </a:prstGeom>
            <a:solidFill>
              <a:srgbClr val="1A8AB8"/>
            </a:solidFill>
            <a:ln w="3175">
              <a:solidFill>
                <a:srgbClr val="003399"/>
              </a:solidFill>
              <a:miter lim="800000"/>
              <a:headEnd/>
              <a:tailEnd/>
            </a:ln>
          </p:spPr>
          <p:txBody>
            <a:bodyPr anchor="ct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lnSpc>
                  <a:spcPct val="110000"/>
                </a:lnSpc>
                <a:spcBef>
                  <a:spcPct val="50000"/>
                </a:spcBef>
                <a:buFontTx/>
                <a:buNone/>
              </a:pPr>
              <a:endParaRPr lang="en-GB" altLang="en-US" sz="1212">
                <a:solidFill>
                  <a:schemeClr val="bg1"/>
                </a:solidFill>
              </a:endParaRPr>
            </a:p>
            <a:p>
              <a:pPr algn="ctr">
                <a:lnSpc>
                  <a:spcPct val="80000"/>
                </a:lnSpc>
                <a:spcBef>
                  <a:spcPct val="50000"/>
                </a:spcBef>
                <a:buFontTx/>
                <a:buNone/>
              </a:pPr>
              <a:endParaRPr lang="en-GB" altLang="en-US" sz="1212">
                <a:solidFill>
                  <a:schemeClr val="bg1"/>
                </a:solidFill>
              </a:endParaRPr>
            </a:p>
            <a:p>
              <a:pPr algn="ctr">
                <a:lnSpc>
                  <a:spcPct val="110000"/>
                </a:lnSpc>
                <a:spcBef>
                  <a:spcPct val="50000"/>
                </a:spcBef>
                <a:buFontTx/>
                <a:buNone/>
              </a:pPr>
              <a:endParaRPr lang="en-GB" altLang="en-US" sz="1212">
                <a:solidFill>
                  <a:schemeClr val="bg1"/>
                </a:solidFill>
              </a:endParaRPr>
            </a:p>
            <a:p>
              <a:pPr algn="ctr">
                <a:lnSpc>
                  <a:spcPct val="110000"/>
                </a:lnSpc>
                <a:spcBef>
                  <a:spcPct val="50000"/>
                </a:spcBef>
                <a:buFontTx/>
                <a:buNone/>
              </a:pPr>
              <a:r>
                <a:rPr lang="en-GB" altLang="en-US" sz="1212">
                  <a:solidFill>
                    <a:schemeClr val="bg1"/>
                  </a:solidFill>
                </a:rPr>
                <a:t>Revenue = Oil Price x Production</a:t>
              </a:r>
            </a:p>
            <a:p>
              <a:pPr algn="ctr">
                <a:lnSpc>
                  <a:spcPct val="110000"/>
                </a:lnSpc>
                <a:spcBef>
                  <a:spcPct val="50000"/>
                </a:spcBef>
                <a:buFontTx/>
                <a:buNone/>
              </a:pPr>
              <a:endParaRPr lang="en-GB" altLang="en-US" sz="1212">
                <a:solidFill>
                  <a:schemeClr val="bg1"/>
                </a:solidFill>
              </a:endParaRPr>
            </a:p>
            <a:p>
              <a:pPr algn="ctr">
                <a:lnSpc>
                  <a:spcPct val="110000"/>
                </a:lnSpc>
                <a:spcBef>
                  <a:spcPct val="50000"/>
                </a:spcBef>
                <a:buFontTx/>
                <a:buNone/>
              </a:pPr>
              <a:endParaRPr lang="en-GB" altLang="en-US" sz="1212">
                <a:solidFill>
                  <a:schemeClr val="bg1"/>
                </a:solidFill>
              </a:endParaRPr>
            </a:p>
            <a:p>
              <a:pPr algn="ctr">
                <a:lnSpc>
                  <a:spcPct val="110000"/>
                </a:lnSpc>
                <a:spcBef>
                  <a:spcPct val="50000"/>
                </a:spcBef>
                <a:buFontTx/>
                <a:buNone/>
              </a:pPr>
              <a:endParaRPr lang="en-GB" altLang="en-US" sz="1212">
                <a:solidFill>
                  <a:schemeClr val="bg1"/>
                </a:solidFill>
              </a:endParaRPr>
            </a:p>
            <a:p>
              <a:pPr algn="ctr">
                <a:lnSpc>
                  <a:spcPct val="110000"/>
                </a:lnSpc>
                <a:spcBef>
                  <a:spcPct val="50000"/>
                </a:spcBef>
                <a:buFontTx/>
                <a:buNone/>
              </a:pPr>
              <a:endParaRPr lang="en-GB" altLang="en-US" sz="1212">
                <a:solidFill>
                  <a:schemeClr val="bg1"/>
                </a:solidFill>
              </a:endParaRPr>
            </a:p>
            <a:p>
              <a:pPr algn="ctr">
                <a:lnSpc>
                  <a:spcPct val="110000"/>
                </a:lnSpc>
                <a:spcBef>
                  <a:spcPct val="50000"/>
                </a:spcBef>
                <a:buFontTx/>
                <a:buNone/>
              </a:pPr>
              <a:endParaRPr lang="en-GB" altLang="en-US" sz="1212">
                <a:solidFill>
                  <a:schemeClr val="bg1"/>
                </a:solidFill>
              </a:endParaRPr>
            </a:p>
          </p:txBody>
        </p:sp>
        <p:sp>
          <p:nvSpPr>
            <p:cNvPr id="89093" name="Rectangle 57"/>
            <p:cNvSpPr>
              <a:spLocks noChangeArrowheads="1"/>
            </p:cNvSpPr>
            <p:nvPr/>
          </p:nvSpPr>
          <p:spPr bwMode="auto">
            <a:xfrm>
              <a:off x="3495655" y="4741450"/>
              <a:ext cx="1077913" cy="2131764"/>
            </a:xfrm>
            <a:prstGeom prst="rect">
              <a:avLst/>
            </a:prstGeom>
            <a:solidFill>
              <a:srgbClr val="1A8AB8"/>
            </a:solidFill>
            <a:ln w="3175">
              <a:solidFill>
                <a:srgbClr val="003399"/>
              </a:solidFill>
              <a:miter lim="800000"/>
              <a:headEnd/>
              <a:tailEnd/>
            </a:ln>
          </p:spPr>
          <p:txBody>
            <a:bodyPr anchor="ctr"/>
            <a:lstStyle/>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r>
                <a:rPr lang="en-GB" altLang="en-US" sz="1212" b="1" dirty="0">
                  <a:solidFill>
                    <a:schemeClr val="bg1"/>
                  </a:solidFill>
                  <a:latin typeface="Times New Roman" panose="02020603050405020304" pitchFamily="18" charset="0"/>
                  <a:cs typeface="Times New Roman" panose="02020603050405020304" pitchFamily="18" charset="0"/>
                </a:rPr>
                <a:t>Chargeable Profit</a:t>
              </a: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p:txBody>
        </p:sp>
        <p:sp>
          <p:nvSpPr>
            <p:cNvPr id="89094" name="Rectangle 58"/>
            <p:cNvSpPr>
              <a:spLocks noChangeArrowheads="1"/>
            </p:cNvSpPr>
            <p:nvPr/>
          </p:nvSpPr>
          <p:spPr bwMode="auto">
            <a:xfrm>
              <a:off x="2291023" y="4265051"/>
              <a:ext cx="1103577" cy="2608163"/>
            </a:xfrm>
            <a:prstGeom prst="rect">
              <a:avLst/>
            </a:prstGeom>
            <a:solidFill>
              <a:srgbClr val="1A8AB8"/>
            </a:solidFill>
            <a:ln w="3175">
              <a:solidFill>
                <a:srgbClr val="003399"/>
              </a:solidFill>
              <a:miter lim="800000"/>
              <a:headEnd/>
              <a:tailEnd/>
            </a:ln>
          </p:spPr>
          <p:txBody>
            <a:bodyPr anchor="ctr"/>
            <a:lstStyle/>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r>
                <a:rPr lang="en-GB" altLang="en-US" sz="1212" b="1" dirty="0">
                  <a:solidFill>
                    <a:schemeClr val="bg1"/>
                  </a:solidFill>
                  <a:latin typeface="Times New Roman" panose="02020603050405020304" pitchFamily="18" charset="0"/>
                  <a:cs typeface="Times New Roman" panose="02020603050405020304" pitchFamily="18" charset="0"/>
                </a:rPr>
                <a:t>Assessable Profit</a:t>
              </a: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p:txBody>
        </p:sp>
        <p:sp>
          <p:nvSpPr>
            <p:cNvPr id="89095" name="Rectangle 59"/>
            <p:cNvSpPr>
              <a:spLocks noChangeArrowheads="1"/>
            </p:cNvSpPr>
            <p:nvPr/>
          </p:nvSpPr>
          <p:spPr bwMode="auto">
            <a:xfrm>
              <a:off x="4674623" y="5363815"/>
              <a:ext cx="1068288" cy="1514210"/>
            </a:xfrm>
            <a:prstGeom prst="rect">
              <a:avLst/>
            </a:prstGeom>
            <a:solidFill>
              <a:srgbClr val="1A8AB8"/>
            </a:solidFill>
            <a:ln w="3175">
              <a:solidFill>
                <a:srgbClr val="003399"/>
              </a:solidFill>
              <a:miter lim="800000"/>
              <a:headEnd/>
              <a:tailEnd/>
            </a:ln>
          </p:spPr>
          <p:txBody>
            <a:bodyPr anchor="ctr"/>
            <a:lstStyle/>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a:p>
              <a:pPr algn="ctr" defTabSz="769925">
                <a:lnSpc>
                  <a:spcPct val="110000"/>
                </a:lnSpc>
                <a:spcBef>
                  <a:spcPct val="50000"/>
                </a:spcBef>
              </a:pPr>
              <a:r>
                <a:rPr lang="en-GB" altLang="en-US" sz="1212" b="1" dirty="0">
                  <a:solidFill>
                    <a:schemeClr val="bg1"/>
                  </a:solidFill>
                  <a:latin typeface="Times New Roman" panose="02020603050405020304" pitchFamily="18" charset="0"/>
                  <a:cs typeface="Times New Roman" panose="02020603050405020304" pitchFamily="18" charset="0"/>
                </a:rPr>
                <a:t>Divisible  Profit</a:t>
              </a:r>
            </a:p>
            <a:p>
              <a:pPr algn="ctr" defTabSz="769925">
                <a:lnSpc>
                  <a:spcPct val="110000"/>
                </a:lnSpc>
                <a:spcBef>
                  <a:spcPct val="50000"/>
                </a:spcBef>
              </a:pPr>
              <a:endParaRPr lang="en-GB" altLang="en-US" sz="1212" b="1" dirty="0">
                <a:solidFill>
                  <a:schemeClr val="bg1"/>
                </a:solidFill>
                <a:latin typeface="Times New Roman" panose="02020603050405020304" pitchFamily="18" charset="0"/>
                <a:cs typeface="Times New Roman" panose="02020603050405020304" pitchFamily="18" charset="0"/>
              </a:endParaRPr>
            </a:p>
          </p:txBody>
        </p:sp>
        <p:sp>
          <p:nvSpPr>
            <p:cNvPr id="89096" name="Rectangle 60"/>
            <p:cNvSpPr>
              <a:spLocks noChangeArrowheads="1"/>
            </p:cNvSpPr>
            <p:nvPr/>
          </p:nvSpPr>
          <p:spPr bwMode="auto">
            <a:xfrm>
              <a:off x="6982830" y="5905980"/>
              <a:ext cx="1429196" cy="407425"/>
            </a:xfrm>
            <a:prstGeom prst="rect">
              <a:avLst/>
            </a:prstGeom>
            <a:solidFill>
              <a:srgbClr val="4FA800"/>
            </a:solidFill>
            <a:ln w="3175">
              <a:solidFill>
                <a:srgbClr val="003399"/>
              </a:solidFill>
              <a:miter lim="800000"/>
              <a:headEnd/>
              <a:tailEnd/>
            </a:ln>
          </p:spPr>
          <p:txBody>
            <a:bodyPr anchor="ct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spcBef>
                  <a:spcPct val="50000"/>
                </a:spcBef>
                <a:buFontTx/>
                <a:buNone/>
              </a:pPr>
              <a:r>
                <a:rPr lang="en-GB" altLang="en-US" sz="1212" b="0"/>
                <a:t>Partners Profit</a:t>
              </a:r>
            </a:p>
          </p:txBody>
        </p:sp>
        <p:sp>
          <p:nvSpPr>
            <p:cNvPr id="89097" name="Rectangle 61"/>
            <p:cNvSpPr>
              <a:spLocks noChangeArrowheads="1"/>
            </p:cNvSpPr>
            <p:nvPr/>
          </p:nvSpPr>
          <p:spPr bwMode="auto">
            <a:xfrm>
              <a:off x="2291025" y="3243280"/>
              <a:ext cx="6132232" cy="407425"/>
            </a:xfrm>
            <a:prstGeom prst="rect">
              <a:avLst/>
            </a:prstGeom>
            <a:solidFill>
              <a:srgbClr val="E61241"/>
            </a:solidFill>
            <a:ln w="3175">
              <a:solidFill>
                <a:srgbClr val="003399"/>
              </a:solidFill>
              <a:miter lim="800000"/>
              <a:headEnd/>
              <a:tailEnd/>
            </a:ln>
          </p:spPr>
          <p:txBody>
            <a:bodyPr anchor="ctr"/>
            <a:lstStyle/>
            <a:p>
              <a:pPr algn="ctr" defTabSz="769925">
                <a:spcBef>
                  <a:spcPct val="50000"/>
                </a:spcBef>
              </a:pPr>
              <a:r>
                <a:rPr lang="en-GB" altLang="en-US" sz="1212">
                  <a:solidFill>
                    <a:schemeClr val="bg1"/>
                  </a:solidFill>
                  <a:latin typeface="Times New Roman" panose="02020603050405020304" pitchFamily="18" charset="0"/>
                  <a:cs typeface="Times New Roman" panose="02020603050405020304" pitchFamily="18" charset="0"/>
                </a:rPr>
                <a:t>Production Bonuses</a:t>
              </a:r>
            </a:p>
          </p:txBody>
        </p:sp>
        <p:sp>
          <p:nvSpPr>
            <p:cNvPr id="89098" name="Rectangle 62"/>
            <p:cNvSpPr>
              <a:spLocks noChangeArrowheads="1"/>
            </p:cNvSpPr>
            <p:nvPr/>
          </p:nvSpPr>
          <p:spPr bwMode="auto">
            <a:xfrm>
              <a:off x="3495655" y="4265049"/>
              <a:ext cx="4927600" cy="405822"/>
            </a:xfrm>
            <a:prstGeom prst="rect">
              <a:avLst/>
            </a:prstGeom>
            <a:solidFill>
              <a:srgbClr val="C9F1FF">
                <a:alpha val="29020"/>
              </a:srgbClr>
            </a:solidFill>
            <a:ln w="3175">
              <a:solidFill>
                <a:srgbClr val="003399"/>
              </a:solidFill>
              <a:miter lim="800000"/>
              <a:headEnd/>
              <a:tailEnd/>
            </a:ln>
          </p:spPr>
          <p:txBody>
            <a:bodyPr anchor="ctr"/>
            <a:lstStyle/>
            <a:p>
              <a:pPr algn="ctr" defTabSz="769925">
                <a:spcBef>
                  <a:spcPct val="50000"/>
                </a:spcBef>
              </a:pPr>
              <a:r>
                <a:rPr lang="en-GB" altLang="en-US" sz="1212">
                  <a:latin typeface="Times New Roman" panose="02020603050405020304" pitchFamily="18" charset="0"/>
                  <a:cs typeface="Times New Roman" panose="02020603050405020304" pitchFamily="18" charset="0"/>
                </a:rPr>
                <a:t>Recover Depreciation (Capex) over 5 years</a:t>
              </a:r>
            </a:p>
          </p:txBody>
        </p:sp>
        <p:sp>
          <p:nvSpPr>
            <p:cNvPr id="89099" name="Rectangle 63"/>
            <p:cNvSpPr>
              <a:spLocks noChangeArrowheads="1"/>
            </p:cNvSpPr>
            <p:nvPr/>
          </p:nvSpPr>
          <p:spPr bwMode="auto">
            <a:xfrm>
              <a:off x="2291025" y="3730907"/>
              <a:ext cx="6132232" cy="407425"/>
            </a:xfrm>
            <a:prstGeom prst="rect">
              <a:avLst/>
            </a:prstGeom>
            <a:solidFill>
              <a:srgbClr val="C9F1FF">
                <a:alpha val="29020"/>
              </a:srgbClr>
            </a:solidFill>
            <a:ln w="3175">
              <a:solidFill>
                <a:srgbClr val="003399"/>
              </a:solidFill>
              <a:miter lim="800000"/>
              <a:headEnd/>
              <a:tailEnd/>
            </a:ln>
          </p:spPr>
          <p:txBody>
            <a:bodyPr anchor="ct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spcBef>
                  <a:spcPct val="50000"/>
                </a:spcBef>
                <a:buFontTx/>
                <a:buNone/>
              </a:pPr>
              <a:r>
                <a:rPr lang="en-GB" altLang="en-US" sz="1212" b="0"/>
                <a:t>Recover Non Capital Costs (Opex)</a:t>
              </a:r>
            </a:p>
          </p:txBody>
        </p:sp>
        <p:sp>
          <p:nvSpPr>
            <p:cNvPr id="89100" name="Rectangle 64"/>
            <p:cNvSpPr>
              <a:spLocks noChangeArrowheads="1"/>
            </p:cNvSpPr>
            <p:nvPr/>
          </p:nvSpPr>
          <p:spPr bwMode="auto">
            <a:xfrm>
              <a:off x="4671413" y="4765508"/>
              <a:ext cx="3747029" cy="463567"/>
            </a:xfrm>
            <a:prstGeom prst="rect">
              <a:avLst/>
            </a:prstGeom>
            <a:solidFill>
              <a:srgbClr val="E61241"/>
            </a:solidFill>
            <a:ln w="3175">
              <a:solidFill>
                <a:srgbClr val="003399"/>
              </a:solidFill>
              <a:miter lim="800000"/>
              <a:headEnd/>
              <a:tailEnd/>
            </a:ln>
          </p:spPr>
          <p:txBody>
            <a:bodyPr anchor="ctr"/>
            <a:lstStyle/>
            <a:p>
              <a:pPr algn="ctr" defTabSz="769925">
                <a:spcBef>
                  <a:spcPct val="50000"/>
                </a:spcBef>
              </a:pPr>
              <a:r>
                <a:rPr lang="en-GB" altLang="en-US" sz="1212" dirty="0">
                  <a:solidFill>
                    <a:schemeClr val="bg1"/>
                  </a:solidFill>
                  <a:latin typeface="Times New Roman" panose="02020603050405020304" pitchFamily="18" charset="0"/>
                  <a:cs typeface="Times New Roman" panose="02020603050405020304" pitchFamily="18" charset="0"/>
                </a:rPr>
                <a:t>Petroleum Profit Tax  -   Investment Tax Credit</a:t>
              </a:r>
            </a:p>
          </p:txBody>
        </p:sp>
        <p:sp>
          <p:nvSpPr>
            <p:cNvPr id="89101" name="Rectangle 65"/>
            <p:cNvSpPr>
              <a:spLocks noChangeArrowheads="1"/>
            </p:cNvSpPr>
            <p:nvPr/>
          </p:nvSpPr>
          <p:spPr bwMode="auto">
            <a:xfrm>
              <a:off x="5839152" y="5370230"/>
              <a:ext cx="2579291" cy="447526"/>
            </a:xfrm>
            <a:prstGeom prst="rect">
              <a:avLst/>
            </a:prstGeom>
            <a:solidFill>
              <a:srgbClr val="E61241"/>
            </a:solidFill>
            <a:ln w="3175">
              <a:solidFill>
                <a:srgbClr val="003399"/>
              </a:solidFill>
              <a:miter lim="800000"/>
              <a:headEnd/>
              <a:tailEnd/>
            </a:ln>
          </p:spPr>
          <p:txBody>
            <a:bodyPr anchor="ctr"/>
            <a:lstStyle/>
            <a:p>
              <a:pPr algn="ctr" defTabSz="769925">
                <a:spcBef>
                  <a:spcPct val="50000"/>
                </a:spcBef>
              </a:pPr>
              <a:r>
                <a:rPr lang="en-GB" altLang="en-US" sz="1212">
                  <a:solidFill>
                    <a:schemeClr val="bg1"/>
                  </a:solidFill>
                  <a:latin typeface="Times New Roman" panose="02020603050405020304" pitchFamily="18" charset="0"/>
                  <a:cs typeface="Times New Roman" panose="02020603050405020304" pitchFamily="18" charset="0"/>
                </a:rPr>
                <a:t>Profit Share Government </a:t>
              </a:r>
            </a:p>
          </p:txBody>
        </p:sp>
        <p:sp>
          <p:nvSpPr>
            <p:cNvPr id="89102" name="Rectangle 66"/>
            <p:cNvSpPr>
              <a:spLocks noChangeArrowheads="1"/>
            </p:cNvSpPr>
            <p:nvPr/>
          </p:nvSpPr>
          <p:spPr bwMode="auto">
            <a:xfrm>
              <a:off x="5839152" y="5905980"/>
              <a:ext cx="1058664" cy="972046"/>
            </a:xfrm>
            <a:prstGeom prst="rect">
              <a:avLst/>
            </a:prstGeom>
            <a:solidFill>
              <a:srgbClr val="4FA800"/>
            </a:solidFill>
            <a:ln w="3175">
              <a:solidFill>
                <a:srgbClr val="003399"/>
              </a:solidFill>
              <a:miter lim="800000"/>
              <a:headEnd/>
              <a:tailEnd/>
            </a:ln>
          </p:spPr>
          <p:txBody>
            <a:bodyPr anchor="ct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spcBef>
                  <a:spcPct val="50000"/>
                </a:spcBef>
                <a:buFontTx/>
                <a:buNone/>
              </a:pPr>
              <a:r>
                <a:rPr lang="en-GB" altLang="en-US" sz="1212" b="0"/>
                <a:t>Profit Share Contractor</a:t>
              </a:r>
            </a:p>
          </p:txBody>
        </p:sp>
        <p:sp>
          <p:nvSpPr>
            <p:cNvPr id="89103" name="Rectangle 67"/>
            <p:cNvSpPr>
              <a:spLocks noChangeArrowheads="1"/>
            </p:cNvSpPr>
            <p:nvPr/>
          </p:nvSpPr>
          <p:spPr bwMode="auto">
            <a:xfrm>
              <a:off x="6984435" y="6448143"/>
              <a:ext cx="1435613" cy="409029"/>
            </a:xfrm>
            <a:prstGeom prst="rect">
              <a:avLst/>
            </a:prstGeom>
            <a:solidFill>
              <a:srgbClr val="4FA800"/>
            </a:solidFill>
            <a:ln w="3175">
              <a:solidFill>
                <a:srgbClr val="003399"/>
              </a:solidFill>
              <a:miter lim="800000"/>
              <a:headEnd/>
              <a:tailEnd/>
            </a:ln>
          </p:spPr>
          <p:txBody>
            <a:bodyPr anchor="ct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spcBef>
                  <a:spcPct val="50000"/>
                </a:spcBef>
                <a:buFontTx/>
                <a:buNone/>
              </a:pPr>
              <a:r>
                <a:rPr lang="en-GB" altLang="en-US" sz="1212" b="0"/>
                <a:t>Shell Profit</a:t>
              </a:r>
            </a:p>
          </p:txBody>
        </p:sp>
        <p:sp>
          <p:nvSpPr>
            <p:cNvPr id="89104" name="Line 68"/>
            <p:cNvSpPr>
              <a:spLocks noChangeShapeType="1"/>
            </p:cNvSpPr>
            <p:nvPr/>
          </p:nvSpPr>
          <p:spPr bwMode="auto">
            <a:xfrm>
              <a:off x="1164991" y="2601664"/>
              <a:ext cx="7291950" cy="0"/>
            </a:xfrm>
            <a:prstGeom prst="line">
              <a:avLst/>
            </a:prstGeom>
            <a:noFill/>
            <a:ln w="38100">
              <a:solidFill>
                <a:srgbClr val="003399"/>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89105" name="Rectangle 69"/>
            <p:cNvSpPr>
              <a:spLocks noChangeArrowheads="1"/>
            </p:cNvSpPr>
            <p:nvPr/>
          </p:nvSpPr>
          <p:spPr bwMode="auto">
            <a:xfrm>
              <a:off x="6732600" y="1611583"/>
              <a:ext cx="1685842" cy="279884"/>
            </a:xfrm>
            <a:prstGeom prst="rect">
              <a:avLst/>
            </a:prstGeom>
            <a:solidFill>
              <a:srgbClr val="E61241"/>
            </a:solidFill>
            <a:ln w="3175">
              <a:solidFill>
                <a:srgbClr val="003399"/>
              </a:solidFill>
              <a:miter lim="800000"/>
              <a:headEnd/>
              <a:tailEnd/>
            </a:ln>
          </p:spPr>
          <p:txBody>
            <a:bodyPr anchor="ctr"/>
            <a:lstStyle/>
            <a:p>
              <a:pPr algn="ctr" defTabSz="769925">
                <a:spcBef>
                  <a:spcPct val="50000"/>
                </a:spcBef>
              </a:pPr>
              <a:r>
                <a:rPr lang="en-GB" altLang="en-US" sz="1212" dirty="0">
                  <a:solidFill>
                    <a:schemeClr val="bg1"/>
                  </a:solidFill>
                  <a:latin typeface="Times New Roman" panose="02020603050405020304" pitchFamily="18" charset="0"/>
                  <a:cs typeface="Times New Roman" panose="02020603050405020304" pitchFamily="18" charset="0"/>
                </a:rPr>
                <a:t>Cash To Government</a:t>
              </a:r>
            </a:p>
          </p:txBody>
        </p:sp>
        <p:sp>
          <p:nvSpPr>
            <p:cNvPr id="89106" name="Rectangle 70"/>
            <p:cNvSpPr>
              <a:spLocks noChangeArrowheads="1"/>
            </p:cNvSpPr>
            <p:nvPr/>
          </p:nvSpPr>
          <p:spPr bwMode="auto">
            <a:xfrm>
              <a:off x="6724581" y="2223111"/>
              <a:ext cx="1698675" cy="250230"/>
            </a:xfrm>
            <a:prstGeom prst="rect">
              <a:avLst/>
            </a:prstGeom>
            <a:solidFill>
              <a:srgbClr val="4FA800"/>
            </a:solidFill>
            <a:ln w="3175">
              <a:solidFill>
                <a:srgbClr val="003399"/>
              </a:solidFill>
              <a:miter lim="800000"/>
              <a:headEnd/>
              <a:tailEnd/>
            </a:ln>
          </p:spPr>
          <p:txBody>
            <a:bodyPr anchor="ctr">
              <a:spAutoFit/>
            </a:bodyP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lgn="ctr">
                <a:spcBef>
                  <a:spcPct val="50000"/>
                </a:spcBef>
                <a:buFontTx/>
                <a:buNone/>
              </a:pPr>
              <a:r>
                <a:rPr lang="en-GB" altLang="en-US" sz="1010" b="0"/>
                <a:t>Profit To Contractor</a:t>
              </a:r>
            </a:p>
          </p:txBody>
        </p:sp>
        <p:sp>
          <p:nvSpPr>
            <p:cNvPr id="89107" name="Text Box 71"/>
            <p:cNvSpPr txBox="1">
              <a:spLocks noChangeArrowheads="1"/>
            </p:cNvSpPr>
            <p:nvPr/>
          </p:nvSpPr>
          <p:spPr bwMode="auto">
            <a:xfrm>
              <a:off x="4847857" y="5010927"/>
              <a:ext cx="1637722" cy="24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spcBef>
                  <a:spcPct val="50000"/>
                </a:spcBef>
                <a:buFontTx/>
                <a:buNone/>
              </a:pPr>
              <a:r>
                <a:rPr lang="en-GB" altLang="en-US" sz="1010" b="0">
                  <a:solidFill>
                    <a:schemeClr val="bg1"/>
                  </a:solidFill>
                </a:rPr>
                <a:t>(50 % of Chargeable Profit)</a:t>
              </a:r>
            </a:p>
          </p:txBody>
        </p:sp>
        <p:sp>
          <p:nvSpPr>
            <p:cNvPr id="89108" name="Text Box 72"/>
            <p:cNvSpPr txBox="1">
              <a:spLocks noChangeArrowheads="1"/>
            </p:cNvSpPr>
            <p:nvPr/>
          </p:nvSpPr>
          <p:spPr bwMode="auto">
            <a:xfrm>
              <a:off x="6469540" y="5018948"/>
              <a:ext cx="1759627" cy="248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defTabSz="76200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defTabSz="7620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defTabSz="7620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defTabSz="7620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defTabSz="7620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a:spcBef>
                  <a:spcPct val="50000"/>
                </a:spcBef>
                <a:buFontTx/>
                <a:buNone/>
              </a:pPr>
              <a:r>
                <a:rPr lang="en-GB" altLang="en-US" sz="1010" b="0">
                  <a:solidFill>
                    <a:schemeClr val="bg1"/>
                  </a:solidFill>
                </a:rPr>
                <a:t>(50 % of Capital Expenditure)</a:t>
              </a:r>
            </a:p>
          </p:txBody>
        </p:sp>
        <p:sp>
          <p:nvSpPr>
            <p:cNvPr id="89109" name="Rectangle 73"/>
            <p:cNvSpPr>
              <a:spLocks noChangeArrowheads="1"/>
            </p:cNvSpPr>
            <p:nvPr/>
          </p:nvSpPr>
          <p:spPr bwMode="auto">
            <a:xfrm>
              <a:off x="6724581" y="1906726"/>
              <a:ext cx="1698675" cy="279884"/>
            </a:xfrm>
            <a:prstGeom prst="rect">
              <a:avLst/>
            </a:prstGeom>
            <a:solidFill>
              <a:srgbClr val="C9F1FF">
                <a:alpha val="29020"/>
              </a:srgbClr>
            </a:solidFill>
            <a:ln w="3175">
              <a:solidFill>
                <a:srgbClr val="003399"/>
              </a:solidFill>
              <a:miter lim="800000"/>
              <a:headEnd/>
              <a:tailEnd/>
            </a:ln>
          </p:spPr>
          <p:txBody>
            <a:bodyPr anchor="ctr"/>
            <a:lstStyle/>
            <a:p>
              <a:pPr algn="ctr" defTabSz="769925">
                <a:spcBef>
                  <a:spcPct val="50000"/>
                </a:spcBef>
              </a:pPr>
              <a:r>
                <a:rPr lang="en-GB" altLang="en-US" sz="1212" dirty="0">
                  <a:latin typeface="Times New Roman" panose="02020603050405020304" pitchFamily="18" charset="0"/>
                  <a:cs typeface="Times New Roman" panose="02020603050405020304" pitchFamily="18" charset="0"/>
                </a:rPr>
                <a:t>Cost recovery</a:t>
              </a:r>
            </a:p>
          </p:txBody>
        </p:sp>
        <p:sp>
          <p:nvSpPr>
            <p:cNvPr id="89110" name="Rectangle 74"/>
            <p:cNvSpPr>
              <a:spLocks noChangeArrowheads="1"/>
            </p:cNvSpPr>
            <p:nvPr/>
          </p:nvSpPr>
          <p:spPr bwMode="auto">
            <a:xfrm>
              <a:off x="1161785" y="2169719"/>
              <a:ext cx="5156978" cy="31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800" b="1">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000">
                  <a:solidFill>
                    <a:schemeClr val="accent2"/>
                  </a:solidFill>
                  <a:latin typeface="Times New Roman" panose="02020603050405020304" pitchFamily="18" charset="0"/>
                  <a:cs typeface="Times New Roman" panose="02020603050405020304" pitchFamily="18" charset="0"/>
                </a:defRPr>
              </a:lvl2pPr>
              <a:lvl3pPr marL="1143000" indent="-228600">
                <a:spcBef>
                  <a:spcPct val="20000"/>
                </a:spcBef>
                <a:buChar char="•"/>
                <a:defRPr sz="1600">
                  <a:solidFill>
                    <a:srgbClr val="FF3300"/>
                  </a:solidFill>
                  <a:latin typeface="Times New Roman" panose="02020603050405020304" pitchFamily="18" charset="0"/>
                  <a:cs typeface="Times New Roman" panose="02020603050405020304" pitchFamily="18" charset="0"/>
                </a:defRPr>
              </a:lvl3pPr>
              <a:lvl4pPr marL="1600200" indent="-228600">
                <a:spcBef>
                  <a:spcPct val="20000"/>
                </a:spcBef>
                <a:buChar char="–"/>
                <a:defRPr sz="14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415" b="0" dirty="0">
                  <a:solidFill>
                    <a:srgbClr val="003399"/>
                  </a:solidFill>
                  <a:latin typeface="+mj-lt"/>
                </a:rPr>
                <a:t>Example of PSA with Tax, based on Nigeria Deepwater PSC</a:t>
              </a:r>
              <a:endParaRPr lang="en-US" altLang="en-US" sz="1415" b="0" dirty="0">
                <a:solidFill>
                  <a:srgbClr val="003399"/>
                </a:solidFill>
                <a:latin typeface="+mj-lt"/>
              </a:endParaRPr>
            </a:p>
          </p:txBody>
        </p:sp>
      </p:grpSp>
      <p:sp>
        <p:nvSpPr>
          <p:cNvPr id="26" name="Title 3">
            <a:extLst>
              <a:ext uri="{FF2B5EF4-FFF2-40B4-BE49-F238E27FC236}">
                <a16:creationId xmlns:a16="http://schemas.microsoft.com/office/drawing/2014/main" id="{1DD46D95-C098-CE77-93A3-B9CB78A33F73}"/>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75008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08050" y="1620391"/>
            <a:ext cx="9451383" cy="463964"/>
          </a:xfrm>
        </p:spPr>
        <p:txBody>
          <a:bodyPr/>
          <a:lstStyle/>
          <a:p>
            <a:r>
              <a:rPr lang="en-GB" sz="2400" b="1" dirty="0">
                <a:solidFill>
                  <a:srgbClr val="FF0000"/>
                </a:solidFill>
                <a:latin typeface="Arial" panose="020B0604020202020204" pitchFamily="34" charset="0"/>
                <a:cs typeface="Arial" panose="020B0604020202020204" pitchFamily="34" charset="0"/>
              </a:rPr>
              <a:t>PSC Mechanics: Example</a:t>
            </a:r>
            <a:endParaRPr lang="en-US" sz="2400" b="1" dirty="0">
              <a:solidFill>
                <a:srgbClr val="FF0000"/>
              </a:solidFill>
              <a:latin typeface="Arial" panose="020B0604020202020204" pitchFamily="34" charset="0"/>
              <a:cs typeface="Arial" panose="020B0604020202020204" pitchFamily="34" charset="0"/>
            </a:endParaRPr>
          </a:p>
        </p:txBody>
      </p:sp>
      <p:pic>
        <p:nvPicPr>
          <p:cNvPr id="73731" name="Picture 49"/>
          <p:cNvPicPr>
            <a:picLocks noChangeAspect="1" noChangeArrowheads="1"/>
          </p:cNvPicPr>
          <p:nvPr/>
        </p:nvPicPr>
        <p:blipFill>
          <a:blip r:embed="rId2" cstate="print"/>
          <a:srcRect/>
          <a:stretch>
            <a:fillRect/>
          </a:stretch>
        </p:blipFill>
        <p:spPr bwMode="auto">
          <a:xfrm>
            <a:off x="238794" y="2340471"/>
            <a:ext cx="9451383" cy="4696146"/>
          </a:xfrm>
          <a:prstGeom prst="rect">
            <a:avLst/>
          </a:prstGeom>
          <a:noFill/>
          <a:ln w="9525">
            <a:noFill/>
            <a:miter lim="800000"/>
            <a:headEnd/>
            <a:tailEnd/>
          </a:ln>
        </p:spPr>
      </p:pic>
      <p:sp>
        <p:nvSpPr>
          <p:cNvPr id="6" name="Title 3">
            <a:extLst>
              <a:ext uri="{FF2B5EF4-FFF2-40B4-BE49-F238E27FC236}">
                <a16:creationId xmlns:a16="http://schemas.microsoft.com/office/drawing/2014/main" id="{88FEF424-CCA3-3FCA-1430-173627A68F0E}"/>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4189563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74299" y="2556495"/>
            <a:ext cx="9860589" cy="4747966"/>
          </a:xfrm>
          <a:prstGeom prst="rect">
            <a:avLst/>
          </a:prstGeom>
          <a:noFill/>
        </p:spPr>
        <p:txBody>
          <a:bodyPr wrap="square">
            <a:spAutoFit/>
          </a:bodyPr>
          <a:lstStyle/>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The legal form of the PSA or concession should not impact the principles underpinning the recognition of exploration and evaluation (E&amp;E) assets or production assets. </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Costs that meet the criteria of IFRS 6, IAS 38 or IAS 16 should be recognised in accordance with the usual accounting policies where the entity is exposed to the majority of the economic risks and has access to the probable future economic benefits of the assets.</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endParaRPr lang="en-US" dirty="0">
              <a:solidFill>
                <a:srgbClr val="0000CC"/>
              </a:solidFill>
            </a:endParaRPr>
          </a:p>
          <a:p>
            <a:pPr marL="0" lvl="1">
              <a:lnSpc>
                <a:spcPts val="1137"/>
              </a:lnSpc>
              <a:spcBef>
                <a:spcPts val="1010"/>
              </a:spcBef>
            </a:pPr>
            <a:r>
              <a:rPr lang="en-US" sz="2400" b="1" spc="-2" dirty="0">
                <a:solidFill>
                  <a:srgbClr val="FF0000"/>
                </a:solidFill>
              </a:rPr>
              <a:t>i) </a:t>
            </a:r>
            <a:r>
              <a:rPr lang="en-US" sz="2400" spc="-2" dirty="0">
                <a:solidFill>
                  <a:srgbClr val="FF0000"/>
                </a:solidFill>
              </a:rPr>
              <a:t>Entity bears the exploration risk</a:t>
            </a:r>
          </a:p>
          <a:p>
            <a:pPr marL="0" lvl="1">
              <a:lnSpc>
                <a:spcPct val="90000"/>
              </a:lnSpc>
              <a:spcBef>
                <a:spcPts val="1010"/>
              </a:spcBef>
            </a:pPr>
            <a:r>
              <a:rPr lang="en-US" b="1" dirty="0">
                <a:solidFill>
                  <a:srgbClr val="2323A5"/>
                </a:solidFill>
              </a:rPr>
              <a:t>Cost capitalization</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err="1">
                <a:solidFill>
                  <a:srgbClr val="0000CC"/>
                </a:solidFill>
              </a:rPr>
              <a:t>Capitalise</a:t>
            </a:r>
            <a:r>
              <a:rPr lang="en-US" dirty="0">
                <a:solidFill>
                  <a:srgbClr val="0000CC"/>
                </a:solidFill>
              </a:rPr>
              <a:t> expenditure in the exploration and development phase in accordance with the requirements of IFRS 6, IAS 16 and IAS 38.</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The reserves used for depreciating the constructed assets should be those attributable to the reporting entity for the period of the PSA or concession. </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The probable hydrocarbon resources and current prices should provide evidence that E&amp;E, development and fixed asset investment will be recovered during the concession period.</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A PSA is a separate CGU for impairment testing purposes once in production. </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Impairment testing is IFRS 6 for E&amp;E phase and IAS 36 for Development &amp; Production phases</a:t>
            </a:r>
            <a:endParaRPr lang="en-US" dirty="0">
              <a:solidFill>
                <a:srgbClr val="2323A5"/>
              </a:solidFill>
            </a:endParaRPr>
          </a:p>
        </p:txBody>
      </p:sp>
      <p:sp>
        <p:nvSpPr>
          <p:cNvPr id="4" name="TextBox 3">
            <a:extLst>
              <a:ext uri="{FF2B5EF4-FFF2-40B4-BE49-F238E27FC236}">
                <a16:creationId xmlns:a16="http://schemas.microsoft.com/office/drawing/2014/main" id="{32C79A15-A638-A388-B93B-DE2EDB30AF43}"/>
              </a:ext>
            </a:extLst>
          </p:cNvPr>
          <p:cNvSpPr txBox="1"/>
          <p:nvPr/>
        </p:nvSpPr>
        <p:spPr>
          <a:xfrm>
            <a:off x="74299" y="1836415"/>
            <a:ext cx="9419936" cy="485132"/>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
        <p:nvSpPr>
          <p:cNvPr id="5" name="Title 1">
            <a:extLst>
              <a:ext uri="{FF2B5EF4-FFF2-40B4-BE49-F238E27FC236}">
                <a16:creationId xmlns:a16="http://schemas.microsoft.com/office/drawing/2014/main" id="{F9205B02-D91D-E393-E546-5920E7E7E993}"/>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5519906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294626" y="2413308"/>
            <a:ext cx="9419936" cy="4057521"/>
          </a:xfrm>
          <a:prstGeom prst="rect">
            <a:avLst/>
          </a:prstGeom>
          <a:noFill/>
        </p:spPr>
        <p:txBody>
          <a:bodyPr wrap="square">
            <a:spAutoFit/>
          </a:bodyPr>
          <a:lstStyle/>
          <a:p>
            <a:pPr marL="0" lvl="1">
              <a:lnSpc>
                <a:spcPct val="90000"/>
              </a:lnSpc>
              <a:spcBef>
                <a:spcPts val="1010"/>
              </a:spcBef>
            </a:pPr>
            <a:r>
              <a:rPr lang="en-US" sz="2400" dirty="0">
                <a:solidFill>
                  <a:srgbClr val="FF0000"/>
                </a:solidFill>
              </a:rPr>
              <a:t>Offshore Field PSA for 25 years</a:t>
            </a:r>
          </a:p>
          <a:p>
            <a:pPr marL="0" lvl="1">
              <a:lnSpc>
                <a:spcPct val="90000"/>
              </a:lnSpc>
              <a:spcBef>
                <a:spcPts val="1010"/>
              </a:spcBef>
            </a:pPr>
            <a:r>
              <a:rPr lang="en-US" dirty="0">
                <a:solidFill>
                  <a:srgbClr val="0000CC"/>
                </a:solidFill>
              </a:rPr>
              <a:t>The legal form of the PSA should not impact the recognition of exploration and evaluation (E&amp;E) assets or production assets. How should those assets be accounted for?</a:t>
            </a:r>
          </a:p>
          <a:p>
            <a:pPr marL="0" lvl="1">
              <a:lnSpc>
                <a:spcPct val="90000"/>
              </a:lnSpc>
              <a:spcBef>
                <a:spcPts val="1010"/>
              </a:spcBef>
            </a:pPr>
            <a:endParaRPr lang="en-US" dirty="0">
              <a:solidFill>
                <a:srgbClr val="0000CC"/>
              </a:solidFill>
            </a:endParaRPr>
          </a:p>
          <a:p>
            <a:pPr marL="0" lvl="1">
              <a:lnSpc>
                <a:spcPct val="90000"/>
              </a:lnSpc>
              <a:spcBef>
                <a:spcPts val="1010"/>
              </a:spcBef>
            </a:pPr>
            <a:r>
              <a:rPr lang="en-US" dirty="0">
                <a:solidFill>
                  <a:srgbClr val="0000CC"/>
                </a:solidFill>
              </a:rPr>
              <a:t>Background</a:t>
            </a:r>
          </a:p>
          <a:p>
            <a:pPr marL="0" lvl="1">
              <a:lnSpc>
                <a:spcPct val="90000"/>
              </a:lnSpc>
              <a:spcBef>
                <a:spcPts val="1010"/>
              </a:spcBef>
            </a:pPr>
            <a:r>
              <a:rPr lang="en-US" dirty="0">
                <a:solidFill>
                  <a:srgbClr val="0000CC"/>
                </a:solidFill>
              </a:rPr>
              <a:t>Entity A is party to a PSA related to an offshore field. The term of the agreement is 25 years. Entity A will operate the assets during the term of the PSA but the government retains title to the assets  constructed. A is entitled to full cost recovery. However, if the resources produced in the future do not cover the costs incurred, the government will not reimburse A.</a:t>
            </a:r>
          </a:p>
          <a:p>
            <a:pPr marL="0" lvl="1">
              <a:lnSpc>
                <a:spcPct val="90000"/>
              </a:lnSpc>
              <a:spcBef>
                <a:spcPts val="1010"/>
              </a:spcBef>
            </a:pPr>
            <a:r>
              <a:rPr lang="en-US" dirty="0">
                <a:solidFill>
                  <a:srgbClr val="0000CC"/>
                </a:solidFill>
              </a:rPr>
              <a:t>Entity A’s management proposes to account for the expenditure as a financial receivable rather than as property, plant and equipment because the government is retaining the title of the assets constructed. Is this appropriate?</a:t>
            </a:r>
          </a:p>
        </p:txBody>
      </p:sp>
      <p:sp>
        <p:nvSpPr>
          <p:cNvPr id="5" name="Title 1">
            <a:extLst>
              <a:ext uri="{FF2B5EF4-FFF2-40B4-BE49-F238E27FC236}">
                <a16:creationId xmlns:a16="http://schemas.microsoft.com/office/drawing/2014/main" id="{971CB9E5-B6EA-12C0-5460-C6ABF59E6765}"/>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6" name="TextBox 5">
            <a:extLst>
              <a:ext uri="{FF2B5EF4-FFF2-40B4-BE49-F238E27FC236}">
                <a16:creationId xmlns:a16="http://schemas.microsoft.com/office/drawing/2014/main" id="{CF28E11B-5D62-781D-E0B8-363D0E29F082}"/>
              </a:ext>
            </a:extLst>
          </p:cNvPr>
          <p:cNvSpPr txBox="1"/>
          <p:nvPr/>
        </p:nvSpPr>
        <p:spPr>
          <a:xfrm>
            <a:off x="198012" y="1764407"/>
            <a:ext cx="8767022" cy="480131"/>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Tree>
    <p:extLst>
      <p:ext uri="{BB962C8B-B14F-4D97-AF65-F5344CB8AC3E}">
        <p14:creationId xmlns:p14="http://schemas.microsoft.com/office/powerpoint/2010/main" val="14102039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294626" y="2772519"/>
            <a:ext cx="9419936" cy="3967240"/>
          </a:xfrm>
          <a:prstGeom prst="rect">
            <a:avLst/>
          </a:prstGeom>
          <a:noFill/>
        </p:spPr>
        <p:txBody>
          <a:bodyPr wrap="square">
            <a:spAutoFit/>
          </a:bodyPr>
          <a:lstStyle/>
          <a:p>
            <a:pPr marL="0" lvl="1">
              <a:lnSpc>
                <a:spcPct val="90000"/>
              </a:lnSpc>
              <a:spcBef>
                <a:spcPts val="1010"/>
              </a:spcBef>
            </a:pPr>
            <a:r>
              <a:rPr lang="en-US" sz="1800" dirty="0">
                <a:solidFill>
                  <a:srgbClr val="E61241"/>
                </a:solidFill>
              </a:rPr>
              <a:t>Solution -  Offshore Field PSA for 25 years</a:t>
            </a:r>
          </a:p>
          <a:p>
            <a:pPr marL="0" lvl="1">
              <a:lnSpc>
                <a:spcPct val="90000"/>
              </a:lnSpc>
              <a:spcBef>
                <a:spcPts val="1010"/>
              </a:spcBef>
            </a:pPr>
            <a:r>
              <a:rPr lang="en-US" dirty="0">
                <a:solidFill>
                  <a:srgbClr val="0000CC"/>
                </a:solidFill>
              </a:rPr>
              <a:t>No. </a:t>
            </a:r>
          </a:p>
          <a:p>
            <a:pPr marL="0" lvl="1">
              <a:lnSpc>
                <a:spcPct val="90000"/>
              </a:lnSpc>
              <a:spcBef>
                <a:spcPts val="1010"/>
              </a:spcBef>
            </a:pPr>
            <a:r>
              <a:rPr lang="en-US" dirty="0">
                <a:solidFill>
                  <a:srgbClr val="0000CC"/>
                </a:solidFill>
              </a:rPr>
              <a:t>Entity A controls the assets during the life of the PSA through its right to operate them. The construction costs that meet the recognition criteria of IFRS 6, IAS 38 or IAS 16 should be recognised in accordance with those </a:t>
            </a:r>
            <a:r>
              <a:rPr lang="en-US" dirty="0" err="1">
                <a:solidFill>
                  <a:srgbClr val="0000CC"/>
                </a:solidFill>
              </a:rPr>
              <a:t>standards:where</a:t>
            </a:r>
            <a:r>
              <a:rPr lang="en-US" dirty="0">
                <a:solidFill>
                  <a:srgbClr val="0000CC"/>
                </a:solidFill>
              </a:rPr>
              <a:t> the entity is exposed to the majority of the economic risks and has access to the probable future economic benefits of the assets; and the period of the PSA is longer than the expected useful life of the majority of the constructed assets; and  the probable mineral resources at current prices provide evidence that E&amp;E, development and fixed asset investment will be recovered through the cost recovery regime of the PSA.</a:t>
            </a:r>
          </a:p>
          <a:p>
            <a:pPr marL="0" lvl="1">
              <a:lnSpc>
                <a:spcPct val="90000"/>
              </a:lnSpc>
              <a:spcBef>
                <a:spcPts val="1010"/>
              </a:spcBef>
            </a:pPr>
            <a:r>
              <a:rPr lang="en-US" dirty="0">
                <a:solidFill>
                  <a:srgbClr val="0000CC"/>
                </a:solidFill>
              </a:rPr>
              <a:t>All assets recognised are then accounted for under entity A’s usual policies for subsequent measurement, depreciation, amortisation, impairment testing and de-recognition. The assets should be fully depreciated or amortised on a units-of-production basis by the date that the PSA ends.</a:t>
            </a:r>
          </a:p>
        </p:txBody>
      </p:sp>
      <p:sp>
        <p:nvSpPr>
          <p:cNvPr id="5" name="Title 1">
            <a:extLst>
              <a:ext uri="{FF2B5EF4-FFF2-40B4-BE49-F238E27FC236}">
                <a16:creationId xmlns:a16="http://schemas.microsoft.com/office/drawing/2014/main" id="{0923EAF3-5098-DF3D-735F-A6E5426F6A07}"/>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6" name="TextBox 5">
            <a:extLst>
              <a:ext uri="{FF2B5EF4-FFF2-40B4-BE49-F238E27FC236}">
                <a16:creationId xmlns:a16="http://schemas.microsoft.com/office/drawing/2014/main" id="{926A938A-82AB-B497-577F-D44F9CF2333D}"/>
              </a:ext>
            </a:extLst>
          </p:cNvPr>
          <p:cNvSpPr txBox="1"/>
          <p:nvPr/>
        </p:nvSpPr>
        <p:spPr>
          <a:xfrm>
            <a:off x="198012" y="1764407"/>
            <a:ext cx="8767022" cy="480131"/>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Tree>
    <p:extLst>
      <p:ext uri="{BB962C8B-B14F-4D97-AF65-F5344CB8AC3E}">
        <p14:creationId xmlns:p14="http://schemas.microsoft.com/office/powerpoint/2010/main" val="11674338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302888" y="2412479"/>
            <a:ext cx="9166202" cy="2675091"/>
          </a:xfrm>
          <a:prstGeom prst="rect">
            <a:avLst/>
          </a:prstGeom>
          <a:noFill/>
        </p:spPr>
        <p:txBody>
          <a:bodyPr wrap="square">
            <a:spAutoFit/>
          </a:bodyPr>
          <a:lstStyle/>
          <a:p>
            <a:pPr marL="0" lvl="1">
              <a:lnSpc>
                <a:spcPct val="90000"/>
              </a:lnSpc>
              <a:spcBef>
                <a:spcPts val="1010"/>
              </a:spcBef>
            </a:pPr>
            <a:r>
              <a:rPr lang="en-US" sz="1800" b="1" dirty="0">
                <a:solidFill>
                  <a:srgbClr val="E61241"/>
                </a:solidFill>
              </a:rPr>
              <a:t>Revenue Recognition</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In PSAs where an entity bears the exploration risk, it will record its share of oil or gas as revenue (both cost oil and profit oil) only when the oil or gas is produced and sold.</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The entity records revenue only when oil production commences and only to the extent of the oil to which it is entitled and sells. Oil extracted on behalf of a government is not revenue or a production  cost. The entity acts as the government’s agent to extract and deliver the oil or sell the oil and remit  the proceeds.</a:t>
            </a:r>
          </a:p>
          <a:p>
            <a:pPr marL="451689" lvl="2" indent="-346466">
              <a:lnSpc>
                <a:spcPct val="90000"/>
              </a:lnSpc>
              <a:spcBef>
                <a:spcPts val="98"/>
              </a:spcBef>
              <a:spcAft>
                <a:spcPts val="202"/>
              </a:spcAft>
              <a:buClr>
                <a:schemeClr val="accent1">
                  <a:lumMod val="75000"/>
                </a:schemeClr>
              </a:buClr>
              <a:buSzPct val="85000"/>
              <a:buFont typeface="Wingdings" panose="05000000000000000000" pitchFamily="2" charset="2"/>
              <a:buChar char="ü"/>
            </a:pPr>
            <a:r>
              <a:rPr lang="en-US" dirty="0">
                <a:solidFill>
                  <a:srgbClr val="0000CC"/>
                </a:solidFill>
              </a:rPr>
              <a:t>An entity follows the same approach to revenue recognition for royalty agreements</a:t>
            </a:r>
          </a:p>
        </p:txBody>
      </p:sp>
      <p:sp>
        <p:nvSpPr>
          <p:cNvPr id="5" name="Title 1">
            <a:extLst>
              <a:ext uri="{FF2B5EF4-FFF2-40B4-BE49-F238E27FC236}">
                <a16:creationId xmlns:a16="http://schemas.microsoft.com/office/drawing/2014/main" id="{675DE5C0-6815-13E6-B950-186EB3CFB089}"/>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7" name="TextBox 6">
            <a:extLst>
              <a:ext uri="{FF2B5EF4-FFF2-40B4-BE49-F238E27FC236}">
                <a16:creationId xmlns:a16="http://schemas.microsoft.com/office/drawing/2014/main" id="{CDFC6D5D-6625-1C25-BF8F-7D8A54A39853}"/>
              </a:ext>
            </a:extLst>
          </p:cNvPr>
          <p:cNvSpPr txBox="1"/>
          <p:nvPr/>
        </p:nvSpPr>
        <p:spPr>
          <a:xfrm>
            <a:off x="198012" y="1764407"/>
            <a:ext cx="8767022" cy="480131"/>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Tree>
    <p:extLst>
      <p:ext uri="{BB962C8B-B14F-4D97-AF65-F5344CB8AC3E}">
        <p14:creationId xmlns:p14="http://schemas.microsoft.com/office/powerpoint/2010/main" val="1314561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194794" y="2556495"/>
            <a:ext cx="9217157" cy="5712333"/>
          </a:xfrm>
          <a:prstGeom prst="rect">
            <a:avLst/>
          </a:prstGeom>
          <a:noFill/>
        </p:spPr>
        <p:txBody>
          <a:bodyPr wrap="square">
            <a:spAutoFit/>
          </a:bodyPr>
          <a:lstStyle/>
          <a:p>
            <a:pPr marL="0" lvl="1">
              <a:lnSpc>
                <a:spcPct val="90000"/>
              </a:lnSpc>
              <a:spcBef>
                <a:spcPts val="1010"/>
              </a:spcBef>
            </a:pPr>
            <a:r>
              <a:rPr lang="en-US" dirty="0">
                <a:solidFill>
                  <a:srgbClr val="FF0000"/>
                </a:solidFill>
              </a:rPr>
              <a:t>Background</a:t>
            </a:r>
          </a:p>
          <a:p>
            <a:pPr marL="0" lvl="1">
              <a:lnSpc>
                <a:spcPct val="90000"/>
              </a:lnSpc>
              <a:spcBef>
                <a:spcPts val="1010"/>
              </a:spcBef>
            </a:pPr>
            <a:r>
              <a:rPr lang="en-US" dirty="0">
                <a:solidFill>
                  <a:srgbClr val="0000CC"/>
                </a:solidFill>
              </a:rPr>
              <a:t>The upstream company (or contractor) typically bears all the costs and risks during the exploration phase. The government (or the government-owned oil company) shares in any production. The upstream company generally receives two components of revenue; cost oil and profit oil. Cost oil is a ‘reimbursement’ for the costs incurred in the exploration phase and some (or all) of the costs incurred during the development and production phase. Profit oil is the company’s share of oil after cost recovery or as a result of applying a profit factor</a:t>
            </a:r>
          </a:p>
          <a:p>
            <a:pPr marL="0" lvl="1">
              <a:lnSpc>
                <a:spcPct val="90000"/>
              </a:lnSpc>
              <a:spcBef>
                <a:spcPts val="1010"/>
              </a:spcBef>
            </a:pPr>
            <a:r>
              <a:rPr lang="en-US" dirty="0">
                <a:solidFill>
                  <a:srgbClr val="0000CC"/>
                </a:solidFill>
              </a:rPr>
              <a:t>The PSA typically specifies, among other items, which costs are recoverable, the order of recoverability, any limits on recoverability, and whether costs not recovered in one period can be carried forward into a future period. Total revenue of the PSA is recognised upon the delivery of the volumes produced to a third party (i.e. the purchaser of the volumes) based on the price as set forth in the PSA. The price could be either a market-based price or a fixed price depending on the specific terms of the PSA. The revenue of the PSA is then split between the parties based on the specific sharing terms of the PSA. The formation of a PSA does not commonly create an entity that would qualify as a joint venture under IFRS.</a:t>
            </a:r>
          </a:p>
          <a:p>
            <a:pPr marL="0" lvl="1">
              <a:lnSpc>
                <a:spcPct val="90000"/>
              </a:lnSpc>
              <a:spcBef>
                <a:spcPts val="1010"/>
              </a:spcBef>
            </a:pPr>
            <a:r>
              <a:rPr lang="en-US" dirty="0">
                <a:solidFill>
                  <a:srgbClr val="0000CC"/>
                </a:solidFill>
              </a:rPr>
              <a:t>The issue is not usually recognition of revenue – the oil has been delivered to third parties and the criteria in IAS 18 paragraph 14 are met. The question is how the revenue from oil sold should be split between the operator, the government oil company and any others.</a:t>
            </a:r>
          </a:p>
        </p:txBody>
      </p:sp>
      <p:sp>
        <p:nvSpPr>
          <p:cNvPr id="5" name="Title 1">
            <a:extLst>
              <a:ext uri="{FF2B5EF4-FFF2-40B4-BE49-F238E27FC236}">
                <a16:creationId xmlns:a16="http://schemas.microsoft.com/office/drawing/2014/main" id="{507EEB40-5531-7D61-6075-5368FF83297A}"/>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4" name="TextBox 3">
            <a:extLst>
              <a:ext uri="{FF2B5EF4-FFF2-40B4-BE49-F238E27FC236}">
                <a16:creationId xmlns:a16="http://schemas.microsoft.com/office/drawing/2014/main" id="{4459E702-BFE5-26DF-1C29-915BEE78108B}"/>
              </a:ext>
            </a:extLst>
          </p:cNvPr>
          <p:cNvSpPr txBox="1"/>
          <p:nvPr/>
        </p:nvSpPr>
        <p:spPr>
          <a:xfrm>
            <a:off x="198012" y="1764407"/>
            <a:ext cx="8767022" cy="480131"/>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Tree>
    <p:extLst>
      <p:ext uri="{BB962C8B-B14F-4D97-AF65-F5344CB8AC3E}">
        <p14:creationId xmlns:p14="http://schemas.microsoft.com/office/powerpoint/2010/main" val="5075110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395949" y="2484487"/>
            <a:ext cx="9217157" cy="4586897"/>
          </a:xfrm>
          <a:prstGeom prst="rect">
            <a:avLst/>
          </a:prstGeom>
          <a:noFill/>
        </p:spPr>
        <p:txBody>
          <a:bodyPr wrap="square">
            <a:spAutoFit/>
          </a:bodyPr>
          <a:lstStyle/>
          <a:p>
            <a:pPr marL="0" lvl="1">
              <a:lnSpc>
                <a:spcPct val="90000"/>
              </a:lnSpc>
              <a:spcBef>
                <a:spcPts val="1010"/>
              </a:spcBef>
            </a:pPr>
            <a:r>
              <a:rPr lang="en-US" dirty="0">
                <a:solidFill>
                  <a:srgbClr val="FF0000"/>
                </a:solidFill>
              </a:rPr>
              <a:t>Background</a:t>
            </a:r>
          </a:p>
          <a:p>
            <a:pPr marL="0" lvl="1">
              <a:lnSpc>
                <a:spcPct val="90000"/>
              </a:lnSpc>
              <a:spcBef>
                <a:spcPts val="1010"/>
              </a:spcBef>
            </a:pPr>
            <a:r>
              <a:rPr lang="en-US" dirty="0">
                <a:solidFill>
                  <a:srgbClr val="0000CC"/>
                </a:solidFill>
              </a:rPr>
              <a:t>The upstream company (or contractor) typically bears all the costs and risks during the exploration phase. The government (or the government-owned oil company) shares in any production. The upstream company generally receives two components of revenue; cost oil and profit oil. Cost oil is a ‘reimbursement’ for the costs incurred in the exploration phase and some (or all) of the costs incurred during the development and production phase. Profit oil is the company’s share of oil after cost recovery or as a result of applying a profit factor</a:t>
            </a:r>
          </a:p>
          <a:p>
            <a:pPr marL="0" lvl="1">
              <a:lnSpc>
                <a:spcPct val="90000"/>
              </a:lnSpc>
              <a:spcBef>
                <a:spcPts val="1010"/>
              </a:spcBef>
            </a:pPr>
            <a:r>
              <a:rPr lang="en-US" dirty="0">
                <a:solidFill>
                  <a:srgbClr val="0000CC"/>
                </a:solidFill>
              </a:rPr>
              <a:t>The PSA typically specifies, among other items, which costs are recoverable, the order of recoverability, any limits on recoverability, and whether costs not recovered in one period can be carried forward into a future period. Total revenue of the PSA is recognised upon the delivery of the volumes produced to a third party (i.e. the purchaser of the volumes) based on the price as set forth in the PSA. The price could be either a market-based price or a fixed price depending on the specific terms of the PSA. The revenue of the PSA is then split between the parties based on the specific sharing terms of the PSA. The formation of a PSA does not commonly create an entity that would qualify as a joint venture under IFRS.</a:t>
            </a:r>
          </a:p>
        </p:txBody>
      </p:sp>
      <p:sp>
        <p:nvSpPr>
          <p:cNvPr id="5" name="Title 1">
            <a:extLst>
              <a:ext uri="{FF2B5EF4-FFF2-40B4-BE49-F238E27FC236}">
                <a16:creationId xmlns:a16="http://schemas.microsoft.com/office/drawing/2014/main" id="{507EEB40-5531-7D61-6075-5368FF83297A}"/>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4" name="TextBox 3">
            <a:extLst>
              <a:ext uri="{FF2B5EF4-FFF2-40B4-BE49-F238E27FC236}">
                <a16:creationId xmlns:a16="http://schemas.microsoft.com/office/drawing/2014/main" id="{4459E702-BFE5-26DF-1C29-915BEE78108B}"/>
              </a:ext>
            </a:extLst>
          </p:cNvPr>
          <p:cNvSpPr txBox="1"/>
          <p:nvPr/>
        </p:nvSpPr>
        <p:spPr>
          <a:xfrm>
            <a:off x="198012" y="1764407"/>
            <a:ext cx="8767022" cy="480131"/>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Tree>
    <p:extLst>
      <p:ext uri="{BB962C8B-B14F-4D97-AF65-F5344CB8AC3E}">
        <p14:creationId xmlns:p14="http://schemas.microsoft.com/office/powerpoint/2010/main" val="12092998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324074" y="2484487"/>
            <a:ext cx="9217157" cy="1965666"/>
          </a:xfrm>
          <a:prstGeom prst="rect">
            <a:avLst/>
          </a:prstGeom>
          <a:noFill/>
        </p:spPr>
        <p:txBody>
          <a:bodyPr wrap="square">
            <a:spAutoFit/>
          </a:bodyPr>
          <a:lstStyle/>
          <a:p>
            <a:pPr marL="0" lvl="1">
              <a:lnSpc>
                <a:spcPct val="90000"/>
              </a:lnSpc>
              <a:spcBef>
                <a:spcPts val="1010"/>
              </a:spcBef>
            </a:pPr>
            <a:r>
              <a:rPr lang="en-US" dirty="0">
                <a:solidFill>
                  <a:srgbClr val="FF0000"/>
                </a:solidFill>
              </a:rPr>
              <a:t>Solution</a:t>
            </a:r>
          </a:p>
          <a:p>
            <a:pPr marL="0" lvl="1">
              <a:lnSpc>
                <a:spcPct val="90000"/>
              </a:lnSpc>
              <a:spcBef>
                <a:spcPts val="1010"/>
              </a:spcBef>
            </a:pPr>
            <a:r>
              <a:rPr lang="en-US" dirty="0">
                <a:solidFill>
                  <a:srgbClr val="0000CC"/>
                </a:solidFill>
              </a:rPr>
              <a:t>The operator is entitled to the oil it has earned as reimbursement for costs (exploration and its share of development and production) and its share of profit oil. The government’s share of oil does not form part of revenue even if the operator collects the funds and remits them to the government oil company. Any royalties or excise taxes that are collected on behalf of the government or any other agency of the state do not form revenue of the operator because of the explicit guidance in IAS 18 paragraph 8.</a:t>
            </a:r>
          </a:p>
        </p:txBody>
      </p:sp>
      <p:sp>
        <p:nvSpPr>
          <p:cNvPr id="5" name="Title 1">
            <a:extLst>
              <a:ext uri="{FF2B5EF4-FFF2-40B4-BE49-F238E27FC236}">
                <a16:creationId xmlns:a16="http://schemas.microsoft.com/office/drawing/2014/main" id="{2639775F-AD9D-693C-E319-F12CBE7C6088}"/>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
        <p:nvSpPr>
          <p:cNvPr id="4" name="TextBox 3">
            <a:extLst>
              <a:ext uri="{FF2B5EF4-FFF2-40B4-BE49-F238E27FC236}">
                <a16:creationId xmlns:a16="http://schemas.microsoft.com/office/drawing/2014/main" id="{759DF66B-636E-708E-9B8B-ACA9B1AD2827}"/>
              </a:ext>
            </a:extLst>
          </p:cNvPr>
          <p:cNvSpPr txBox="1"/>
          <p:nvPr/>
        </p:nvSpPr>
        <p:spPr>
          <a:xfrm>
            <a:off x="198012" y="1764407"/>
            <a:ext cx="8767022" cy="480131"/>
          </a:xfrm>
          <a:prstGeom prst="rect">
            <a:avLst/>
          </a:prstGeom>
          <a:noFill/>
        </p:spPr>
        <p:txBody>
          <a:bodyPr wrap="square">
            <a:spAutoFit/>
          </a:bodyPr>
          <a:lstStyle/>
          <a:p>
            <a:pPr marL="0" lvl="1">
              <a:lnSpc>
                <a:spcPct val="90000"/>
              </a:lnSpc>
              <a:spcBef>
                <a:spcPts val="1010"/>
              </a:spcBef>
            </a:pPr>
            <a:r>
              <a:rPr lang="en-US" sz="2800" b="1" dirty="0">
                <a:solidFill>
                  <a:srgbClr val="E61241"/>
                </a:solidFill>
              </a:rPr>
              <a:t>Practical Challenges with PSCs</a:t>
            </a:r>
          </a:p>
        </p:txBody>
      </p:sp>
    </p:spTree>
    <p:extLst>
      <p:ext uri="{BB962C8B-B14F-4D97-AF65-F5344CB8AC3E}">
        <p14:creationId xmlns:p14="http://schemas.microsoft.com/office/powerpoint/2010/main" val="32505439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324074" y="2412479"/>
            <a:ext cx="9035294" cy="4850559"/>
          </a:xfrm>
          <a:prstGeom prst="rect">
            <a:avLst/>
          </a:prstGeom>
          <a:noFill/>
        </p:spPr>
        <p:txBody>
          <a:bodyPr wrap="square">
            <a:spAutoFit/>
          </a:bodyPr>
          <a:lstStyle/>
          <a:p>
            <a:pPr marL="0" lvl="1">
              <a:lnSpc>
                <a:spcPct val="90000"/>
              </a:lnSpc>
              <a:spcBef>
                <a:spcPts val="1010"/>
              </a:spcBef>
            </a:pPr>
            <a:r>
              <a:rPr lang="en-US" b="1" dirty="0">
                <a:solidFill>
                  <a:srgbClr val="0000CC"/>
                </a:solidFill>
              </a:rPr>
              <a:t>Cost capitalization</a:t>
            </a:r>
          </a:p>
          <a:p>
            <a:pPr marL="346466"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err="1">
                <a:solidFill>
                  <a:srgbClr val="0000CC"/>
                </a:solidFill>
              </a:rPr>
              <a:t>Capitalise</a:t>
            </a:r>
            <a:r>
              <a:rPr lang="en-US" dirty="0">
                <a:solidFill>
                  <a:srgbClr val="0000CC"/>
                </a:solidFill>
              </a:rPr>
              <a:t> E&amp;E and development costs, </a:t>
            </a:r>
          </a:p>
          <a:p>
            <a:pPr marL="346466"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Costs of constructing the fixed assets are capitalised but not classified as PPE but  receivable from the government where it is allowed to retain oil extracted to the extent of costs incurred plus a profit margin in line with  IAS 39/IFRS 9 rather than IAS 16.</a:t>
            </a:r>
          </a:p>
          <a:p>
            <a:pPr marL="0" lvl="1">
              <a:lnSpc>
                <a:spcPct val="90000"/>
              </a:lnSpc>
              <a:spcBef>
                <a:spcPts val="1010"/>
              </a:spcBef>
            </a:pPr>
            <a:r>
              <a:rPr lang="en-US" b="1" dirty="0">
                <a:solidFill>
                  <a:srgbClr val="0000CC"/>
                </a:solidFill>
              </a:rPr>
              <a:t>Impairment assessment</a:t>
            </a:r>
          </a:p>
          <a:p>
            <a:pPr marL="346466"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Asset accounted as a receivable so impairment testing rules on financial assets in IAS 39/IFRS 9 would be applicable.</a:t>
            </a:r>
          </a:p>
          <a:p>
            <a:pPr marL="0" lvl="1">
              <a:lnSpc>
                <a:spcPct val="90000"/>
              </a:lnSpc>
              <a:spcBef>
                <a:spcPts val="1010"/>
              </a:spcBef>
            </a:pPr>
            <a:r>
              <a:rPr lang="en-US" b="1" dirty="0">
                <a:solidFill>
                  <a:srgbClr val="0000CC"/>
                </a:solidFill>
              </a:rPr>
              <a:t>Revenue recognition</a:t>
            </a:r>
          </a:p>
          <a:p>
            <a:pPr marL="346466"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If the entity bears the risks of performing the contract rather than the actual exploration activity, expenditure incurred on the exploration and development of the asset is capitalised as a receivable from the government rather than as a fixed asset. When the outcome of the contract can be reliably estimated, the percentage of completion method will be used to determine the amount of revenue to be recognised. The expected profit margin will be included in this calculation.</a:t>
            </a:r>
          </a:p>
        </p:txBody>
      </p:sp>
      <p:sp>
        <p:nvSpPr>
          <p:cNvPr id="4" name="TextBox 3">
            <a:extLst>
              <a:ext uri="{FF2B5EF4-FFF2-40B4-BE49-F238E27FC236}">
                <a16:creationId xmlns:a16="http://schemas.microsoft.com/office/drawing/2014/main" id="{E4F36DE8-F5FC-07DC-3E4D-A2BBAB6965F4}"/>
              </a:ext>
            </a:extLst>
          </p:cNvPr>
          <p:cNvSpPr txBox="1"/>
          <p:nvPr/>
        </p:nvSpPr>
        <p:spPr>
          <a:xfrm>
            <a:off x="180058" y="1908423"/>
            <a:ext cx="9435172" cy="280718"/>
          </a:xfrm>
          <a:prstGeom prst="rect">
            <a:avLst/>
          </a:prstGeom>
          <a:noFill/>
        </p:spPr>
        <p:txBody>
          <a:bodyPr wrap="square">
            <a:spAutoFit/>
          </a:bodyPr>
          <a:lstStyle/>
          <a:p>
            <a:pPr marL="12832">
              <a:lnSpc>
                <a:spcPts val="1137"/>
              </a:lnSpc>
            </a:pPr>
            <a:r>
              <a:rPr lang="en-US" sz="2829" b="1" spc="-2" dirty="0">
                <a:solidFill>
                  <a:srgbClr val="E61241"/>
                </a:solidFill>
              </a:rPr>
              <a:t>Entity bears the Contractual Performance Risk</a:t>
            </a:r>
          </a:p>
        </p:txBody>
      </p:sp>
      <p:sp>
        <p:nvSpPr>
          <p:cNvPr id="5" name="Title 1">
            <a:extLst>
              <a:ext uri="{FF2B5EF4-FFF2-40B4-BE49-F238E27FC236}">
                <a16:creationId xmlns:a16="http://schemas.microsoft.com/office/drawing/2014/main" id="{981F07E6-0124-A27E-118D-1282EE9CB8F7}"/>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110108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156403" y="1843265"/>
            <a:ext cx="9496341" cy="5717998"/>
          </a:xfrm>
          <a:prstGeom prst="rect">
            <a:avLst/>
          </a:prstGeom>
          <a:noFill/>
        </p:spPr>
        <p:txBody>
          <a:bodyPr wrap="square">
            <a:spAutoFit/>
          </a:bodyPr>
          <a:lstStyle/>
          <a:p>
            <a:pPr marL="12832">
              <a:lnSpc>
                <a:spcPts val="1137"/>
              </a:lnSpc>
            </a:pPr>
            <a:endParaRPr lang="en-US" b="1" spc="-2" dirty="0">
              <a:solidFill>
                <a:srgbClr val="0000CC"/>
              </a:solidFill>
            </a:endParaRPr>
          </a:p>
          <a:p>
            <a:pPr marL="12832">
              <a:lnSpc>
                <a:spcPts val="1137"/>
              </a:lnSpc>
            </a:pPr>
            <a:endParaRPr lang="en-US" b="1" spc="-2" dirty="0">
              <a:solidFill>
                <a:srgbClr val="0000CC"/>
              </a:solidFill>
            </a:endParaRPr>
          </a:p>
          <a:p>
            <a:pPr marL="0" lvl="1">
              <a:lnSpc>
                <a:spcPct val="90000"/>
              </a:lnSpc>
              <a:spcBef>
                <a:spcPts val="1010"/>
              </a:spcBef>
            </a:pPr>
            <a:r>
              <a:rPr lang="en-US" b="1" dirty="0">
                <a:solidFill>
                  <a:srgbClr val="0000CC"/>
                </a:solidFill>
              </a:rPr>
              <a:t>Background</a:t>
            </a:r>
          </a:p>
          <a:p>
            <a:pPr marL="0" lvl="1">
              <a:lnSpc>
                <a:spcPct val="90000"/>
              </a:lnSpc>
              <a:spcBef>
                <a:spcPts val="1010"/>
              </a:spcBef>
            </a:pPr>
            <a:r>
              <a:rPr lang="en-US" dirty="0">
                <a:solidFill>
                  <a:srgbClr val="0000CC"/>
                </a:solidFill>
              </a:rPr>
              <a:t>Government ‘V’ believes they might find oil reserves on the western coast of the country, designated ‘Beta’. After the process, entity ‘A’ was awarded with the offshore block. The government and company A signed a 15-year PSA to explore, develop and exploit this block under the following terms:</a:t>
            </a:r>
          </a:p>
          <a:p>
            <a:pPr marL="750677" lvl="2" indent="-288722">
              <a:lnSpc>
                <a:spcPct val="90000"/>
              </a:lnSpc>
              <a:spcBef>
                <a:spcPts val="1010"/>
              </a:spcBef>
              <a:buFont typeface="Arial" panose="020B0604020202020204" pitchFamily="34" charset="0"/>
              <a:buChar char="•"/>
            </a:pPr>
            <a:r>
              <a:rPr lang="en-US" dirty="0">
                <a:solidFill>
                  <a:srgbClr val="0000CC"/>
                </a:solidFill>
              </a:rPr>
              <a:t>Company ‘A’ will undertake exploration, development and production activities.</a:t>
            </a:r>
          </a:p>
          <a:p>
            <a:pPr marL="750677" lvl="2" indent="-288722">
              <a:lnSpc>
                <a:spcPct val="90000"/>
              </a:lnSpc>
              <a:spcBef>
                <a:spcPts val="1010"/>
              </a:spcBef>
              <a:buFont typeface="Arial" panose="020B0604020202020204" pitchFamily="34" charset="0"/>
              <a:buChar char="•"/>
            </a:pPr>
            <a:r>
              <a:rPr lang="en-US" dirty="0">
                <a:solidFill>
                  <a:srgbClr val="0000CC"/>
                </a:solidFill>
              </a:rPr>
              <a:t>Government ‘V’ will remunerate A for performance of the contracted construction services regardless of the success of the exploration and hold title to the assets constructed.</a:t>
            </a:r>
          </a:p>
          <a:p>
            <a:pPr marL="750677" lvl="2" indent="-288722">
              <a:lnSpc>
                <a:spcPct val="90000"/>
              </a:lnSpc>
              <a:spcBef>
                <a:spcPts val="1010"/>
              </a:spcBef>
              <a:buFont typeface="Arial" panose="020B0604020202020204" pitchFamily="34" charset="0"/>
              <a:buChar char="•"/>
            </a:pPr>
            <a:r>
              <a:rPr lang="en-US" dirty="0">
                <a:solidFill>
                  <a:srgbClr val="0000CC"/>
                </a:solidFill>
              </a:rPr>
              <a:t>National law indicates that the title of all hydrocarbons found in the country remains with government ‘V’.</a:t>
            </a:r>
          </a:p>
          <a:p>
            <a:pPr marL="750677" lvl="2" indent="-288722">
              <a:lnSpc>
                <a:spcPct val="90000"/>
              </a:lnSpc>
              <a:spcBef>
                <a:spcPts val="1010"/>
              </a:spcBef>
              <a:buFont typeface="Arial" panose="020B0604020202020204" pitchFamily="34" charset="0"/>
              <a:buChar char="•"/>
            </a:pPr>
            <a:r>
              <a:rPr lang="en-US" dirty="0">
                <a:solidFill>
                  <a:srgbClr val="0000CC"/>
                </a:solidFill>
              </a:rPr>
              <a:t>Government ‘V’ will reimburse for all expenditures incurred by company ‘A’ at the following milestones:  - Completion of seismic study programme</a:t>
            </a:r>
          </a:p>
          <a:p>
            <a:pPr marL="1212632" lvl="3" indent="-288722">
              <a:lnSpc>
                <a:spcPct val="90000"/>
              </a:lnSpc>
              <a:spcBef>
                <a:spcPts val="1010"/>
              </a:spcBef>
              <a:buFont typeface="Wingdings" panose="05000000000000000000" pitchFamily="2" charset="2"/>
              <a:buChar char="ü"/>
            </a:pPr>
            <a:r>
              <a:rPr lang="en-US" dirty="0">
                <a:solidFill>
                  <a:srgbClr val="0000CC"/>
                </a:solidFill>
              </a:rPr>
              <a:t>Approval of exploration work programme</a:t>
            </a:r>
          </a:p>
          <a:p>
            <a:pPr marL="1212632" lvl="3" indent="-288722">
              <a:lnSpc>
                <a:spcPct val="90000"/>
              </a:lnSpc>
              <a:spcBef>
                <a:spcPts val="1010"/>
              </a:spcBef>
              <a:buFont typeface="Wingdings" panose="05000000000000000000" pitchFamily="2" charset="2"/>
              <a:buChar char="ü"/>
            </a:pPr>
            <a:r>
              <a:rPr lang="en-US" dirty="0">
                <a:solidFill>
                  <a:srgbClr val="0000CC"/>
                </a:solidFill>
              </a:rPr>
              <a:t>Completion of development work programme</a:t>
            </a:r>
          </a:p>
          <a:p>
            <a:pPr marL="1212632" lvl="3" indent="-288722">
              <a:lnSpc>
                <a:spcPct val="90000"/>
              </a:lnSpc>
              <a:spcBef>
                <a:spcPts val="1010"/>
              </a:spcBef>
              <a:buFont typeface="Wingdings" panose="05000000000000000000" pitchFamily="2" charset="2"/>
              <a:buChar char="ü"/>
            </a:pPr>
            <a:r>
              <a:rPr lang="en-US" dirty="0">
                <a:solidFill>
                  <a:srgbClr val="0000CC"/>
                </a:solidFill>
              </a:rPr>
              <a:t> Commencement of commercial production</a:t>
            </a:r>
          </a:p>
        </p:txBody>
      </p:sp>
      <p:sp>
        <p:nvSpPr>
          <p:cNvPr id="4" name="TextBox 3">
            <a:extLst>
              <a:ext uri="{FF2B5EF4-FFF2-40B4-BE49-F238E27FC236}">
                <a16:creationId xmlns:a16="http://schemas.microsoft.com/office/drawing/2014/main" id="{0ECB6343-0441-1270-4C09-CD11C66DC974}"/>
              </a:ext>
            </a:extLst>
          </p:cNvPr>
          <p:cNvSpPr txBox="1"/>
          <p:nvPr/>
        </p:nvSpPr>
        <p:spPr>
          <a:xfrm>
            <a:off x="0" y="1891610"/>
            <a:ext cx="9296302" cy="280718"/>
          </a:xfrm>
          <a:prstGeom prst="rect">
            <a:avLst/>
          </a:prstGeom>
          <a:noFill/>
        </p:spPr>
        <p:txBody>
          <a:bodyPr wrap="square">
            <a:spAutoFit/>
          </a:bodyPr>
          <a:lstStyle/>
          <a:p>
            <a:pPr marL="12832">
              <a:lnSpc>
                <a:spcPts val="1137"/>
              </a:lnSpc>
            </a:pPr>
            <a:r>
              <a:rPr lang="en-US" sz="2829" b="1" spc="-2" dirty="0">
                <a:solidFill>
                  <a:srgbClr val="E61241"/>
                </a:solidFill>
              </a:rPr>
              <a:t>Entity bears the Contractual Performance Risk</a:t>
            </a:r>
          </a:p>
        </p:txBody>
      </p:sp>
      <p:sp>
        <p:nvSpPr>
          <p:cNvPr id="5" name="Title 1">
            <a:extLst>
              <a:ext uri="{FF2B5EF4-FFF2-40B4-BE49-F238E27FC236}">
                <a16:creationId xmlns:a16="http://schemas.microsoft.com/office/drawing/2014/main" id="{95B3007E-F51B-F56A-2544-CB9E9FBAA635}"/>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6369678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350224" y="2700511"/>
            <a:ext cx="9189961" cy="2760756"/>
          </a:xfrm>
          <a:prstGeom prst="rect">
            <a:avLst/>
          </a:prstGeom>
          <a:noFill/>
        </p:spPr>
        <p:txBody>
          <a:bodyPr wrap="square">
            <a:spAutoFit/>
          </a:bodyPr>
          <a:lstStyle/>
          <a:p>
            <a:pPr marL="12832">
              <a:lnSpc>
                <a:spcPts val="1137"/>
              </a:lnSpc>
            </a:pPr>
            <a:endParaRPr lang="en-US" b="1" spc="-2" dirty="0">
              <a:solidFill>
                <a:srgbClr val="0000CC"/>
              </a:solidFill>
            </a:endParaRPr>
          </a:p>
          <a:p>
            <a:pPr marL="12832">
              <a:lnSpc>
                <a:spcPts val="1137"/>
              </a:lnSpc>
            </a:pPr>
            <a:endParaRPr lang="en-US" b="1" spc="-2" dirty="0">
              <a:solidFill>
                <a:srgbClr val="0000CC"/>
              </a:solidFill>
            </a:endParaRPr>
          </a:p>
          <a:p>
            <a:pPr marL="0" lvl="1">
              <a:lnSpc>
                <a:spcPct val="90000"/>
              </a:lnSpc>
              <a:spcBef>
                <a:spcPts val="1010"/>
              </a:spcBef>
            </a:pPr>
            <a:r>
              <a:rPr lang="en-US" b="1" dirty="0">
                <a:solidFill>
                  <a:srgbClr val="0000CC"/>
                </a:solidFill>
              </a:rPr>
              <a:t>Background</a:t>
            </a:r>
          </a:p>
          <a:p>
            <a:pPr marL="750677" lvl="2" indent="-288722">
              <a:lnSpc>
                <a:spcPct val="90000"/>
              </a:lnSpc>
              <a:spcBef>
                <a:spcPts val="1010"/>
              </a:spcBef>
              <a:buFont typeface="Arial" panose="020B0604020202020204" pitchFamily="34" charset="0"/>
              <a:buChar char="•"/>
            </a:pPr>
            <a:r>
              <a:rPr lang="en-US" dirty="0">
                <a:solidFill>
                  <a:srgbClr val="0000CC"/>
                </a:solidFill>
              </a:rPr>
              <a:t>Reimbursement is based on approved costs incurred plus an uplift of 5%.</a:t>
            </a:r>
          </a:p>
          <a:p>
            <a:pPr marL="750677" lvl="2" indent="-288722">
              <a:lnSpc>
                <a:spcPct val="90000"/>
              </a:lnSpc>
              <a:spcBef>
                <a:spcPts val="1010"/>
              </a:spcBef>
              <a:buFont typeface="Arial" panose="020B0604020202020204" pitchFamily="34" charset="0"/>
              <a:buChar char="•"/>
            </a:pPr>
            <a:r>
              <a:rPr lang="en-US" dirty="0">
                <a:solidFill>
                  <a:srgbClr val="0000CC"/>
                </a:solidFill>
              </a:rPr>
              <a:t>Reimbursement will be performed in the form of oil produced. Quantities provided will be based on market price. Where insufficient quantities are produced, the government can settle the amount due in cash or oil from another source.</a:t>
            </a:r>
          </a:p>
          <a:p>
            <a:pPr marL="750677" lvl="2" indent="-288722">
              <a:lnSpc>
                <a:spcPct val="90000"/>
              </a:lnSpc>
              <a:spcBef>
                <a:spcPts val="1010"/>
              </a:spcBef>
              <a:buFont typeface="Arial" panose="020B0604020202020204" pitchFamily="34" charset="0"/>
              <a:buChar char="•"/>
            </a:pPr>
            <a:endParaRPr lang="en-US" dirty="0">
              <a:solidFill>
                <a:srgbClr val="0000CC"/>
              </a:solidFill>
            </a:endParaRPr>
          </a:p>
          <a:p>
            <a:pPr marL="0" lvl="1">
              <a:lnSpc>
                <a:spcPct val="90000"/>
              </a:lnSpc>
              <a:spcBef>
                <a:spcPts val="1010"/>
              </a:spcBef>
            </a:pPr>
            <a:r>
              <a:rPr lang="en-US" dirty="0">
                <a:solidFill>
                  <a:srgbClr val="0000CC"/>
                </a:solidFill>
              </a:rPr>
              <a:t>How will entity ‘A’ </a:t>
            </a:r>
            <a:r>
              <a:rPr lang="en-US" dirty="0" err="1">
                <a:solidFill>
                  <a:srgbClr val="0000CC"/>
                </a:solidFill>
              </a:rPr>
              <a:t>recognise</a:t>
            </a:r>
            <a:r>
              <a:rPr lang="en-US" dirty="0">
                <a:solidFill>
                  <a:srgbClr val="0000CC"/>
                </a:solidFill>
              </a:rPr>
              <a:t> revenue on this project?</a:t>
            </a:r>
          </a:p>
        </p:txBody>
      </p:sp>
      <p:sp>
        <p:nvSpPr>
          <p:cNvPr id="4" name="TextBox 3">
            <a:extLst>
              <a:ext uri="{FF2B5EF4-FFF2-40B4-BE49-F238E27FC236}">
                <a16:creationId xmlns:a16="http://schemas.microsoft.com/office/drawing/2014/main" id="{B74D7097-C5F4-8D47-FC7C-0A45F40041EC}"/>
              </a:ext>
            </a:extLst>
          </p:cNvPr>
          <p:cNvSpPr txBox="1"/>
          <p:nvPr/>
        </p:nvSpPr>
        <p:spPr>
          <a:xfrm>
            <a:off x="108050" y="2052439"/>
            <a:ext cx="9189961" cy="421782"/>
          </a:xfrm>
          <a:prstGeom prst="rect">
            <a:avLst/>
          </a:prstGeom>
          <a:noFill/>
        </p:spPr>
        <p:txBody>
          <a:bodyPr wrap="square">
            <a:spAutoFit/>
          </a:bodyPr>
          <a:lstStyle/>
          <a:p>
            <a:pPr marL="12832">
              <a:lnSpc>
                <a:spcPts val="1137"/>
              </a:lnSpc>
            </a:pPr>
            <a:endParaRPr lang="en-US" sz="2829" b="1" spc="-2" dirty="0">
              <a:solidFill>
                <a:srgbClr val="E61241"/>
              </a:solidFill>
            </a:endParaRPr>
          </a:p>
          <a:p>
            <a:pPr marL="12832">
              <a:lnSpc>
                <a:spcPts val="1137"/>
              </a:lnSpc>
            </a:pPr>
            <a:r>
              <a:rPr lang="en-US" sz="2829" b="1" spc="-2" dirty="0">
                <a:solidFill>
                  <a:srgbClr val="E61241"/>
                </a:solidFill>
              </a:rPr>
              <a:t>Entity bears the contractual performance risk</a:t>
            </a:r>
          </a:p>
        </p:txBody>
      </p:sp>
      <p:sp>
        <p:nvSpPr>
          <p:cNvPr id="5" name="Title 1">
            <a:extLst>
              <a:ext uri="{FF2B5EF4-FFF2-40B4-BE49-F238E27FC236}">
                <a16:creationId xmlns:a16="http://schemas.microsoft.com/office/drawing/2014/main" id="{3CC42413-52DE-854F-9886-F1C0D4849A03}"/>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4492539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350224" y="2700511"/>
            <a:ext cx="9189961" cy="3151632"/>
          </a:xfrm>
          <a:prstGeom prst="rect">
            <a:avLst/>
          </a:prstGeom>
          <a:noFill/>
        </p:spPr>
        <p:txBody>
          <a:bodyPr wrap="square">
            <a:spAutoFit/>
          </a:bodyPr>
          <a:lstStyle/>
          <a:p>
            <a:pPr marL="12832">
              <a:lnSpc>
                <a:spcPts val="1137"/>
              </a:lnSpc>
            </a:pPr>
            <a:endParaRPr lang="en-US" b="1" spc="-2" dirty="0">
              <a:solidFill>
                <a:srgbClr val="0000CC"/>
              </a:solidFill>
            </a:endParaRPr>
          </a:p>
          <a:p>
            <a:pPr marL="12832">
              <a:lnSpc>
                <a:spcPts val="1137"/>
              </a:lnSpc>
            </a:pPr>
            <a:endParaRPr lang="en-US" b="1" spc="-2" dirty="0">
              <a:solidFill>
                <a:srgbClr val="0000CC"/>
              </a:solidFill>
            </a:endParaRPr>
          </a:p>
          <a:p>
            <a:pPr marL="0" lvl="1">
              <a:lnSpc>
                <a:spcPct val="90000"/>
              </a:lnSpc>
              <a:spcBef>
                <a:spcPts val="1010"/>
              </a:spcBef>
            </a:pPr>
            <a:r>
              <a:rPr lang="en-US" sz="2000" b="1" dirty="0">
                <a:solidFill>
                  <a:srgbClr val="0000CC"/>
                </a:solidFill>
              </a:rPr>
              <a:t>Solution</a:t>
            </a:r>
          </a:p>
          <a:p>
            <a:pPr marL="0" lvl="1">
              <a:lnSpc>
                <a:spcPct val="90000"/>
              </a:lnSpc>
              <a:spcBef>
                <a:spcPts val="1010"/>
              </a:spcBef>
            </a:pPr>
            <a:r>
              <a:rPr lang="en-US" dirty="0">
                <a:solidFill>
                  <a:srgbClr val="0000CC"/>
                </a:solidFill>
              </a:rPr>
              <a:t>The terms of the agreement are such that company A carries a ‘contract performance’ risk rather  than bearing the risk of exploration. Accordingly, costs will be capitalised as a recoverable from the government. There are multiple performance obligations within the agreement, and the company can only recognise revenue as each of these obligations is achieved. As the terms provide that approved costs can be recovered with a 5% uplift, the company will initially carry the costs incurred as work in progress. When the entity is able to reliably estimate the outcome of the contract, it may use the percentage of completion method to recognise revenue, which will include the expected uplift of 5% on costs incurred.</a:t>
            </a:r>
          </a:p>
        </p:txBody>
      </p:sp>
      <p:sp>
        <p:nvSpPr>
          <p:cNvPr id="4" name="TextBox 3">
            <a:extLst>
              <a:ext uri="{FF2B5EF4-FFF2-40B4-BE49-F238E27FC236}">
                <a16:creationId xmlns:a16="http://schemas.microsoft.com/office/drawing/2014/main" id="{B74D7097-C5F4-8D47-FC7C-0A45F40041EC}"/>
              </a:ext>
            </a:extLst>
          </p:cNvPr>
          <p:cNvSpPr txBox="1"/>
          <p:nvPr/>
        </p:nvSpPr>
        <p:spPr>
          <a:xfrm>
            <a:off x="108050" y="2052439"/>
            <a:ext cx="9189961" cy="421782"/>
          </a:xfrm>
          <a:prstGeom prst="rect">
            <a:avLst/>
          </a:prstGeom>
          <a:noFill/>
        </p:spPr>
        <p:txBody>
          <a:bodyPr wrap="square">
            <a:spAutoFit/>
          </a:bodyPr>
          <a:lstStyle/>
          <a:p>
            <a:pPr marL="12832">
              <a:lnSpc>
                <a:spcPts val="1137"/>
              </a:lnSpc>
            </a:pPr>
            <a:endParaRPr lang="en-US" sz="2829" b="1" spc="-2" dirty="0">
              <a:solidFill>
                <a:srgbClr val="E61241"/>
              </a:solidFill>
            </a:endParaRPr>
          </a:p>
          <a:p>
            <a:pPr marL="12832">
              <a:lnSpc>
                <a:spcPts val="1137"/>
              </a:lnSpc>
            </a:pPr>
            <a:r>
              <a:rPr lang="en-US" sz="2829" b="1" spc="-2" dirty="0">
                <a:solidFill>
                  <a:srgbClr val="E61241"/>
                </a:solidFill>
              </a:rPr>
              <a:t>Entity bears the contractual performance risk</a:t>
            </a:r>
          </a:p>
        </p:txBody>
      </p:sp>
      <p:sp>
        <p:nvSpPr>
          <p:cNvPr id="5" name="Title 1">
            <a:extLst>
              <a:ext uri="{FF2B5EF4-FFF2-40B4-BE49-F238E27FC236}">
                <a16:creationId xmlns:a16="http://schemas.microsoft.com/office/drawing/2014/main" id="{8D5041A4-4538-9C12-FDBC-9665FE753F8E}"/>
              </a:ext>
            </a:extLst>
          </p:cNvPr>
          <p:cNvSpPr txBox="1">
            <a:spLocks/>
          </p:cNvSpPr>
          <p:nvPr/>
        </p:nvSpPr>
        <p:spPr>
          <a:xfrm>
            <a:off x="2700338" y="795994"/>
            <a:ext cx="7128792" cy="582476"/>
          </a:xfrm>
          <a:prstGeom prst="rect">
            <a:avLst/>
          </a:prstGeom>
        </p:spPr>
        <p:txBody>
          <a:bodyPr vert="horz" lIns="100369" tIns="50185" rIns="100369" bIns="50185" rtlCol="0" anchor="ctr">
            <a:noAutofit/>
          </a:bodyPr>
          <a:lstStyle>
            <a:lvl1pPr algn="ctr" defTabSz="1003694" rtl="0" eaLnBrk="1" latinLnBrk="0" hangingPunct="1">
              <a:spcBef>
                <a:spcPct val="0"/>
              </a:spcBef>
              <a:buNone/>
              <a:defRPr sz="4800" kern="1200">
                <a:solidFill>
                  <a:schemeClr val="tx1"/>
                </a:solidFill>
                <a:latin typeface="+mj-lt"/>
                <a:ea typeface="+mj-ea"/>
                <a:cs typeface="+mj-cs"/>
              </a:defRPr>
            </a:lvl1pPr>
          </a:lstStyle>
          <a:p>
            <a:pPr marL="145498" algn="l"/>
            <a:r>
              <a:rPr lang="en-US" sz="2800" b="1"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7500227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64877" y="2632970"/>
            <a:ext cx="7921298" cy="615951"/>
          </a:xfrm>
          <a:prstGeom prst="rect">
            <a:avLst/>
          </a:prstGeom>
          <a:ln>
            <a:solidFill>
              <a:schemeClr val="tx2">
                <a:lumMod val="40000"/>
                <a:lumOff val="60000"/>
              </a:schemeClr>
            </a:solidFill>
          </a:ln>
        </p:spPr>
        <p:txBody>
          <a:bodyPr vert="horz" lIns="90473" tIns="45238" rIns="90473" bIns="45238" rtlCol="0">
            <a:noAutofit/>
          </a:bodyPr>
          <a:lstStyle/>
          <a:p>
            <a:pPr marL="458663" indent="-345566"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Farm-Outs</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14F35E7B-BBB1-4ACF-005A-CAC0189975E0}"/>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3069381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108050" y="2124447"/>
            <a:ext cx="9333318" cy="5497402"/>
          </a:xfrm>
          <a:prstGeom prst="rect">
            <a:avLst/>
          </a:prstGeom>
          <a:noFill/>
        </p:spPr>
        <p:txBody>
          <a:bodyPr wrap="square">
            <a:spAutoFit/>
          </a:bodyPr>
          <a:lstStyle/>
          <a:p>
            <a:pPr defTabSz="461955">
              <a:lnSpc>
                <a:spcPct val="90000"/>
              </a:lnSpc>
              <a:spcBef>
                <a:spcPts val="1010"/>
              </a:spcBef>
              <a:buClr>
                <a:schemeClr val="accent1">
                  <a:lumMod val="75000"/>
                </a:schemeClr>
              </a:buClr>
              <a:buSzPct val="80000"/>
            </a:pPr>
            <a:r>
              <a:rPr lang="en-US" dirty="0">
                <a:solidFill>
                  <a:srgbClr val="0000CC"/>
                </a:solidFill>
              </a:rPr>
              <a:t>Assets with proven reserves</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Farm-in accounted for in accordance with the principles of IAS 16. The farm out will be viewed as an economic event, as the </a:t>
            </a:r>
            <a:r>
              <a:rPr lang="en-US" dirty="0" err="1">
                <a:solidFill>
                  <a:srgbClr val="0000CC"/>
                </a:solidFill>
              </a:rPr>
              <a:t>farmor</a:t>
            </a:r>
            <a:r>
              <a:rPr lang="en-US" dirty="0">
                <a:solidFill>
                  <a:srgbClr val="0000CC"/>
                </a:solidFill>
              </a:rPr>
              <a:t> has relinquished its interest in part of the asset in return for the </a:t>
            </a:r>
            <a:r>
              <a:rPr lang="en-US" dirty="0" err="1">
                <a:solidFill>
                  <a:srgbClr val="0000CC"/>
                </a:solidFill>
              </a:rPr>
              <a:t>farmee</a:t>
            </a:r>
            <a:r>
              <a:rPr lang="en-US" dirty="0">
                <a:solidFill>
                  <a:srgbClr val="0000CC"/>
                </a:solidFill>
              </a:rPr>
              <a:t> delivering a developed asset in the future. </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Rights and obligations of parties need to be understood while determining the accounting treatment.</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consideration received by the </a:t>
            </a:r>
            <a:r>
              <a:rPr lang="en-US" dirty="0" err="1">
                <a:solidFill>
                  <a:srgbClr val="0000CC"/>
                </a:solidFill>
              </a:rPr>
              <a:t>farmor</a:t>
            </a:r>
            <a:r>
              <a:rPr lang="en-US" dirty="0">
                <a:solidFill>
                  <a:srgbClr val="0000CC"/>
                </a:solidFill>
              </a:rPr>
              <a:t> in exchange for the disposal of their interest is the value of the work performed by the </a:t>
            </a:r>
            <a:r>
              <a:rPr lang="en-US" dirty="0" err="1">
                <a:solidFill>
                  <a:srgbClr val="0000CC"/>
                </a:solidFill>
              </a:rPr>
              <a:t>farmee</a:t>
            </a:r>
            <a:r>
              <a:rPr lang="en-US" dirty="0">
                <a:solidFill>
                  <a:srgbClr val="0000CC"/>
                </a:solidFill>
              </a:rPr>
              <a:t> plus any cash received. This is presumed to represent the fair value of the interest disposed of in an arm’s length transaction.</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endParaRPr lang="en-US" dirty="0">
              <a:solidFill>
                <a:srgbClr val="0000CC"/>
              </a:solidFill>
            </a:endParaRPr>
          </a:p>
          <a:p>
            <a:pPr marL="12832">
              <a:lnSpc>
                <a:spcPts val="1137"/>
              </a:lnSpc>
            </a:pPr>
            <a:r>
              <a:rPr lang="en-US" dirty="0">
                <a:solidFill>
                  <a:srgbClr val="0000CC"/>
                </a:solidFill>
              </a:rPr>
              <a:t>Assets with no proven reserves</a:t>
            </a:r>
          </a:p>
          <a:p>
            <a:pPr marL="808421"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Asset still subject to IFRS 6 Exploration for and evaluation of mineral resources rather  than IAS 16. </a:t>
            </a:r>
          </a:p>
          <a:p>
            <a:pPr marL="808421"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reliable measurement test in IAS 16 for non-cash exchanges may not be met.</a:t>
            </a:r>
          </a:p>
          <a:p>
            <a:pPr marL="808421"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Neither IFRS 6 nor IFRS 11 gives specific guidance on the appropriate accounting for farm outs.</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endParaRPr lang="en-US" dirty="0">
              <a:solidFill>
                <a:srgbClr val="0000CC"/>
              </a:solidFill>
            </a:endParaRPr>
          </a:p>
        </p:txBody>
      </p:sp>
      <p:sp>
        <p:nvSpPr>
          <p:cNvPr id="4" name="TextBox 3">
            <a:extLst>
              <a:ext uri="{FF2B5EF4-FFF2-40B4-BE49-F238E27FC236}">
                <a16:creationId xmlns:a16="http://schemas.microsoft.com/office/drawing/2014/main" id="{8DD495F1-6F71-5D4E-AA97-FCF3804B0D34}"/>
              </a:ext>
            </a:extLst>
          </p:cNvPr>
          <p:cNvSpPr txBox="1"/>
          <p:nvPr/>
        </p:nvSpPr>
        <p:spPr>
          <a:xfrm>
            <a:off x="180058" y="1620391"/>
            <a:ext cx="5003800" cy="420949"/>
          </a:xfrm>
          <a:prstGeom prst="rect">
            <a:avLst/>
          </a:prstGeom>
          <a:noFill/>
        </p:spPr>
        <p:txBody>
          <a:bodyPr wrap="square">
            <a:spAutoFit/>
          </a:bodyPr>
          <a:lstStyle/>
          <a:p>
            <a:pPr marL="12832">
              <a:lnSpc>
                <a:spcPts val="1137"/>
              </a:lnSpc>
            </a:pPr>
            <a:endParaRPr lang="en-US" sz="2400" b="1" spc="-2" dirty="0">
              <a:solidFill>
                <a:srgbClr val="FF0000"/>
              </a:solidFill>
            </a:endParaRPr>
          </a:p>
          <a:p>
            <a:pPr marL="12832">
              <a:lnSpc>
                <a:spcPts val="1137"/>
              </a:lnSpc>
            </a:pPr>
            <a:r>
              <a:rPr lang="en-US" sz="2400" b="1" spc="-1" dirty="0">
                <a:solidFill>
                  <a:srgbClr val="FF0000"/>
                </a:solidFill>
              </a:rPr>
              <a:t>Accounting by the </a:t>
            </a:r>
            <a:r>
              <a:rPr lang="en-US" sz="2800" b="1" spc="-1" dirty="0" err="1">
                <a:solidFill>
                  <a:srgbClr val="FF0000"/>
                </a:solidFill>
              </a:rPr>
              <a:t>farmor</a:t>
            </a:r>
            <a:endParaRPr lang="en-US" sz="2800" b="1" dirty="0">
              <a:solidFill>
                <a:srgbClr val="FF0000"/>
              </a:solidFill>
            </a:endParaRPr>
          </a:p>
        </p:txBody>
      </p:sp>
      <p:sp>
        <p:nvSpPr>
          <p:cNvPr id="5" name="Title 3">
            <a:extLst>
              <a:ext uri="{FF2B5EF4-FFF2-40B4-BE49-F238E27FC236}">
                <a16:creationId xmlns:a16="http://schemas.microsoft.com/office/drawing/2014/main" id="{768D40CC-0EC2-4A11-3889-0D680B2A7A0E}"/>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3195955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181231" y="2140213"/>
            <a:ext cx="9333318" cy="2740750"/>
          </a:xfrm>
          <a:prstGeom prst="rect">
            <a:avLst/>
          </a:prstGeom>
          <a:noFill/>
        </p:spPr>
        <p:txBody>
          <a:bodyPr wrap="square">
            <a:spAutoFit/>
          </a:bodyPr>
          <a:lstStyle/>
          <a:p>
            <a:pPr marL="750677" lvl="1" indent="-288722" defTabSz="461955">
              <a:lnSpc>
                <a:spcPct val="90000"/>
              </a:lnSpc>
              <a:spcBef>
                <a:spcPts val="1010"/>
              </a:spcBef>
              <a:buClr>
                <a:schemeClr val="accent1">
                  <a:lumMod val="75000"/>
                </a:schemeClr>
              </a:buClr>
              <a:buSzPct val="80000"/>
              <a:buFont typeface="Wingdings 3" charset="2"/>
              <a:buChar char=""/>
            </a:pPr>
            <a:endParaRPr lang="en-US" dirty="0">
              <a:solidFill>
                <a:srgbClr val="0000CC"/>
              </a:solidFill>
            </a:endParaRPr>
          </a:p>
          <a:p>
            <a:pPr marL="12832">
              <a:lnSpc>
                <a:spcPts val="1137"/>
              </a:lnSpc>
            </a:pPr>
            <a:r>
              <a:rPr lang="en-US" spc="-1" dirty="0">
                <a:solidFill>
                  <a:srgbClr val="0000CC"/>
                </a:solidFill>
              </a:rPr>
              <a:t>Accounting by the </a:t>
            </a:r>
            <a:r>
              <a:rPr lang="en-US" spc="-1" dirty="0" err="1">
                <a:solidFill>
                  <a:srgbClr val="0000CC"/>
                </a:solidFill>
              </a:rPr>
              <a:t>farmee</a:t>
            </a:r>
            <a:endParaRPr lang="en-US" dirty="0">
              <a:solidFill>
                <a:srgbClr val="0000CC"/>
              </a:solidFill>
            </a:endParaRPr>
          </a:p>
          <a:p>
            <a:pPr marL="808421"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a:t>
            </a:r>
            <a:r>
              <a:rPr lang="en-US" dirty="0" err="1">
                <a:solidFill>
                  <a:srgbClr val="0000CC"/>
                </a:solidFill>
              </a:rPr>
              <a:t>farmee</a:t>
            </a:r>
            <a:r>
              <a:rPr lang="en-US" dirty="0">
                <a:solidFill>
                  <a:srgbClr val="0000CC"/>
                </a:solidFill>
              </a:rPr>
              <a:t> will only recognise costs as incurred, regardless of the stage of development of the asset.</a:t>
            </a:r>
          </a:p>
          <a:p>
            <a:pPr marL="808421"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a:t>
            </a:r>
            <a:r>
              <a:rPr lang="en-US" dirty="0" err="1">
                <a:solidFill>
                  <a:srgbClr val="0000CC"/>
                </a:solidFill>
              </a:rPr>
              <a:t>farmee</a:t>
            </a:r>
            <a:r>
              <a:rPr lang="en-US" dirty="0">
                <a:solidFill>
                  <a:srgbClr val="0000CC"/>
                </a:solidFill>
              </a:rPr>
              <a:t> is required to disclose its contractual obligations to construct the asset and meet the </a:t>
            </a:r>
            <a:r>
              <a:rPr lang="en-US" dirty="0" err="1">
                <a:solidFill>
                  <a:srgbClr val="0000CC"/>
                </a:solidFill>
              </a:rPr>
              <a:t>farmor’s</a:t>
            </a:r>
            <a:r>
              <a:rPr lang="en-US" dirty="0">
                <a:solidFill>
                  <a:srgbClr val="0000CC"/>
                </a:solidFill>
              </a:rPr>
              <a:t> share of costs.</a:t>
            </a:r>
          </a:p>
          <a:p>
            <a:pPr marL="808421" lvl="1" indent="-346466"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a:t>
            </a:r>
            <a:r>
              <a:rPr lang="en-US" dirty="0" err="1">
                <a:solidFill>
                  <a:srgbClr val="0000CC"/>
                </a:solidFill>
              </a:rPr>
              <a:t>farmee</a:t>
            </a:r>
            <a:r>
              <a:rPr lang="en-US" dirty="0">
                <a:solidFill>
                  <a:srgbClr val="0000CC"/>
                </a:solidFill>
              </a:rPr>
              <a:t> should follow its normal accounting policies for </a:t>
            </a:r>
            <a:r>
              <a:rPr lang="en-US" dirty="0" err="1">
                <a:solidFill>
                  <a:srgbClr val="0000CC"/>
                </a:solidFill>
              </a:rPr>
              <a:t>capitalisation</a:t>
            </a:r>
            <a:r>
              <a:rPr lang="en-US" dirty="0">
                <a:solidFill>
                  <a:srgbClr val="0000CC"/>
                </a:solidFill>
              </a:rPr>
              <a:t>, and also apply them to those costs incurred to build the </a:t>
            </a:r>
            <a:r>
              <a:rPr lang="en-US" dirty="0" err="1">
                <a:solidFill>
                  <a:srgbClr val="0000CC"/>
                </a:solidFill>
              </a:rPr>
              <a:t>farmor’s</a:t>
            </a:r>
            <a:r>
              <a:rPr lang="en-US" dirty="0">
                <a:solidFill>
                  <a:srgbClr val="0000CC"/>
                </a:solidFill>
              </a:rPr>
              <a:t> share.</a:t>
            </a:r>
          </a:p>
          <a:p>
            <a:pPr>
              <a:lnSpc>
                <a:spcPct val="90000"/>
              </a:lnSpc>
              <a:spcBef>
                <a:spcPts val="1010"/>
              </a:spcBef>
            </a:pPr>
            <a:endParaRPr lang="en-US" dirty="0">
              <a:solidFill>
                <a:srgbClr val="0000CC"/>
              </a:solidFill>
            </a:endParaRPr>
          </a:p>
        </p:txBody>
      </p:sp>
      <p:sp>
        <p:nvSpPr>
          <p:cNvPr id="3" name="TextBox 2">
            <a:extLst>
              <a:ext uri="{FF2B5EF4-FFF2-40B4-BE49-F238E27FC236}">
                <a16:creationId xmlns:a16="http://schemas.microsoft.com/office/drawing/2014/main" id="{1371A301-BD0C-7DA2-2239-4D9A16549DFA}"/>
              </a:ext>
            </a:extLst>
          </p:cNvPr>
          <p:cNvSpPr txBox="1"/>
          <p:nvPr/>
        </p:nvSpPr>
        <p:spPr>
          <a:xfrm>
            <a:off x="180058" y="1620391"/>
            <a:ext cx="9899569" cy="461665"/>
          </a:xfrm>
          <a:prstGeom prst="rect">
            <a:avLst/>
          </a:prstGeom>
          <a:noFill/>
        </p:spPr>
        <p:txBody>
          <a:bodyPr wrap="square">
            <a:spAutoFit/>
          </a:bodyPr>
          <a:lstStyle/>
          <a:p>
            <a:r>
              <a:rPr lang="en-US" sz="2400" b="1" dirty="0">
                <a:solidFill>
                  <a:srgbClr val="E61241"/>
                </a:solidFill>
              </a:rPr>
              <a:t>Farm-Outs</a:t>
            </a:r>
          </a:p>
        </p:txBody>
      </p:sp>
      <p:sp>
        <p:nvSpPr>
          <p:cNvPr id="6" name="Title 3">
            <a:extLst>
              <a:ext uri="{FF2B5EF4-FFF2-40B4-BE49-F238E27FC236}">
                <a16:creationId xmlns:a16="http://schemas.microsoft.com/office/drawing/2014/main" id="{61AF2771-89EC-EF23-EA97-3570E0BFF0CA}"/>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35124947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51656" y="2622454"/>
            <a:ext cx="7921298" cy="626466"/>
          </a:xfrm>
          <a:prstGeom prst="rect">
            <a:avLst/>
          </a:prstGeom>
          <a:ln>
            <a:solidFill>
              <a:schemeClr val="tx2">
                <a:lumMod val="40000"/>
                <a:lumOff val="60000"/>
              </a:schemeClr>
            </a:solidFill>
          </a:ln>
        </p:spPr>
        <p:txBody>
          <a:bodyPr vert="horz" lIns="90473" tIns="45238" rIns="90473" bIns="45238" rtlCol="0">
            <a:noAutofit/>
          </a:bodyPr>
          <a:lstStyle/>
          <a:p>
            <a:pPr marL="458663" indent="-345566" defTabSz="905068">
              <a:lnSpc>
                <a:spcPct val="150000"/>
              </a:lnSpc>
              <a:spcBef>
                <a:spcPct val="20000"/>
              </a:spcBef>
              <a:spcAft>
                <a:spcPct val="20000"/>
              </a:spcAft>
              <a:buClr>
                <a:srgbClr val="000000"/>
              </a:buClr>
              <a:defRPr/>
            </a:pPr>
            <a:r>
              <a:rPr lang="en-US" sz="2425" b="1" dirty="0" err="1">
                <a:solidFill>
                  <a:srgbClr val="FF0000"/>
                </a:solidFill>
                <a:latin typeface="Book Antiqua" panose="02040602050305030304" pitchFamily="18" charset="0"/>
              </a:rPr>
              <a:t>Unitisation</a:t>
            </a:r>
            <a:endParaRPr 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9A74FCE3-9E69-9122-1AC6-A3290D88466D}"/>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1130628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23EEED5-40CF-4F38-9385-1F823C599399}"/>
              </a:ext>
            </a:extLst>
          </p:cNvPr>
          <p:cNvSpPr txBox="1"/>
          <p:nvPr/>
        </p:nvSpPr>
        <p:spPr>
          <a:xfrm>
            <a:off x="0" y="2196455"/>
            <a:ext cx="9687894" cy="5228675"/>
          </a:xfrm>
          <a:prstGeom prst="rect">
            <a:avLst/>
          </a:prstGeom>
          <a:noFill/>
        </p:spPr>
        <p:txBody>
          <a:bodyPr wrap="square">
            <a:spAutoFit/>
          </a:bodyPr>
          <a:lstStyle/>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share of output allocated to each participant will depend on the contribution their existing asset made to the total production of this area. This is known as a ‘unitization</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preliminary assessment of the allocated interest is made on the initial </a:t>
            </a:r>
            <a:r>
              <a:rPr lang="en-US" dirty="0" err="1">
                <a:solidFill>
                  <a:srgbClr val="0000CC"/>
                </a:solidFill>
              </a:rPr>
              <a:t>unitisation</a:t>
            </a:r>
            <a:r>
              <a:rPr lang="en-US" dirty="0">
                <a:solidFill>
                  <a:srgbClr val="0000CC"/>
                </a:solidFill>
              </a:rPr>
              <a:t> and the entity will be responsible for future expenditure for the area in accordance with its allocated interest. </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interest subsequently amended as more certainty is obtained and redeterminations are made. </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Adjustments to future production entitlement or cost contributions may be made accordingly</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Cash payments may be made between the participants where there is insufficient production or development remaining to true up contributions to date.</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initial </a:t>
            </a:r>
            <a:r>
              <a:rPr lang="en-US" dirty="0" err="1">
                <a:solidFill>
                  <a:srgbClr val="0000CC"/>
                </a:solidFill>
              </a:rPr>
              <a:t>unitisation</a:t>
            </a:r>
            <a:r>
              <a:rPr lang="en-US" dirty="0">
                <a:solidFill>
                  <a:srgbClr val="0000CC"/>
                </a:solidFill>
              </a:rPr>
              <a:t> is accounted for as a contribution of assets. No change is recorded in the carrying amount of existing interests unless cash payments have been made on unitization</a:t>
            </a:r>
          </a:p>
          <a:p>
            <a:pPr marL="750677" lvl="1" indent="-288722" defTabSz="461955">
              <a:lnSpc>
                <a:spcPct val="90000"/>
              </a:lnSpc>
              <a:spcBef>
                <a:spcPts val="1010"/>
              </a:spcBef>
              <a:buClr>
                <a:schemeClr val="accent1">
                  <a:lumMod val="75000"/>
                </a:schemeClr>
              </a:buClr>
              <a:buSzPct val="80000"/>
              <a:buFont typeface="Wingdings" panose="05000000000000000000" pitchFamily="2" charset="2"/>
              <a:buChar char="§"/>
            </a:pPr>
            <a:r>
              <a:rPr lang="en-US" dirty="0">
                <a:solidFill>
                  <a:srgbClr val="0000CC"/>
                </a:solidFill>
              </a:rPr>
              <a:t>The </a:t>
            </a:r>
            <a:r>
              <a:rPr lang="en-US" dirty="0" err="1">
                <a:solidFill>
                  <a:srgbClr val="0000CC"/>
                </a:solidFill>
              </a:rPr>
              <a:t>unitisations</a:t>
            </a:r>
            <a:r>
              <a:rPr lang="en-US" dirty="0">
                <a:solidFill>
                  <a:srgbClr val="0000CC"/>
                </a:solidFill>
              </a:rPr>
              <a:t> and redeterminations will also affect the relevant reserves base to be used for the purposes of the DD&amp;A calculation</a:t>
            </a:r>
          </a:p>
          <a:p>
            <a:pPr marL="288722" lvl="1" indent="-288722">
              <a:lnSpc>
                <a:spcPct val="90000"/>
              </a:lnSpc>
              <a:spcBef>
                <a:spcPts val="1010"/>
              </a:spcBef>
              <a:buFont typeface="Arial" panose="020B0604020202020204" pitchFamily="34" charset="0"/>
              <a:buChar char="•"/>
            </a:pPr>
            <a:endParaRPr lang="en-US" dirty="0">
              <a:solidFill>
                <a:srgbClr val="0000CC"/>
              </a:solidFill>
              <a:latin typeface="Book Antiqua" panose="02040602050305030304" pitchFamily="18" charset="0"/>
            </a:endParaRPr>
          </a:p>
        </p:txBody>
      </p:sp>
      <p:sp>
        <p:nvSpPr>
          <p:cNvPr id="3" name="TextBox 2">
            <a:extLst>
              <a:ext uri="{FF2B5EF4-FFF2-40B4-BE49-F238E27FC236}">
                <a16:creationId xmlns:a16="http://schemas.microsoft.com/office/drawing/2014/main" id="{A9129C7F-FDA0-0EDE-3496-C5E92A547FBE}"/>
              </a:ext>
            </a:extLst>
          </p:cNvPr>
          <p:cNvSpPr txBox="1"/>
          <p:nvPr/>
        </p:nvSpPr>
        <p:spPr>
          <a:xfrm>
            <a:off x="396083" y="1548383"/>
            <a:ext cx="9217024" cy="461665"/>
          </a:xfrm>
          <a:prstGeom prst="rect">
            <a:avLst/>
          </a:prstGeom>
          <a:noFill/>
        </p:spPr>
        <p:txBody>
          <a:bodyPr wrap="square">
            <a:spAutoFit/>
          </a:bodyPr>
          <a:lstStyle/>
          <a:p>
            <a:r>
              <a:rPr lang="en-US" sz="2400" b="1" dirty="0" err="1">
                <a:solidFill>
                  <a:srgbClr val="E61241"/>
                </a:solidFill>
              </a:rPr>
              <a:t>Unitisation</a:t>
            </a:r>
            <a:r>
              <a:rPr lang="en-US" sz="2400" b="1" dirty="0">
                <a:solidFill>
                  <a:srgbClr val="E61241"/>
                </a:solidFill>
              </a:rPr>
              <a:t> agreements</a:t>
            </a:r>
          </a:p>
        </p:txBody>
      </p:sp>
      <p:sp>
        <p:nvSpPr>
          <p:cNvPr id="6" name="Title 3">
            <a:extLst>
              <a:ext uri="{FF2B5EF4-FFF2-40B4-BE49-F238E27FC236}">
                <a16:creationId xmlns:a16="http://schemas.microsoft.com/office/drawing/2014/main" id="{0EC5FC09-EF8A-4BE6-A0DE-765AB2A449AB}"/>
              </a:ext>
            </a:extLst>
          </p:cNvPr>
          <p:cNvSpPr txBox="1">
            <a:spLocks/>
          </p:cNvSpPr>
          <p:nvPr/>
        </p:nvSpPr>
        <p:spPr>
          <a:xfrm>
            <a:off x="2628330" y="822062"/>
            <a:ext cx="7272807"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IFRS  Issues in E&amp;P Industry</a:t>
            </a:r>
          </a:p>
        </p:txBody>
      </p:sp>
    </p:spTree>
    <p:extLst>
      <p:ext uri="{BB962C8B-B14F-4D97-AF65-F5344CB8AC3E}">
        <p14:creationId xmlns:p14="http://schemas.microsoft.com/office/powerpoint/2010/main" val="27148230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3341197D-B345-DFA9-A09B-FC73F6F51CD3}"/>
              </a:ext>
            </a:extLst>
          </p:cNvPr>
          <p:cNvSpPr>
            <a:spLocks noChangeArrowheads="1"/>
          </p:cNvSpPr>
          <p:nvPr/>
        </p:nvSpPr>
        <p:spPr bwMode="auto">
          <a:xfrm>
            <a:off x="917509" y="2446073"/>
            <a:ext cx="8340990" cy="2733412"/>
          </a:xfrm>
          <a:prstGeom prst="ellipse">
            <a:avLst/>
          </a:prstGeom>
          <a:solidFill>
            <a:srgbClr val="FFFF00"/>
          </a:solidFill>
          <a:ln>
            <a:noFill/>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LID4096" altLang="LID4096" sz="2627">
              <a:solidFill>
                <a:srgbClr val="FF0000"/>
              </a:solidFill>
            </a:endParaRPr>
          </a:p>
        </p:txBody>
      </p:sp>
      <p:sp>
        <p:nvSpPr>
          <p:cNvPr id="14339" name="Rectangle 3">
            <a:extLst>
              <a:ext uri="{FF2B5EF4-FFF2-40B4-BE49-F238E27FC236}">
                <a16:creationId xmlns:a16="http://schemas.microsoft.com/office/drawing/2014/main" id="{BC585343-1C78-47DA-3FC7-A639F4D79502}"/>
              </a:ext>
            </a:extLst>
          </p:cNvPr>
          <p:cNvSpPr>
            <a:spLocks noGrp="1" noChangeArrowheads="1"/>
          </p:cNvSpPr>
          <p:nvPr>
            <p:ph type="title"/>
          </p:nvPr>
        </p:nvSpPr>
        <p:spPr>
          <a:xfrm>
            <a:off x="576919" y="3295812"/>
            <a:ext cx="8674629" cy="1251148"/>
          </a:xfrm>
        </p:spPr>
        <p:txBody>
          <a:bodyPr vert="horz" wrap="square" lIns="100787" tIns="50394" rIns="100787" bIns="50394" numCol="1" anchor="ctr" anchorCtr="0" compatLnSpc="1">
            <a:prstTxWarp prst="textNoShape">
              <a:avLst/>
            </a:prstTxWarp>
          </a:bodyPr>
          <a:lstStyle/>
          <a:p>
            <a:r>
              <a:rPr lang="en-US" altLang="en-US" sz="8976" i="1" dirty="0">
                <a:solidFill>
                  <a:srgbClr val="FF0000"/>
                </a:solidFill>
                <a:latin typeface="Arial Black" panose="020B0A04020102020204" pitchFamily="34" charset="0"/>
              </a:rPr>
              <a:t>15 Minutes</a:t>
            </a:r>
          </a:p>
        </p:txBody>
      </p:sp>
      <p:sp>
        <p:nvSpPr>
          <p:cNvPr id="14340" name="Text Box 4">
            <a:extLst>
              <a:ext uri="{FF2B5EF4-FFF2-40B4-BE49-F238E27FC236}">
                <a16:creationId xmlns:a16="http://schemas.microsoft.com/office/drawing/2014/main" id="{BD2B4A0C-F393-AE4D-5DA5-D026AE245CF4}"/>
              </a:ext>
            </a:extLst>
          </p:cNvPr>
          <p:cNvSpPr txBox="1">
            <a:spLocks noChangeArrowheads="1"/>
          </p:cNvSpPr>
          <p:nvPr/>
        </p:nvSpPr>
        <p:spPr bwMode="auto">
          <a:xfrm>
            <a:off x="1548210" y="1743893"/>
            <a:ext cx="6422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FF0000"/>
                </a:solidFill>
                <a:latin typeface="Arial Black" panose="020B0A04020102020204" pitchFamily="34" charset="0"/>
              </a:rPr>
              <a:t>We’ll resume our meeting in:</a:t>
            </a:r>
          </a:p>
        </p:txBody>
      </p:sp>
      <p:sp>
        <p:nvSpPr>
          <p:cNvPr id="6" name="Title 3">
            <a:extLst>
              <a:ext uri="{FF2B5EF4-FFF2-40B4-BE49-F238E27FC236}">
                <a16:creationId xmlns:a16="http://schemas.microsoft.com/office/drawing/2014/main" id="{9863018B-48A0-DA6A-9FC5-1533EEFB42D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04285336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54A77ED0-4492-4ECB-BEA0-97D24BB9D223}"/>
              </a:ext>
            </a:extLst>
          </p:cNvPr>
          <p:cNvSpPr txBox="1">
            <a:spLocks/>
          </p:cNvSpPr>
          <p:nvPr/>
        </p:nvSpPr>
        <p:spPr>
          <a:xfrm>
            <a:off x="978216" y="3080876"/>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rgbClr val="FF0000"/>
                </a:solidFill>
                <a:latin typeface="Arial" panose="020B0604020202020204" pitchFamily="34" charset="0"/>
                <a:cs typeface="Arial" panose="020B0604020202020204" pitchFamily="34" charset="0"/>
              </a:rPr>
              <a:t>Section  3 </a:t>
            </a:r>
            <a:endParaRPr lang="en-NG" sz="2800" dirty="0">
              <a:solidFill>
                <a:srgbClr val="FF0000"/>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C352F533-5682-2D69-1693-6410AFEC92F8}"/>
              </a:ext>
            </a:extLst>
          </p:cNvPr>
          <p:cNvSpPr txBox="1">
            <a:spLocks/>
          </p:cNvSpPr>
          <p:nvPr/>
        </p:nvSpPr>
        <p:spPr>
          <a:xfrm>
            <a:off x="947322" y="3718419"/>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rgbClr val="FF0000"/>
                </a:solidFill>
                <a:latin typeface="Arial" panose="020B0604020202020204" pitchFamily="34" charset="0"/>
                <a:cs typeface="Arial" panose="020B0604020202020204" pitchFamily="34" charset="0"/>
              </a:rPr>
              <a:t>Accounting &amp; Auditing Issues in Joint Ventures</a:t>
            </a:r>
          </a:p>
        </p:txBody>
      </p:sp>
      <p:sp>
        <p:nvSpPr>
          <p:cNvPr id="7" name="TextBox 6">
            <a:extLst>
              <a:ext uri="{FF2B5EF4-FFF2-40B4-BE49-F238E27FC236}">
                <a16:creationId xmlns:a16="http://schemas.microsoft.com/office/drawing/2014/main" id="{BAF3CCB4-2483-0FE1-9B2A-A1BAFB368A9D}"/>
              </a:ext>
            </a:extLst>
          </p:cNvPr>
          <p:cNvSpPr txBox="1"/>
          <p:nvPr/>
        </p:nvSpPr>
        <p:spPr>
          <a:xfrm>
            <a:off x="504133" y="4263629"/>
            <a:ext cx="9505055" cy="2760949"/>
          </a:xfrm>
          <a:prstGeom prst="rect">
            <a:avLst/>
          </a:prstGeom>
          <a:noFill/>
        </p:spPr>
        <p:txBody>
          <a:bodyPr wrap="square">
            <a:spAutoFit/>
          </a:bodyPr>
          <a:lstStyle/>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ffectLst/>
                <a:ea typeface="Calibri" panose="020F0502020204030204" pitchFamily="34" charset="0"/>
              </a:rPr>
              <a:t>Understanding JOA/{PSC Governance</a:t>
            </a:r>
          </a:p>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ffectLst/>
                <a:ea typeface="Calibri" panose="020F0502020204030204" pitchFamily="34" charset="0"/>
              </a:rPr>
              <a:t>The Cash </a:t>
            </a:r>
            <a:r>
              <a:rPr lang="en-US" dirty="0">
                <a:solidFill>
                  <a:srgbClr val="0033CC"/>
                </a:solidFill>
                <a:ea typeface="Calibri" panose="020F0502020204030204" pitchFamily="34" charset="0"/>
              </a:rPr>
              <a:t>C</a:t>
            </a:r>
            <a:r>
              <a:rPr lang="en-US" dirty="0">
                <a:solidFill>
                  <a:srgbClr val="0033CC"/>
                </a:solidFill>
                <a:effectLst/>
                <a:ea typeface="Calibri" panose="020F0502020204030204" pitchFamily="34" charset="0"/>
              </a:rPr>
              <a:t>all process &amp; Accounting</a:t>
            </a:r>
          </a:p>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a typeface="Calibri" panose="020F0502020204030204" pitchFamily="34" charset="0"/>
              </a:rPr>
              <a:t>The JV Fundamentals</a:t>
            </a:r>
          </a:p>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a typeface="Calibri" panose="020F0502020204030204" pitchFamily="34" charset="0"/>
              </a:rPr>
              <a:t>The </a:t>
            </a:r>
            <a:r>
              <a:rPr lang="en-US" dirty="0">
                <a:solidFill>
                  <a:srgbClr val="0033CC"/>
                </a:solidFill>
                <a:effectLst/>
                <a:ea typeface="Calibri" panose="020F0502020204030204" pitchFamily="34" charset="0"/>
              </a:rPr>
              <a:t>Billing Statements </a:t>
            </a:r>
          </a:p>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ffectLst/>
                <a:ea typeface="Calibri" panose="020F0502020204030204" pitchFamily="34" charset="0"/>
              </a:rPr>
              <a:t>JV Reporting (of Expenditures)</a:t>
            </a:r>
          </a:p>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ffectLst/>
                <a:ea typeface="Calibri" panose="020F0502020204030204" pitchFamily="34" charset="0"/>
              </a:rPr>
              <a:t>Non-Operators’ Audit Rights</a:t>
            </a:r>
          </a:p>
          <a:p>
            <a:pPr marL="787596" lvl="1" indent="-285750">
              <a:lnSpc>
                <a:spcPct val="107000"/>
              </a:lnSpc>
              <a:spcBef>
                <a:spcPts val="0"/>
              </a:spcBef>
              <a:spcAft>
                <a:spcPts val="800"/>
              </a:spcAft>
              <a:buFont typeface="Arial" panose="020B0604020202020204" pitchFamily="34" charset="0"/>
              <a:buChar char="•"/>
            </a:pPr>
            <a:r>
              <a:rPr lang="en-US" dirty="0">
                <a:solidFill>
                  <a:srgbClr val="0033CC"/>
                </a:solidFill>
                <a:effectLst/>
                <a:ea typeface="Calibri" panose="020F0502020204030204" pitchFamily="34" charset="0"/>
              </a:rPr>
              <a:t>The Cost Allocation Process</a:t>
            </a:r>
          </a:p>
        </p:txBody>
      </p:sp>
    </p:spTree>
    <p:extLst>
      <p:ext uri="{BB962C8B-B14F-4D97-AF65-F5344CB8AC3E}">
        <p14:creationId xmlns:p14="http://schemas.microsoft.com/office/powerpoint/2010/main" val="3574851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800" b="1" dirty="0">
                <a:solidFill>
                  <a:srgbClr val="FF0000"/>
                </a:solidFill>
              </a:rPr>
              <a:t>Understanding JOA/PSC Governance</a:t>
            </a:r>
            <a:endParaRPr lang="en-GB" altLang="en-US" sz="242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40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5" name="Title 3">
            <a:extLst>
              <a:ext uri="{FF2B5EF4-FFF2-40B4-BE49-F238E27FC236}">
                <a16:creationId xmlns:a16="http://schemas.microsoft.com/office/drawing/2014/main" id="{D1B1173F-3988-23E9-4575-187D3298CCBF}"/>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
        <p:nvSpPr>
          <p:cNvPr id="56" name="Rectangle 3">
            <a:extLst>
              <a:ext uri="{FF2B5EF4-FFF2-40B4-BE49-F238E27FC236}">
                <a16:creationId xmlns:a16="http://schemas.microsoft.com/office/drawing/2014/main" id="{774EA9EB-CEAD-1103-CB77-A5215BE0539B}"/>
              </a:ext>
            </a:extLst>
          </p:cNvPr>
          <p:cNvSpPr>
            <a:spLocks noChangeArrowheads="1"/>
          </p:cNvSpPr>
          <p:nvPr/>
        </p:nvSpPr>
        <p:spPr bwMode="auto">
          <a:xfrm>
            <a:off x="1345096" y="5024028"/>
            <a:ext cx="7569448" cy="10490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marL="285750" indent="-285750">
              <a:lnSpc>
                <a:spcPct val="110000"/>
              </a:lnSpc>
              <a:buSzPct val="200000"/>
              <a:buFont typeface="Arial" panose="020B0604020202020204" pitchFamily="34" charset="0"/>
              <a:buChar char="•"/>
            </a:pPr>
            <a:r>
              <a:rPr lang="en-GB" altLang="en-US" dirty="0">
                <a:solidFill>
                  <a:srgbClr val="0005FF"/>
                </a:solidFill>
              </a:rPr>
              <a:t>Understanding JOA Governance</a:t>
            </a:r>
          </a:p>
          <a:p>
            <a:pPr marL="285750" indent="-285750">
              <a:lnSpc>
                <a:spcPct val="110000"/>
              </a:lnSpc>
              <a:buSzPct val="200000"/>
              <a:buFont typeface="Arial" panose="020B0604020202020204" pitchFamily="34" charset="0"/>
              <a:buChar char="•"/>
            </a:pPr>
            <a:r>
              <a:rPr lang="en-GB" altLang="en-US" dirty="0">
                <a:solidFill>
                  <a:srgbClr val="0005FF"/>
                </a:solidFill>
              </a:rPr>
              <a:t>Understanding PSC Governance</a:t>
            </a:r>
          </a:p>
          <a:p>
            <a:pPr>
              <a:lnSpc>
                <a:spcPct val="110000"/>
              </a:lnSpc>
              <a:buSzPct val="200000"/>
            </a:pPr>
            <a:endParaRPr lang="en-GB" altLang="en-US" sz="2299" dirty="0">
              <a:solidFill>
                <a:srgbClr val="0005FF"/>
              </a:solidFill>
              <a:latin typeface="Comic Sans MS" panose="030F0702030302020204" pitchFamily="66" charset="0"/>
            </a:endParaRPr>
          </a:p>
        </p:txBody>
      </p:sp>
    </p:spTree>
    <p:extLst>
      <p:ext uri="{BB962C8B-B14F-4D97-AF65-F5344CB8AC3E}">
        <p14:creationId xmlns:p14="http://schemas.microsoft.com/office/powerpoint/2010/main" val="4422856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6F38-60BB-4C04-9998-79F5087592C9}"/>
              </a:ext>
            </a:extLst>
          </p:cNvPr>
          <p:cNvSpPr>
            <a:spLocks noGrp="1"/>
          </p:cNvSpPr>
          <p:nvPr>
            <p:ph type="title"/>
          </p:nvPr>
        </p:nvSpPr>
        <p:spPr>
          <a:xfrm>
            <a:off x="252066" y="1548384"/>
            <a:ext cx="8632924" cy="360040"/>
          </a:xfrm>
        </p:spPr>
        <p:txBody>
          <a:bodyPr>
            <a:noAutofit/>
          </a:bodyPr>
          <a:lstStyle/>
          <a:p>
            <a:r>
              <a:rPr lang="en-US" sz="2400" b="1" dirty="0">
                <a:solidFill>
                  <a:srgbClr val="E61241"/>
                </a:solidFill>
                <a:latin typeface="Arial" panose="020B0604020202020204" pitchFamily="34" charset="0"/>
                <a:cs typeface="Arial" panose="020B0604020202020204" pitchFamily="34" charset="0"/>
              </a:rPr>
              <a:t>Understanding JOA Governance</a:t>
            </a:r>
          </a:p>
        </p:txBody>
      </p:sp>
      <p:pic>
        <p:nvPicPr>
          <p:cNvPr id="5" name="Content Placeholder 4" descr="Diagram&#10;&#10;Description automatically generated">
            <a:extLst>
              <a:ext uri="{FF2B5EF4-FFF2-40B4-BE49-F238E27FC236}">
                <a16:creationId xmlns:a16="http://schemas.microsoft.com/office/drawing/2014/main" id="{9482AE56-8116-4481-AF3B-57C21610610C}"/>
              </a:ext>
            </a:extLst>
          </p:cNvPr>
          <p:cNvPicPr>
            <a:picLocks noGrp="1" noChangeAspect="1"/>
          </p:cNvPicPr>
          <p:nvPr>
            <p:ph sz="half" idx="1"/>
          </p:nvPr>
        </p:nvPicPr>
        <p:blipFill>
          <a:blip r:embed="rId2"/>
          <a:stretch>
            <a:fillRect/>
          </a:stretch>
        </p:blipFill>
        <p:spPr>
          <a:xfrm>
            <a:off x="347542" y="2124447"/>
            <a:ext cx="9259939" cy="5018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lide Number Placeholder 2">
            <a:extLst>
              <a:ext uri="{FF2B5EF4-FFF2-40B4-BE49-F238E27FC236}">
                <a16:creationId xmlns:a16="http://schemas.microsoft.com/office/drawing/2014/main" id="{A7930539-6528-4587-976E-7775E85E1E84}"/>
              </a:ext>
            </a:extLst>
          </p:cNvPr>
          <p:cNvSpPr>
            <a:spLocks noGrp="1"/>
          </p:cNvSpPr>
          <p:nvPr>
            <p:ph type="sldNum" sz="quarter" idx="12"/>
          </p:nvPr>
        </p:nvSpPr>
        <p:spPr/>
        <p:txBody>
          <a:bodyPr/>
          <a:lstStyle/>
          <a:p>
            <a:fld id="{6DFCA578-5FED-4E17-BD2B-204A06407EB7}" type="slidenum">
              <a:rPr lang="en-US" smtClean="0"/>
              <a:t>93</a:t>
            </a:fld>
            <a:endParaRPr lang="en-US"/>
          </a:p>
        </p:txBody>
      </p:sp>
      <p:sp>
        <p:nvSpPr>
          <p:cNvPr id="7" name="Title 3">
            <a:extLst>
              <a:ext uri="{FF2B5EF4-FFF2-40B4-BE49-F238E27FC236}">
                <a16:creationId xmlns:a16="http://schemas.microsoft.com/office/drawing/2014/main" id="{45164B69-9872-67E7-E986-DA2550B71795}"/>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8091856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Table 40">
            <a:extLst>
              <a:ext uri="{FF2B5EF4-FFF2-40B4-BE49-F238E27FC236}">
                <a16:creationId xmlns:a16="http://schemas.microsoft.com/office/drawing/2014/main" id="{8E1D29E9-0A8E-32F4-E6C5-7308940A612E}"/>
              </a:ext>
            </a:extLst>
          </p:cNvPr>
          <p:cNvGraphicFramePr>
            <a:graphicFrameLocks noGrp="1"/>
          </p:cNvGraphicFramePr>
          <p:nvPr>
            <p:extLst>
              <p:ext uri="{D42A27DB-BD31-4B8C-83A1-F6EECF244321}">
                <p14:modId xmlns:p14="http://schemas.microsoft.com/office/powerpoint/2010/main" val="4026706855"/>
              </p:ext>
            </p:extLst>
          </p:nvPr>
        </p:nvGraphicFramePr>
        <p:xfrm>
          <a:off x="252066" y="1980431"/>
          <a:ext cx="9289032" cy="5150358"/>
        </p:xfrm>
        <a:graphic>
          <a:graphicData uri="http://schemas.openxmlformats.org/drawingml/2006/table">
            <a:tbl>
              <a:tblPr firstRow="1" firstCol="1" bandRow="1">
                <a:tableStyleId>{5C22544A-7EE6-4342-B048-85BDC9FD1C3A}</a:tableStyleId>
              </a:tblPr>
              <a:tblGrid>
                <a:gridCol w="396044">
                  <a:extLst>
                    <a:ext uri="{9D8B030D-6E8A-4147-A177-3AD203B41FA5}">
                      <a16:colId xmlns:a16="http://schemas.microsoft.com/office/drawing/2014/main" val="977299721"/>
                    </a:ext>
                  </a:extLst>
                </a:gridCol>
                <a:gridCol w="8892988">
                  <a:extLst>
                    <a:ext uri="{9D8B030D-6E8A-4147-A177-3AD203B41FA5}">
                      <a16:colId xmlns:a16="http://schemas.microsoft.com/office/drawing/2014/main" val="1583945977"/>
                    </a:ext>
                  </a:extLst>
                </a:gridCol>
              </a:tblGrid>
              <a:tr h="218866">
                <a:tc>
                  <a:txBody>
                    <a:bodyPr/>
                    <a:lstStyle/>
                    <a:p>
                      <a:pPr marL="0" marR="0" algn="r">
                        <a:lnSpc>
                          <a:spcPct val="107000"/>
                        </a:lnSpc>
                        <a:spcBef>
                          <a:spcPts val="0"/>
                        </a:spcBef>
                        <a:spcAft>
                          <a:spcPts val="0"/>
                        </a:spcAft>
                      </a:pPr>
                      <a:r>
                        <a:rPr lang="en-US" sz="1400">
                          <a:effectLst/>
                        </a:rPr>
                        <a:t>SN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2000" dirty="0">
                          <a:effectLst/>
                        </a:rPr>
                        <a:t>Key Responsibilities of the OPERATOR as enshrined in the JOA Governance Model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56542815"/>
                  </a:ext>
                </a:extLst>
              </a:tr>
              <a:tr h="218866">
                <a:tc>
                  <a:txBody>
                    <a:bodyPr/>
                    <a:lstStyle/>
                    <a:p>
                      <a:pPr marL="0" marR="0" algn="r">
                        <a:lnSpc>
                          <a:spcPct val="107000"/>
                        </a:lnSpc>
                        <a:spcBef>
                          <a:spcPts val="0"/>
                        </a:spcBef>
                        <a:spcAft>
                          <a:spcPts val="0"/>
                        </a:spcAft>
                      </a:pPr>
                      <a:r>
                        <a:rPr lang="en-US" sz="1400">
                          <a:effectLst/>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Management, Commercial, Technical &amp; Financial Competence</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3015999280"/>
                  </a:ext>
                </a:extLst>
              </a:tr>
              <a:tr h="218866">
                <a:tc>
                  <a:txBody>
                    <a:bodyPr/>
                    <a:lstStyle/>
                    <a:p>
                      <a:pPr marL="0" marR="0" algn="r">
                        <a:lnSpc>
                          <a:spcPct val="107000"/>
                        </a:lnSpc>
                        <a:spcBef>
                          <a:spcPts val="0"/>
                        </a:spcBef>
                        <a:spcAft>
                          <a:spcPts val="0"/>
                        </a:spcAft>
                      </a:pPr>
                      <a:r>
                        <a:rPr lang="en-US" sz="1400">
                          <a:effectLst/>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Demonstrate Utmost Good Faith in all actions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836207330"/>
                  </a:ext>
                </a:extLst>
              </a:tr>
              <a:tr h="218866">
                <a:tc>
                  <a:txBody>
                    <a:bodyPr/>
                    <a:lstStyle/>
                    <a:p>
                      <a:pPr marL="0" marR="0" algn="r">
                        <a:lnSpc>
                          <a:spcPct val="107000"/>
                        </a:lnSpc>
                        <a:spcBef>
                          <a:spcPts val="0"/>
                        </a:spcBef>
                        <a:spcAft>
                          <a:spcPts val="0"/>
                        </a:spcAft>
                      </a:pPr>
                      <a:r>
                        <a:rPr lang="en-US" sz="14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Prepare &amp; get Approval for Annual Work Programme &amp; Budgets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632770760"/>
                  </a:ext>
                </a:extLst>
              </a:tr>
              <a:tr h="218866">
                <a:tc>
                  <a:txBody>
                    <a:bodyPr/>
                    <a:lstStyle/>
                    <a:p>
                      <a:pPr marL="0" marR="0" algn="r">
                        <a:lnSpc>
                          <a:spcPct val="107000"/>
                        </a:lnSpc>
                        <a:spcBef>
                          <a:spcPts val="0"/>
                        </a:spcBef>
                        <a:spcAft>
                          <a:spcPts val="0"/>
                        </a:spcAft>
                      </a:pPr>
                      <a:r>
                        <a:rPr lang="en-US" sz="1400">
                          <a:effectLst/>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Prepare &amp; get Approval for Budget Revisions &amp; Amendments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3846513476"/>
                  </a:ext>
                </a:extLst>
              </a:tr>
              <a:tr h="218866">
                <a:tc>
                  <a:txBody>
                    <a:bodyPr/>
                    <a:lstStyle/>
                    <a:p>
                      <a:pPr marL="0" marR="0" algn="r">
                        <a:lnSpc>
                          <a:spcPct val="107000"/>
                        </a:lnSpc>
                        <a:spcBef>
                          <a:spcPts val="0"/>
                        </a:spcBef>
                        <a:spcAft>
                          <a:spcPts val="0"/>
                        </a:spcAft>
                      </a:pPr>
                      <a:r>
                        <a:rPr lang="en-US" sz="1400">
                          <a:effectLst/>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Approvals of key Operations Decisions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601784820"/>
                  </a:ext>
                </a:extLst>
              </a:tr>
              <a:tr h="218866">
                <a:tc>
                  <a:txBody>
                    <a:bodyPr/>
                    <a:lstStyle/>
                    <a:p>
                      <a:pPr marL="0" marR="0" algn="r">
                        <a:lnSpc>
                          <a:spcPct val="107000"/>
                        </a:lnSpc>
                        <a:spcBef>
                          <a:spcPts val="0"/>
                        </a:spcBef>
                        <a:spcAft>
                          <a:spcPts val="0"/>
                        </a:spcAft>
                      </a:pPr>
                      <a:r>
                        <a:rPr lang="en-US" sz="1400">
                          <a:effectLst/>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Seek &amp; Receive Tender Approvals &gt; thresholds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159118084"/>
                  </a:ext>
                </a:extLst>
              </a:tr>
              <a:tr h="218866">
                <a:tc>
                  <a:txBody>
                    <a:bodyPr/>
                    <a:lstStyle/>
                    <a:p>
                      <a:pPr marL="0" marR="0" algn="r">
                        <a:lnSpc>
                          <a:spcPct val="107000"/>
                        </a:lnSpc>
                        <a:spcBef>
                          <a:spcPts val="0"/>
                        </a:spcBef>
                        <a:spcAft>
                          <a:spcPts val="0"/>
                        </a:spcAft>
                      </a:pPr>
                      <a:r>
                        <a:rPr lang="en-US" sz="1400">
                          <a:effectLst/>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Enter Contracts within thresholds </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4099738925"/>
                  </a:ext>
                </a:extLst>
              </a:tr>
              <a:tr h="218866">
                <a:tc>
                  <a:txBody>
                    <a:bodyPr/>
                    <a:lstStyle/>
                    <a:p>
                      <a:pPr marL="0" marR="0" algn="r">
                        <a:lnSpc>
                          <a:spcPct val="107000"/>
                        </a:lnSpc>
                        <a:spcBef>
                          <a:spcPts val="0"/>
                        </a:spcBef>
                        <a:spcAft>
                          <a:spcPts val="0"/>
                        </a:spcAft>
                      </a:pPr>
                      <a:r>
                        <a:rPr lang="en-US" sz="1400">
                          <a:effectLst/>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Seek Non-Operator Concurrence on Purchases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4022520865"/>
                  </a:ext>
                </a:extLst>
              </a:tr>
              <a:tr h="218866">
                <a:tc>
                  <a:txBody>
                    <a:bodyPr/>
                    <a:lstStyle/>
                    <a:p>
                      <a:pPr marL="0" marR="0" algn="r">
                        <a:lnSpc>
                          <a:spcPct val="107000"/>
                        </a:lnSpc>
                        <a:spcBef>
                          <a:spcPts val="0"/>
                        </a:spcBef>
                        <a:spcAft>
                          <a:spcPts val="0"/>
                        </a:spcAft>
                      </a:pPr>
                      <a:r>
                        <a:rPr lang="en-US" sz="1400">
                          <a:effectLst/>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Run Operations in a Workmanlike manner</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980981981"/>
                  </a:ext>
                </a:extLst>
              </a:tr>
              <a:tr h="218866">
                <a:tc>
                  <a:txBody>
                    <a:bodyPr/>
                    <a:lstStyle/>
                    <a:p>
                      <a:pPr marL="0" marR="0" algn="r">
                        <a:lnSpc>
                          <a:spcPct val="107000"/>
                        </a:lnSpc>
                        <a:spcBef>
                          <a:spcPts val="0"/>
                        </a:spcBef>
                        <a:spcAft>
                          <a:spcPts val="0"/>
                        </a:spcAft>
                      </a:pPr>
                      <a:r>
                        <a:rPr lang="en-US" sz="1400">
                          <a:effectLst/>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Produce hydrocarbons and comply with Regulations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271749947"/>
                  </a:ext>
                </a:extLst>
              </a:tr>
              <a:tr h="218866">
                <a:tc>
                  <a:txBody>
                    <a:bodyPr/>
                    <a:lstStyle/>
                    <a:p>
                      <a:pPr marL="0" marR="0" algn="r">
                        <a:lnSpc>
                          <a:spcPct val="107000"/>
                        </a:lnSpc>
                        <a:spcBef>
                          <a:spcPts val="0"/>
                        </a:spcBef>
                        <a:spcAft>
                          <a:spcPts val="0"/>
                        </a:spcAft>
                      </a:pPr>
                      <a:r>
                        <a:rPr lang="en-US" sz="1400" dirty="0">
                          <a:effectLst/>
                        </a:rPr>
                        <a:t>11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Arrange hydrocarbons off-taking arrangements for all JV Partners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545080403"/>
                  </a:ext>
                </a:extLst>
              </a:tr>
              <a:tr h="218866">
                <a:tc>
                  <a:txBody>
                    <a:bodyPr/>
                    <a:lstStyle/>
                    <a:p>
                      <a:pPr marL="0" marR="0" algn="r">
                        <a:lnSpc>
                          <a:spcPct val="107000"/>
                        </a:lnSpc>
                        <a:spcBef>
                          <a:spcPts val="0"/>
                        </a:spcBef>
                        <a:spcAft>
                          <a:spcPts val="0"/>
                        </a:spcAft>
                      </a:pPr>
                      <a:r>
                        <a:rPr lang="en-US" sz="1400" dirty="0">
                          <a:effectLst/>
                        </a:rPr>
                        <a:t>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Keep Accurate Books and records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4200443005"/>
                  </a:ext>
                </a:extLst>
              </a:tr>
              <a:tr h="218866">
                <a:tc>
                  <a:txBody>
                    <a:bodyPr/>
                    <a:lstStyle/>
                    <a:p>
                      <a:pPr marL="0" marR="0" algn="r">
                        <a:lnSpc>
                          <a:spcPct val="107000"/>
                        </a:lnSpc>
                        <a:spcBef>
                          <a:spcPts val="0"/>
                        </a:spcBef>
                        <a:spcAft>
                          <a:spcPts val="0"/>
                        </a:spcAft>
                      </a:pPr>
                      <a:r>
                        <a:rPr lang="en-US" sz="1400" dirty="0">
                          <a:effectLst/>
                        </a:rPr>
                        <a:t>13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Provide Accurate Information of Joint Operations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932792835"/>
                  </a:ext>
                </a:extLst>
              </a:tr>
              <a:tr h="218866">
                <a:tc>
                  <a:txBody>
                    <a:bodyPr/>
                    <a:lstStyle/>
                    <a:p>
                      <a:pPr marL="0" marR="0" algn="r">
                        <a:lnSpc>
                          <a:spcPct val="107000"/>
                        </a:lnSpc>
                        <a:spcBef>
                          <a:spcPts val="0"/>
                        </a:spcBef>
                        <a:spcAft>
                          <a:spcPts val="0"/>
                        </a:spcAft>
                      </a:pPr>
                      <a:r>
                        <a:rPr lang="en-US" sz="1400" dirty="0">
                          <a:effectLst/>
                        </a:rPr>
                        <a:t>14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Conform with Industry Standards &amp; Best Practices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884606584"/>
                  </a:ext>
                </a:extLst>
              </a:tr>
              <a:tr h="218866">
                <a:tc>
                  <a:txBody>
                    <a:bodyPr/>
                    <a:lstStyle/>
                    <a:p>
                      <a:pPr marL="0" marR="0" algn="r">
                        <a:lnSpc>
                          <a:spcPct val="107000"/>
                        </a:lnSpc>
                        <a:spcBef>
                          <a:spcPts val="0"/>
                        </a:spcBef>
                        <a:spcAft>
                          <a:spcPts val="0"/>
                        </a:spcAft>
                      </a:pPr>
                      <a:r>
                        <a:rPr lang="en-US" sz="1400" dirty="0">
                          <a:effectLst/>
                        </a:rPr>
                        <a:t>15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Prepare and present Monthly &amp; Annual Performance Report</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19720979"/>
                  </a:ext>
                </a:extLst>
              </a:tr>
              <a:tr h="218866">
                <a:tc>
                  <a:txBody>
                    <a:bodyPr/>
                    <a:lstStyle/>
                    <a:p>
                      <a:pPr marL="0" marR="0" algn="r">
                        <a:lnSpc>
                          <a:spcPct val="107000"/>
                        </a:lnSpc>
                        <a:spcBef>
                          <a:spcPts val="0"/>
                        </a:spcBef>
                        <a:spcAft>
                          <a:spcPts val="0"/>
                        </a:spcAft>
                      </a:pPr>
                      <a:r>
                        <a:rPr lang="en-US" sz="1400" dirty="0">
                          <a:effectLst/>
                        </a:rPr>
                        <a:t>16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Prepare and present Monthly &amp; Annual Returns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2949972123"/>
                  </a:ext>
                </a:extLst>
              </a:tr>
              <a:tr h="218866">
                <a:tc>
                  <a:txBody>
                    <a:bodyPr/>
                    <a:lstStyle/>
                    <a:p>
                      <a:pPr marL="0" marR="0" algn="r">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a:t>
                      </a:r>
                      <a:r>
                        <a:rPr lang="en-US" sz="1400" dirty="0">
                          <a:effectLst/>
                          <a:latin typeface="Calibri" panose="020F0502020204030204" pitchFamily="34" charset="0"/>
                          <a:ea typeface="Calibri" panose="020F0502020204030204" pitchFamily="34" charset="0"/>
                          <a:cs typeface="Times New Roman" panose="02020603050405020304" pitchFamily="18" charset="0"/>
                        </a:rPr>
                        <a:t>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Make Monthly Cash Calls of JV Partners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4016476581"/>
                  </a:ext>
                </a:extLst>
              </a:tr>
              <a:tr h="218866">
                <a:tc>
                  <a:txBody>
                    <a:bodyPr/>
                    <a:lstStyle/>
                    <a:p>
                      <a:pPr marL="0" marR="0" algn="r">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a:t>
                      </a:r>
                      <a:r>
                        <a:rPr lang="en-US" sz="1400" dirty="0">
                          <a:effectLst/>
                          <a:latin typeface="Calibri" panose="020F0502020204030204" pitchFamily="34" charset="0"/>
                          <a:ea typeface="Calibri" panose="020F0502020204030204" pitchFamily="34" charset="0"/>
                          <a:cs typeface="Times New Roman" panose="02020603050405020304" pitchFamily="18" charset="0"/>
                        </a:rPr>
                        <a:t>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Provide Unfettered Access to Books &amp; Non Operators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3864646719"/>
                  </a:ext>
                </a:extLst>
              </a:tr>
              <a:tr h="218866">
                <a:tc>
                  <a:txBody>
                    <a:bodyPr/>
                    <a:lstStyle/>
                    <a:p>
                      <a:pPr marL="0" marR="0" algn="r">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a:t>
                      </a:r>
                      <a:r>
                        <a:rPr lang="en-US" sz="1400" dirty="0">
                          <a:effectLst/>
                          <a:latin typeface="Calibri" panose="020F0502020204030204" pitchFamily="34" charset="0"/>
                          <a:ea typeface="Calibri" panose="020F0502020204030204" pitchFamily="34" charset="0"/>
                          <a:cs typeface="Times New Roman" panose="02020603050405020304" pitchFamily="18" charset="0"/>
                        </a:rPr>
                        <a:t>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Provide Unfettered Access to Information to Non Operators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2260539557"/>
                  </a:ext>
                </a:extLst>
              </a:tr>
              <a:tr h="218866">
                <a:tc>
                  <a:txBody>
                    <a:bodyPr/>
                    <a:lstStyle/>
                    <a:p>
                      <a:pPr marL="0" marR="0" algn="r">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2</a:t>
                      </a: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600" dirty="0">
                          <a:solidFill>
                            <a:srgbClr val="0000CC"/>
                          </a:solidFill>
                          <a:effectLst/>
                          <a:latin typeface="Arial" panose="020B0604020202020204" pitchFamily="34" charset="0"/>
                          <a:cs typeface="Arial" panose="020B0604020202020204" pitchFamily="34" charset="0"/>
                        </a:rPr>
                        <a:t>Responsiveness to Non Operator enquiries at all times</a:t>
                      </a:r>
                      <a:endParaRPr lang="en-US" sz="14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2628208260"/>
                  </a:ext>
                </a:extLst>
              </a:tr>
            </a:tbl>
          </a:graphicData>
        </a:graphic>
      </p:graphicFrame>
      <p:sp>
        <p:nvSpPr>
          <p:cNvPr id="5" name="Title 1">
            <a:extLst>
              <a:ext uri="{FF2B5EF4-FFF2-40B4-BE49-F238E27FC236}">
                <a16:creationId xmlns:a16="http://schemas.microsoft.com/office/drawing/2014/main" id="{E9E80F7E-BC75-061C-2006-42850BFB3F28}"/>
              </a:ext>
            </a:extLst>
          </p:cNvPr>
          <p:cNvSpPr>
            <a:spLocks noGrp="1"/>
          </p:cNvSpPr>
          <p:nvPr>
            <p:ph type="title"/>
          </p:nvPr>
        </p:nvSpPr>
        <p:spPr>
          <a:xfrm>
            <a:off x="252066" y="1548384"/>
            <a:ext cx="8632924" cy="360040"/>
          </a:xfrm>
        </p:spPr>
        <p:txBody>
          <a:bodyPr>
            <a:noAutofit/>
          </a:bodyPr>
          <a:lstStyle/>
          <a:p>
            <a:r>
              <a:rPr lang="en-US" sz="2400" b="1" dirty="0">
                <a:solidFill>
                  <a:srgbClr val="E61241"/>
                </a:solidFill>
                <a:latin typeface="Arial" panose="020B0604020202020204" pitchFamily="34" charset="0"/>
                <a:cs typeface="Arial" panose="020B0604020202020204" pitchFamily="34" charset="0"/>
              </a:rPr>
              <a:t>Understanding JOA Governance</a:t>
            </a:r>
          </a:p>
        </p:txBody>
      </p:sp>
      <p:sp>
        <p:nvSpPr>
          <p:cNvPr id="7" name="Title 3">
            <a:extLst>
              <a:ext uri="{FF2B5EF4-FFF2-40B4-BE49-F238E27FC236}">
                <a16:creationId xmlns:a16="http://schemas.microsoft.com/office/drawing/2014/main" id="{C60E9A08-722F-449F-E055-E96D31112E4A}"/>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7050530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44E41E7-842F-4334-8714-23B7E15DA9E0}"/>
              </a:ext>
            </a:extLst>
          </p:cNvPr>
          <p:cNvSpPr>
            <a:spLocks noGrp="1"/>
          </p:cNvSpPr>
          <p:nvPr>
            <p:ph sz="half" idx="2"/>
          </p:nvPr>
        </p:nvSpPr>
        <p:spPr>
          <a:xfrm>
            <a:off x="188870" y="2124447"/>
            <a:ext cx="9631448" cy="4917323"/>
          </a:xfrm>
          <a:ln>
            <a:solidFill>
              <a:schemeClr val="accent1"/>
            </a:solidFill>
          </a:ln>
        </p:spPr>
        <p:txBody>
          <a:bodyPr>
            <a:noAutofit/>
          </a:bodyPr>
          <a:lstStyle/>
          <a:p>
            <a:pPr marL="0" indent="0">
              <a:buNone/>
            </a:pPr>
            <a:r>
              <a:rPr lang="en-US" sz="2000" dirty="0">
                <a:solidFill>
                  <a:srgbClr val="FF0000"/>
                </a:solidFill>
                <a:latin typeface="Arial" panose="020B0604020202020204" pitchFamily="34" charset="0"/>
                <a:cs typeface="Arial" panose="020B0604020202020204" pitchFamily="34" charset="0"/>
              </a:rPr>
              <a:t>Key Points to Note about JOA Governance Model</a:t>
            </a:r>
          </a:p>
          <a:p>
            <a:pPr marL="150135" indent="-150135">
              <a:spcBef>
                <a:spcPts val="493"/>
              </a:spcBef>
              <a:buFont typeface="+mj-lt"/>
              <a:buAutoNum type="arabicPeriod"/>
            </a:pPr>
            <a:r>
              <a:rPr lang="en-US" sz="1600" dirty="0">
                <a:solidFill>
                  <a:srgbClr val="0033CC"/>
                </a:solidFill>
                <a:latin typeface="Arial" panose="020B0604020202020204" pitchFamily="34" charset="0"/>
                <a:cs typeface="Arial" panose="020B0604020202020204" pitchFamily="34" charset="0"/>
              </a:rPr>
              <a:t>OPCOM + Approval Framework: provides assurance on Operator technical competence &amp; accountability</a:t>
            </a:r>
          </a:p>
          <a:p>
            <a:pPr marL="150135" indent="-150135">
              <a:spcBef>
                <a:spcPts val="493"/>
              </a:spcBef>
              <a:buFont typeface="+mj-lt"/>
              <a:buAutoNum type="arabicPeriod"/>
            </a:pPr>
            <a:r>
              <a:rPr lang="en-US" sz="1600" dirty="0">
                <a:solidFill>
                  <a:srgbClr val="0033CC"/>
                </a:solidFill>
                <a:latin typeface="Arial" panose="020B0604020202020204" pitchFamily="34" charset="0"/>
                <a:cs typeface="Arial" panose="020B0604020202020204" pitchFamily="34" charset="0"/>
              </a:rPr>
              <a:t>Internal Audit Function – </a:t>
            </a:r>
            <a:r>
              <a:rPr lang="en-US" sz="1600" b="1" u="sng" dirty="0">
                <a:solidFill>
                  <a:srgbClr val="0033CC"/>
                </a:solidFill>
                <a:latin typeface="Arial" panose="020B0604020202020204" pitchFamily="34" charset="0"/>
                <a:cs typeface="Arial" panose="020B0604020202020204" pitchFamily="34" charset="0"/>
              </a:rPr>
              <a:t>Compliance &amp; Assurance </a:t>
            </a:r>
            <a:r>
              <a:rPr lang="en-US" sz="1600" dirty="0">
                <a:solidFill>
                  <a:srgbClr val="0033CC"/>
                </a:solidFill>
                <a:latin typeface="Arial" panose="020B0604020202020204" pitchFamily="34" charset="0"/>
                <a:cs typeface="Arial" panose="020B0604020202020204" pitchFamily="34" charset="0"/>
              </a:rPr>
              <a:t> </a:t>
            </a:r>
            <a:r>
              <a:rPr lang="en-US" sz="1600" b="1" dirty="0">
                <a:solidFill>
                  <a:srgbClr val="0033CC"/>
                </a:solidFill>
                <a:latin typeface="Arial" panose="020B0604020202020204" pitchFamily="34" charset="0"/>
                <a:cs typeface="Arial" panose="020B0604020202020204" pitchFamily="34" charset="0"/>
              </a:rPr>
              <a:t> </a:t>
            </a:r>
            <a:endParaRPr lang="en-US" sz="1600" dirty="0">
              <a:solidFill>
                <a:srgbClr val="0033CC"/>
              </a:solidFill>
              <a:latin typeface="Arial" panose="020B0604020202020204" pitchFamily="34" charset="0"/>
              <a:cs typeface="Arial" panose="020B0604020202020204" pitchFamily="34" charset="0"/>
            </a:endParaRPr>
          </a:p>
          <a:p>
            <a:pPr marL="150135" indent="-150135">
              <a:spcBef>
                <a:spcPts val="493"/>
              </a:spcBef>
              <a:buFont typeface="+mj-lt"/>
              <a:buAutoNum type="arabicPeriod"/>
            </a:pPr>
            <a:r>
              <a:rPr lang="en-US" sz="1600" u="sng" dirty="0">
                <a:solidFill>
                  <a:srgbClr val="FF0000"/>
                </a:solidFill>
                <a:latin typeface="Arial" panose="020B0604020202020204" pitchFamily="34" charset="0"/>
                <a:cs typeface="Arial" panose="020B0604020202020204" pitchFamily="34" charset="0"/>
              </a:rPr>
              <a:t>Foundation of JOA Governance </a:t>
            </a:r>
            <a:r>
              <a:rPr lang="en-US" sz="1600" u="sng" dirty="0">
                <a:solidFill>
                  <a:srgbClr val="0033CC"/>
                </a:solidFill>
                <a:latin typeface="Arial" panose="020B0604020202020204" pitchFamily="34" charset="0"/>
                <a:cs typeface="Arial" panose="020B0604020202020204" pitchFamily="34" charset="0"/>
              </a:rPr>
              <a:t>Model </a:t>
            </a:r>
            <a:r>
              <a:rPr lang="en-US" sz="1600" dirty="0">
                <a:solidFill>
                  <a:srgbClr val="0033CC"/>
                </a:solidFill>
                <a:latin typeface="Arial" panose="020B0604020202020204" pitchFamily="34" charset="0"/>
                <a:cs typeface="Arial" panose="020B0604020202020204" pitchFamily="34" charset="0"/>
              </a:rPr>
              <a:t>– based on assumptions key of which are that the Operator:</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Is Competent Operator [technically, commercially &amp; administratively)</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Will operate with Utmost Good Faith </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Complies with oversight processes and procedures in JOA</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Holds itself accountable to Non-Operators</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Conforms with industry best practices</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Adds value through competence – technical and administrative</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Safeguards JV investment and assets through effective risk management</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Records all activities of Joint Operations timely and accurately</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Ensures unfettered access to JV Books and Records and information to non-operators, their representatives and auditors without limitation, in conformance with the many JOA provisions on such access rights</a:t>
            </a:r>
          </a:p>
          <a:p>
            <a:pPr marL="516090" lvl="1" indent="-328421">
              <a:spcBef>
                <a:spcPts val="0"/>
              </a:spcBef>
              <a:buFont typeface="+mj-lt"/>
              <a:buAutoNum type="romanLcPeriod"/>
            </a:pPr>
            <a:r>
              <a:rPr lang="en-US" sz="1600" dirty="0">
                <a:solidFill>
                  <a:srgbClr val="0033CC"/>
                </a:solidFill>
                <a:latin typeface="Arial" panose="020B0604020202020204" pitchFamily="34" charset="0"/>
                <a:cs typeface="Arial" panose="020B0604020202020204" pitchFamily="34" charset="0"/>
              </a:rPr>
              <a:t>Facilitates Audit Rights exercise by Non-Operators </a:t>
            </a:r>
          </a:p>
        </p:txBody>
      </p:sp>
      <p:sp>
        <p:nvSpPr>
          <p:cNvPr id="3" name="Slide Number Placeholder 2">
            <a:extLst>
              <a:ext uri="{FF2B5EF4-FFF2-40B4-BE49-F238E27FC236}">
                <a16:creationId xmlns:a16="http://schemas.microsoft.com/office/drawing/2014/main" id="{A7930539-6528-4587-976E-7775E85E1E84}"/>
              </a:ext>
            </a:extLst>
          </p:cNvPr>
          <p:cNvSpPr>
            <a:spLocks noGrp="1"/>
          </p:cNvSpPr>
          <p:nvPr>
            <p:ph type="sldNum" sz="quarter" idx="12"/>
          </p:nvPr>
        </p:nvSpPr>
        <p:spPr/>
        <p:txBody>
          <a:bodyPr/>
          <a:lstStyle/>
          <a:p>
            <a:fld id="{6DFCA578-5FED-4E17-BD2B-204A06407EB7}" type="slidenum">
              <a:rPr lang="en-US" smtClean="0"/>
              <a:t>95</a:t>
            </a:fld>
            <a:endParaRPr lang="en-US"/>
          </a:p>
        </p:txBody>
      </p:sp>
      <p:sp>
        <p:nvSpPr>
          <p:cNvPr id="7" name="Title 1">
            <a:extLst>
              <a:ext uri="{FF2B5EF4-FFF2-40B4-BE49-F238E27FC236}">
                <a16:creationId xmlns:a16="http://schemas.microsoft.com/office/drawing/2014/main" id="{263E668C-4552-11F8-6911-898F7703018C}"/>
              </a:ext>
            </a:extLst>
          </p:cNvPr>
          <p:cNvSpPr>
            <a:spLocks noGrp="1"/>
          </p:cNvSpPr>
          <p:nvPr>
            <p:ph type="title"/>
          </p:nvPr>
        </p:nvSpPr>
        <p:spPr>
          <a:xfrm>
            <a:off x="252066" y="1548384"/>
            <a:ext cx="8632924" cy="360040"/>
          </a:xfrm>
        </p:spPr>
        <p:txBody>
          <a:bodyPr>
            <a:noAutofit/>
          </a:bodyPr>
          <a:lstStyle/>
          <a:p>
            <a:r>
              <a:rPr lang="en-US" sz="2400" b="1" dirty="0">
                <a:solidFill>
                  <a:srgbClr val="E61241"/>
                </a:solidFill>
                <a:latin typeface="Arial" panose="020B0604020202020204" pitchFamily="34" charset="0"/>
                <a:cs typeface="Arial" panose="020B0604020202020204" pitchFamily="34" charset="0"/>
              </a:rPr>
              <a:t>Understanding JOA Governance</a:t>
            </a:r>
          </a:p>
        </p:txBody>
      </p:sp>
      <p:sp>
        <p:nvSpPr>
          <p:cNvPr id="6" name="Title 3">
            <a:extLst>
              <a:ext uri="{FF2B5EF4-FFF2-40B4-BE49-F238E27FC236}">
                <a16:creationId xmlns:a16="http://schemas.microsoft.com/office/drawing/2014/main" id="{FBD9DDCE-D2C5-45B5-4598-29556D780638}"/>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1314625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44E41E7-842F-4334-8714-23B7E15DA9E0}"/>
              </a:ext>
            </a:extLst>
          </p:cNvPr>
          <p:cNvSpPr>
            <a:spLocks noGrp="1"/>
          </p:cNvSpPr>
          <p:nvPr>
            <p:ph sz="half" idx="2"/>
          </p:nvPr>
        </p:nvSpPr>
        <p:spPr>
          <a:xfrm>
            <a:off x="3528324" y="1914349"/>
            <a:ext cx="6115343" cy="5322665"/>
          </a:xfrm>
          <a:ln>
            <a:solidFill>
              <a:schemeClr val="tx1"/>
            </a:solidFill>
          </a:ln>
        </p:spPr>
        <p:txBody>
          <a:bodyPr>
            <a:noAutofit/>
          </a:bodyPr>
          <a:lstStyle/>
          <a:p>
            <a:pPr marL="150135" indent="-150135">
              <a:spcBef>
                <a:spcPts val="493"/>
              </a:spcBef>
              <a:buFont typeface="+mj-lt"/>
              <a:buAutoNum type="arabicPeriod"/>
            </a:pPr>
            <a:r>
              <a:rPr lang="en-US" sz="1400" dirty="0">
                <a:solidFill>
                  <a:srgbClr val="0000CC"/>
                </a:solidFill>
                <a:latin typeface="Arial" panose="020B0604020202020204" pitchFamily="34" charset="0"/>
                <a:cs typeface="Arial" panose="020B0604020202020204" pitchFamily="34" charset="0"/>
              </a:rPr>
              <a:t>OPCOM + Approval Framework: </a:t>
            </a:r>
            <a:r>
              <a:rPr lang="en-US" sz="1400" u="sng" dirty="0">
                <a:solidFill>
                  <a:srgbClr val="0000CC"/>
                </a:solidFill>
                <a:latin typeface="Arial" panose="020B0604020202020204" pitchFamily="34" charset="0"/>
                <a:cs typeface="Arial" panose="020B0604020202020204" pitchFamily="34" charset="0"/>
              </a:rPr>
              <a:t>provides assurance on </a:t>
            </a:r>
            <a:r>
              <a:rPr lang="en-US" sz="1400" u="sng" dirty="0">
                <a:solidFill>
                  <a:srgbClr val="FF0000"/>
                </a:solidFill>
                <a:latin typeface="Arial" panose="020B0604020202020204" pitchFamily="34" charset="0"/>
                <a:cs typeface="Arial" panose="020B0604020202020204" pitchFamily="34" charset="0"/>
              </a:rPr>
              <a:t>technical competence</a:t>
            </a:r>
            <a:r>
              <a:rPr lang="en-US" sz="1400" u="sng" dirty="0">
                <a:latin typeface="Arial" panose="020B0604020202020204" pitchFamily="34" charset="0"/>
                <a:cs typeface="Arial" panose="020B0604020202020204" pitchFamily="34" charset="0"/>
              </a:rPr>
              <a:t>, </a:t>
            </a:r>
            <a:r>
              <a:rPr lang="en-US" sz="1400" u="sng" dirty="0">
                <a:solidFill>
                  <a:srgbClr val="FF0000"/>
                </a:solidFill>
                <a:latin typeface="Arial" panose="020B0604020202020204" pitchFamily="34" charset="0"/>
                <a:cs typeface="Arial" panose="020B0604020202020204" pitchFamily="34" charset="0"/>
              </a:rPr>
              <a:t>assurance &amp; accountability</a:t>
            </a:r>
          </a:p>
          <a:p>
            <a:pPr marL="150135" indent="-150135">
              <a:spcBef>
                <a:spcPts val="493"/>
              </a:spcBef>
              <a:buFont typeface="+mj-lt"/>
              <a:buAutoNum type="arabicPeriod"/>
            </a:pPr>
            <a:r>
              <a:rPr lang="en-US" sz="1400" dirty="0">
                <a:solidFill>
                  <a:srgbClr val="0000CC"/>
                </a:solidFill>
                <a:latin typeface="Arial" panose="020B0604020202020204" pitchFamily="34" charset="0"/>
                <a:cs typeface="Arial" panose="020B0604020202020204" pitchFamily="34" charset="0"/>
              </a:rPr>
              <a:t>Internal Audit Function envisaged </a:t>
            </a:r>
            <a:r>
              <a:rPr lang="en-US" sz="1400" dirty="0">
                <a:latin typeface="Arial" panose="020B0604020202020204" pitchFamily="34" charset="0"/>
                <a:cs typeface="Arial" panose="020B0604020202020204" pitchFamily="34" charset="0"/>
              </a:rPr>
              <a:t>– </a:t>
            </a:r>
            <a:r>
              <a:rPr lang="en-US" sz="1400" b="1" u="sng" dirty="0">
                <a:solidFill>
                  <a:srgbClr val="FF0000"/>
                </a:solidFill>
                <a:latin typeface="Arial" panose="020B0604020202020204" pitchFamily="34" charset="0"/>
                <a:cs typeface="Arial" panose="020B0604020202020204" pitchFamily="34" charset="0"/>
              </a:rPr>
              <a:t>Compliance &amp; Assurance </a:t>
            </a:r>
            <a:r>
              <a:rPr lang="en-US" sz="1400" dirty="0">
                <a:solidFill>
                  <a:srgbClr val="0000CC"/>
                </a:solidFill>
                <a:latin typeface="Arial" panose="020B0604020202020204" pitchFamily="34" charset="0"/>
                <a:cs typeface="Arial" panose="020B0604020202020204" pitchFamily="34" charset="0"/>
              </a:rPr>
              <a:t>that resources will be used efficiently and processes, laws and regulations and JOA complied with</a:t>
            </a:r>
            <a:r>
              <a:rPr lang="en-US" sz="1400" dirty="0">
                <a:latin typeface="Arial" panose="020B0604020202020204" pitchFamily="34" charset="0"/>
                <a:cs typeface="Arial" panose="020B0604020202020204" pitchFamily="34" charset="0"/>
              </a:rPr>
              <a:t>. </a:t>
            </a:r>
            <a:r>
              <a:rPr lang="en-US" sz="1400" b="1" i="1" dirty="0">
                <a:solidFill>
                  <a:srgbClr val="FF0000"/>
                </a:solidFill>
                <a:latin typeface="Arial" panose="020B0604020202020204" pitchFamily="34" charset="0"/>
                <a:cs typeface="Arial" panose="020B0604020202020204" pitchFamily="34" charset="0"/>
              </a:rPr>
              <a:t>Operator is regularly evaluated</a:t>
            </a:r>
            <a:r>
              <a:rPr lang="en-US" sz="1400" b="1" dirty="0">
                <a:solidFill>
                  <a:srgbClr val="FF0000"/>
                </a:solidFill>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 assurance, competence</a:t>
            </a:r>
          </a:p>
          <a:p>
            <a:pPr marL="150135" indent="-150135">
              <a:spcBef>
                <a:spcPts val="493"/>
              </a:spcBef>
              <a:buFont typeface="+mj-lt"/>
              <a:buAutoNum type="arabicPeriod"/>
            </a:pPr>
            <a:r>
              <a:rPr lang="en-US" sz="1400" dirty="0">
                <a:solidFill>
                  <a:srgbClr val="0000CC"/>
                </a:solidFill>
                <a:latin typeface="Arial" panose="020B0604020202020204" pitchFamily="34" charset="0"/>
                <a:cs typeface="Arial" panose="020B0604020202020204" pitchFamily="34" charset="0"/>
              </a:rPr>
              <a:t>Foundation of JOA Governance </a:t>
            </a:r>
          </a:p>
          <a:p>
            <a:pPr marL="516090" lvl="1" indent="-328421">
              <a:spcBef>
                <a:spcPts val="0"/>
              </a:spcBef>
              <a:buFont typeface="+mj-lt"/>
              <a:buAutoNum type="romanLcPeriod"/>
            </a:pPr>
            <a:r>
              <a:rPr lang="en-US" sz="1400" dirty="0">
                <a:solidFill>
                  <a:srgbClr val="FF0000"/>
                </a:solidFill>
                <a:latin typeface="Arial" panose="020B0604020202020204" pitchFamily="34" charset="0"/>
                <a:cs typeface="Arial" panose="020B0604020202020204" pitchFamily="34" charset="0"/>
              </a:rPr>
              <a:t>Competent Operator</a:t>
            </a:r>
            <a:r>
              <a:rPr lang="en-US" sz="1400" dirty="0">
                <a:latin typeface="Arial" panose="020B0604020202020204" pitchFamily="34" charset="0"/>
                <a:cs typeface="Arial" panose="020B0604020202020204" pitchFamily="34" charset="0"/>
              </a:rPr>
              <a:t>, operating with </a:t>
            </a:r>
            <a:r>
              <a:rPr lang="en-US" sz="1400" dirty="0">
                <a:solidFill>
                  <a:srgbClr val="FF0000"/>
                </a:solidFill>
                <a:latin typeface="Arial" panose="020B0604020202020204" pitchFamily="34" charset="0"/>
                <a:cs typeface="Arial" panose="020B0604020202020204" pitchFamily="34" charset="0"/>
              </a:rPr>
              <a:t>Utmost Good Faith - </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Annual WP&amp;B – plan of activities based on objectives </a:t>
            </a:r>
            <a:r>
              <a:rPr lang="en-US" sz="1400" dirty="0">
                <a:latin typeface="Arial" panose="020B0604020202020204" pitchFamily="34" charset="0"/>
                <a:cs typeface="Arial" panose="020B0604020202020204" pitchFamily="34" charset="0"/>
              </a:rPr>
              <a:t>(</a:t>
            </a:r>
            <a:r>
              <a:rPr lang="en-US" sz="1400" dirty="0">
                <a:solidFill>
                  <a:srgbClr val="FF0000"/>
                </a:solidFill>
                <a:latin typeface="Arial" panose="020B0604020202020204" pitchFamily="34" charset="0"/>
                <a:cs typeface="Arial" panose="020B0604020202020204" pitchFamily="34" charset="0"/>
              </a:rPr>
              <a:t>e.g. production growth</a:t>
            </a:r>
            <a:r>
              <a:rPr lang="en-US" sz="1400" dirty="0">
                <a:latin typeface="Arial" panose="020B0604020202020204" pitchFamily="34" charset="0"/>
                <a:cs typeface="Arial" panose="020B0604020202020204" pitchFamily="34" charset="0"/>
              </a:rPr>
              <a:t>)</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Accurate &amp; Reliable Accounting systems – to keep Accurate Books &amp; Records –</a:t>
            </a:r>
            <a:r>
              <a:rPr lang="en-US" sz="1400" dirty="0">
                <a:latin typeface="Arial" panose="020B0604020202020204" pitchFamily="34" charset="0"/>
                <a:cs typeface="Arial" panose="020B0604020202020204" pitchFamily="34" charset="0"/>
              </a:rPr>
              <a:t> </a:t>
            </a:r>
            <a:r>
              <a:rPr lang="en-US" sz="1400" i="1" dirty="0">
                <a:solidFill>
                  <a:srgbClr val="FF0000"/>
                </a:solidFill>
                <a:latin typeface="Arial" panose="020B0604020202020204" pitchFamily="34" charset="0"/>
                <a:cs typeface="Arial" panose="020B0604020202020204" pitchFamily="34" charset="0"/>
              </a:rPr>
              <a:t>Accounting Controls </a:t>
            </a:r>
            <a:r>
              <a:rPr lang="en-US" sz="1400" dirty="0">
                <a:solidFill>
                  <a:srgbClr val="FF0000"/>
                </a:solidFill>
                <a:latin typeface="Arial" panose="020B0604020202020204" pitchFamily="34" charset="0"/>
                <a:cs typeface="Arial" panose="020B0604020202020204" pitchFamily="34" charset="0"/>
              </a:rPr>
              <a:t>– provide assurance</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Accurate Reports – Billing Statements, Working Capital Analysis, …</a:t>
            </a:r>
            <a:r>
              <a:rPr lang="en-US" sz="1400" dirty="0">
                <a:latin typeface="Arial" panose="020B0604020202020204" pitchFamily="34" charset="0"/>
                <a:cs typeface="Arial" panose="020B0604020202020204" pitchFamily="34" charset="0"/>
              </a:rPr>
              <a:t> </a:t>
            </a:r>
            <a:r>
              <a:rPr lang="en-US" sz="1400" i="1" dirty="0">
                <a:solidFill>
                  <a:srgbClr val="FF0000"/>
                </a:solidFill>
                <a:latin typeface="Arial" panose="020B0604020202020204" pitchFamily="34" charset="0"/>
                <a:cs typeface="Arial" panose="020B0604020202020204" pitchFamily="34" charset="0"/>
              </a:rPr>
              <a:t>Reconciliations </a:t>
            </a:r>
            <a:r>
              <a:rPr lang="en-US" sz="1400" dirty="0">
                <a:solidFill>
                  <a:srgbClr val="FF0000"/>
                </a:solidFill>
                <a:latin typeface="Arial" panose="020B0604020202020204" pitchFamily="34" charset="0"/>
                <a:cs typeface="Arial" panose="020B0604020202020204" pitchFamily="34" charset="0"/>
              </a:rPr>
              <a:t>provide assurance, oversight</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Unfettered access to books and records at all times to Non-Operators –</a:t>
            </a:r>
            <a:r>
              <a:rPr lang="en-US" sz="1400" dirty="0">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oversight and assurance to Non-Operators</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Operator compliance with JOA provisions </a:t>
            </a:r>
            <a:r>
              <a:rPr lang="en-US" sz="1400" dirty="0">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accountability</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Effective Internal controls </a:t>
            </a:r>
            <a:r>
              <a:rPr lang="en-US" sz="1400" dirty="0">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assurance, </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Effective Internal Audit function –</a:t>
            </a:r>
            <a:r>
              <a:rPr lang="en-US" sz="1400" dirty="0">
                <a:solidFill>
                  <a:srgbClr val="FF0000"/>
                </a:solidFill>
                <a:latin typeface="Arial" panose="020B0604020202020204" pitchFamily="34" charset="0"/>
                <a:cs typeface="Arial" panose="020B0604020202020204" pitchFamily="34" charset="0"/>
              </a:rPr>
              <a:t> transparency, accountability</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Effective Risk Management –</a:t>
            </a:r>
            <a:r>
              <a:rPr lang="en-US" sz="1400" dirty="0">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competence, accountability</a:t>
            </a:r>
            <a:endParaRPr lang="en-US" sz="1400" dirty="0">
              <a:latin typeface="Arial" panose="020B0604020202020204" pitchFamily="34" charset="0"/>
              <a:cs typeface="Arial" panose="020B0604020202020204" pitchFamily="34" charset="0"/>
            </a:endParaRP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All Joint Operations activities are recorded </a:t>
            </a:r>
            <a:r>
              <a:rPr lang="en-US" sz="1400" dirty="0">
                <a:solidFill>
                  <a:srgbClr val="FF0000"/>
                </a:solidFill>
                <a:latin typeface="Arial" panose="020B0604020202020204" pitchFamily="34" charset="0"/>
                <a:cs typeface="Arial" panose="020B0604020202020204" pitchFamily="34" charset="0"/>
              </a:rPr>
              <a:t>– probity, transparency, accountability and administrative competence</a:t>
            </a:r>
          </a:p>
          <a:p>
            <a:pPr marL="516090" lvl="1" indent="-328421">
              <a:spcBef>
                <a:spcPts val="0"/>
              </a:spcBef>
              <a:buFont typeface="+mj-lt"/>
              <a:buAutoNum type="romanLcPeriod"/>
            </a:pPr>
            <a:r>
              <a:rPr lang="en-US" sz="1400" dirty="0">
                <a:solidFill>
                  <a:srgbClr val="0000CC"/>
                </a:solidFill>
                <a:latin typeface="Arial" panose="020B0604020202020204" pitchFamily="34" charset="0"/>
                <a:cs typeface="Arial" panose="020B0604020202020204" pitchFamily="34" charset="0"/>
              </a:rPr>
              <a:t>Operator conforms to Industry Standards</a:t>
            </a:r>
            <a:r>
              <a:rPr lang="en-US" sz="1400" dirty="0">
                <a:latin typeface="Arial" panose="020B0604020202020204" pitchFamily="34" charset="0"/>
                <a:cs typeface="Arial" panose="020B0604020202020204" pitchFamily="34" charset="0"/>
              </a:rPr>
              <a:t>. – </a:t>
            </a:r>
            <a:r>
              <a:rPr lang="en-US" sz="1400" dirty="0">
                <a:solidFill>
                  <a:srgbClr val="FF0000"/>
                </a:solidFill>
                <a:latin typeface="Arial" panose="020B0604020202020204" pitchFamily="34" charset="0"/>
                <a:cs typeface="Arial" panose="020B0604020202020204" pitchFamily="34" charset="0"/>
              </a:rPr>
              <a:t>transparency, competence</a:t>
            </a:r>
          </a:p>
        </p:txBody>
      </p:sp>
      <p:pic>
        <p:nvPicPr>
          <p:cNvPr id="5" name="Content Placeholder 4" descr="Diagram&#10;&#10;Description automatically generated">
            <a:extLst>
              <a:ext uri="{FF2B5EF4-FFF2-40B4-BE49-F238E27FC236}">
                <a16:creationId xmlns:a16="http://schemas.microsoft.com/office/drawing/2014/main" id="{9482AE56-8116-4481-AF3B-57C21610610C}"/>
              </a:ext>
            </a:extLst>
          </p:cNvPr>
          <p:cNvPicPr>
            <a:picLocks noGrp="1" noChangeAspect="1"/>
          </p:cNvPicPr>
          <p:nvPr>
            <p:ph sz="half" idx="1"/>
          </p:nvPr>
        </p:nvPicPr>
        <p:blipFill>
          <a:blip r:embed="rId2"/>
          <a:stretch>
            <a:fillRect/>
          </a:stretch>
        </p:blipFill>
        <p:spPr>
          <a:xfrm>
            <a:off x="589084" y="3774098"/>
            <a:ext cx="2306222" cy="1887584"/>
          </a:xfrm>
          <a:prstGeom prst="rect">
            <a:avLst/>
          </a:prstGeom>
          <a:ln>
            <a:solidFill>
              <a:schemeClr val="tx1"/>
            </a:solidFill>
          </a:ln>
        </p:spPr>
      </p:pic>
      <p:sp>
        <p:nvSpPr>
          <p:cNvPr id="3" name="Slide Number Placeholder 2">
            <a:extLst>
              <a:ext uri="{FF2B5EF4-FFF2-40B4-BE49-F238E27FC236}">
                <a16:creationId xmlns:a16="http://schemas.microsoft.com/office/drawing/2014/main" id="{A7930539-6528-4587-976E-7775E85E1E84}"/>
              </a:ext>
            </a:extLst>
          </p:cNvPr>
          <p:cNvSpPr>
            <a:spLocks noGrp="1"/>
          </p:cNvSpPr>
          <p:nvPr>
            <p:ph type="sldNum" sz="quarter" idx="12"/>
          </p:nvPr>
        </p:nvSpPr>
        <p:spPr>
          <a:xfrm>
            <a:off x="7340071" y="6641436"/>
            <a:ext cx="2335477" cy="402567"/>
          </a:xfrm>
        </p:spPr>
        <p:txBody>
          <a:bodyPr/>
          <a:lstStyle/>
          <a:p>
            <a:fld id="{6DFCA578-5FED-4E17-BD2B-204A06407EB7}" type="slidenum">
              <a:rPr lang="en-US" smtClean="0"/>
              <a:t>96</a:t>
            </a:fld>
            <a:endParaRPr lang="en-US"/>
          </a:p>
        </p:txBody>
      </p:sp>
      <p:cxnSp>
        <p:nvCxnSpPr>
          <p:cNvPr id="7" name="Straight Connector 6">
            <a:extLst>
              <a:ext uri="{FF2B5EF4-FFF2-40B4-BE49-F238E27FC236}">
                <a16:creationId xmlns:a16="http://schemas.microsoft.com/office/drawing/2014/main" id="{67D13D84-3FF6-4FDB-B7FC-1327B8C9D055}"/>
              </a:ext>
            </a:extLst>
          </p:cNvPr>
          <p:cNvCxnSpPr>
            <a:cxnSpLocks/>
          </p:cNvCxnSpPr>
          <p:nvPr/>
        </p:nvCxnSpPr>
        <p:spPr>
          <a:xfrm flipV="1">
            <a:off x="2895306" y="1980431"/>
            <a:ext cx="633018" cy="17594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A698D22-4A4D-4CD9-AAFD-34BB21D18F8C}"/>
              </a:ext>
            </a:extLst>
          </p:cNvPr>
          <p:cNvCxnSpPr>
            <a:cxnSpLocks/>
          </p:cNvCxnSpPr>
          <p:nvPr/>
        </p:nvCxnSpPr>
        <p:spPr>
          <a:xfrm>
            <a:off x="2895306" y="5646912"/>
            <a:ext cx="724402" cy="18714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68DBC482-D446-B9AF-B088-0593DD8F990F}"/>
              </a:ext>
            </a:extLst>
          </p:cNvPr>
          <p:cNvSpPr>
            <a:spLocks noGrp="1"/>
          </p:cNvSpPr>
          <p:nvPr>
            <p:ph type="title"/>
          </p:nvPr>
        </p:nvSpPr>
        <p:spPr>
          <a:xfrm>
            <a:off x="252066" y="1548384"/>
            <a:ext cx="8632924" cy="360040"/>
          </a:xfrm>
        </p:spPr>
        <p:txBody>
          <a:bodyPr>
            <a:noAutofit/>
          </a:bodyPr>
          <a:lstStyle/>
          <a:p>
            <a:r>
              <a:rPr lang="en-US" sz="2400" b="1" dirty="0">
                <a:solidFill>
                  <a:srgbClr val="E61241"/>
                </a:solidFill>
                <a:latin typeface="Arial" panose="020B0604020202020204" pitchFamily="34" charset="0"/>
                <a:cs typeface="Arial" panose="020B0604020202020204" pitchFamily="34" charset="0"/>
              </a:rPr>
              <a:t>Understanding JOA Governance</a:t>
            </a:r>
          </a:p>
        </p:txBody>
      </p:sp>
      <p:sp>
        <p:nvSpPr>
          <p:cNvPr id="9" name="Title 3">
            <a:extLst>
              <a:ext uri="{FF2B5EF4-FFF2-40B4-BE49-F238E27FC236}">
                <a16:creationId xmlns:a16="http://schemas.microsoft.com/office/drawing/2014/main" id="{FA23C953-040C-B372-4FE4-8D8351F7B154}"/>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1289035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6F38-60BB-4C04-9998-79F5087592C9}"/>
              </a:ext>
            </a:extLst>
          </p:cNvPr>
          <p:cNvSpPr>
            <a:spLocks noGrp="1"/>
          </p:cNvSpPr>
          <p:nvPr>
            <p:ph type="title"/>
          </p:nvPr>
        </p:nvSpPr>
        <p:spPr>
          <a:xfrm>
            <a:off x="288462" y="1910621"/>
            <a:ext cx="8632924" cy="671737"/>
          </a:xfrm>
        </p:spPr>
        <p:txBody>
          <a:bodyPr>
            <a:normAutofit/>
          </a:bodyPr>
          <a:lstStyle/>
          <a:p>
            <a:r>
              <a:rPr lang="en-US" sz="2000" dirty="0">
                <a:solidFill>
                  <a:srgbClr val="E61241"/>
                </a:solidFill>
                <a:latin typeface="Arial" panose="020B0604020202020204" pitchFamily="34" charset="0"/>
                <a:cs typeface="Arial" panose="020B0604020202020204" pitchFamily="34" charset="0"/>
              </a:rPr>
              <a:t>Oversight</a:t>
            </a:r>
          </a:p>
        </p:txBody>
      </p:sp>
      <p:sp>
        <p:nvSpPr>
          <p:cNvPr id="4" name="Content Placeholder 3">
            <a:extLst>
              <a:ext uri="{FF2B5EF4-FFF2-40B4-BE49-F238E27FC236}">
                <a16:creationId xmlns:a16="http://schemas.microsoft.com/office/drawing/2014/main" id="{044E41E7-842F-4334-8714-23B7E15DA9E0}"/>
              </a:ext>
            </a:extLst>
          </p:cNvPr>
          <p:cNvSpPr>
            <a:spLocks noGrp="1"/>
          </p:cNvSpPr>
          <p:nvPr>
            <p:ph sz="half" idx="2"/>
          </p:nvPr>
        </p:nvSpPr>
        <p:spPr>
          <a:xfrm>
            <a:off x="5414691" y="2196455"/>
            <a:ext cx="3982391" cy="5056961"/>
          </a:xfrm>
          <a:ln>
            <a:solidFill>
              <a:schemeClr val="accent1"/>
            </a:solidFill>
          </a:ln>
        </p:spPr>
        <p:txBody>
          <a:bodyPr>
            <a:normAutofit fontScale="40000" lnSpcReduction="20000"/>
          </a:bodyPr>
          <a:lstStyle/>
          <a:p>
            <a:pPr marL="0" lvl="1" indent="0">
              <a:lnSpc>
                <a:spcPct val="110000"/>
              </a:lnSpc>
              <a:spcBef>
                <a:spcPts val="0"/>
              </a:spcBef>
              <a:spcAft>
                <a:spcPts val="493"/>
              </a:spcAft>
              <a:buNone/>
            </a:pPr>
            <a:r>
              <a:rPr lang="en-GB" sz="1478" b="1" u="sng" dirty="0">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rPr>
              <a:t>Exercise of Rights &amp; Obligations in Relationship</a:t>
            </a:r>
          </a:p>
          <a:p>
            <a:pPr marL="281504" lvl="1" indent="-281504">
              <a:lnSpc>
                <a:spcPct val="110000"/>
              </a:lnSpc>
              <a:spcBef>
                <a:spcPts val="0"/>
              </a:spcBef>
              <a:spcAft>
                <a:spcPts val="493"/>
              </a:spcAft>
              <a:buFont typeface="+mj-lt"/>
              <a:buAutoNum type="arabicPeriod"/>
            </a:pPr>
            <a:endParaRPr lang="en-GB" sz="1478" dirty="0">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endParaRPr>
          </a:p>
          <a:p>
            <a:pPr marL="281504" lvl="1" indent="-281504">
              <a:lnSpc>
                <a:spcPct val="110000"/>
              </a:lnSpc>
              <a:spcBef>
                <a:spcPts val="0"/>
              </a:spcBef>
              <a:spcAft>
                <a:spcPts val="493"/>
              </a:spcAft>
              <a:buFont typeface="+mj-lt"/>
              <a:buAutoNum type="arabicPeriod"/>
            </a:pPr>
            <a:endParaRPr lang="en-GB" sz="1478" dirty="0">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endParaRPr>
          </a:p>
          <a:p>
            <a:pPr marL="281504" lvl="1" indent="-281504">
              <a:lnSpc>
                <a:spcPct val="110000"/>
              </a:lnSpc>
              <a:spcBef>
                <a:spcPts val="0"/>
              </a:spcBef>
              <a:spcAft>
                <a:spcPts val="493"/>
              </a:spcAft>
              <a:buFont typeface="+mj-lt"/>
              <a:buAutoNum type="arabicPeriod"/>
            </a:pPr>
            <a:r>
              <a:rPr lang="en-GB" sz="2500" dirty="0">
                <a:solidFill>
                  <a:srgbClr val="0033CC"/>
                </a:solidFill>
                <a:latin typeface="Arial" panose="020B0604020202020204" pitchFamily="34" charset="0"/>
                <a:ea typeface="Times New Roman" panose="02020603050405020304" pitchFamily="18" charset="0"/>
                <a:cs typeface="Arial" panose="020B0604020202020204" pitchFamily="34" charset="0"/>
              </a:rPr>
              <a:t>OPCOM+ participation [effective]</a:t>
            </a:r>
          </a:p>
          <a:p>
            <a:pPr marL="281504" lvl="1" indent="-281504">
              <a:lnSpc>
                <a:spcPct val="110000"/>
              </a:lnSpc>
              <a:spcBef>
                <a:spcPts val="0"/>
              </a:spcBef>
              <a:spcAft>
                <a:spcPts val="493"/>
              </a:spcAft>
              <a:buFont typeface="+mj-lt"/>
              <a:buAutoNum type="arabicPeriod"/>
            </a:pPr>
            <a:r>
              <a:rPr lang="en-GB" sz="2500" dirty="0">
                <a:solidFill>
                  <a:srgbClr val="0033CC"/>
                </a:solidFill>
                <a:latin typeface="Arial" panose="020B0604020202020204" pitchFamily="34" charset="0"/>
                <a:ea typeface="Times New Roman" panose="02020603050405020304" pitchFamily="18" charset="0"/>
                <a:cs typeface="Arial" panose="020B0604020202020204" pitchFamily="34" charset="0"/>
              </a:rPr>
              <a:t>Technically Competent reviews</a:t>
            </a:r>
          </a:p>
          <a:p>
            <a:pPr marL="281504" lvl="1" indent="-281504">
              <a:lnSpc>
                <a:spcPct val="110000"/>
              </a:lnSpc>
              <a:spcBef>
                <a:spcPts val="0"/>
              </a:spcBef>
              <a:spcAft>
                <a:spcPts val="493"/>
              </a:spcAft>
              <a:buFont typeface="+mj-lt"/>
              <a:buAutoNum type="arabicPeriod"/>
            </a:pPr>
            <a:r>
              <a:rPr lang="en-US" sz="2500" dirty="0">
                <a:solidFill>
                  <a:srgbClr val="0033CC"/>
                </a:solidFill>
                <a:latin typeface="Arial" panose="020B0604020202020204" pitchFamily="34" charset="0"/>
                <a:ea typeface="Times New Roman" panose="02020603050405020304" pitchFamily="18" charset="0"/>
                <a:cs typeface="Arial" panose="020B0604020202020204" pitchFamily="34" charset="0"/>
              </a:rPr>
              <a:t>Rights to block any and everything at OPCOM is the </a:t>
            </a:r>
            <a:r>
              <a:rPr lang="en-US" sz="2500" u="sng" dirty="0">
                <a:solidFill>
                  <a:srgbClr val="FF0000"/>
                </a:solidFill>
                <a:latin typeface="Arial" panose="020B0604020202020204" pitchFamily="34" charset="0"/>
                <a:ea typeface="Times New Roman" panose="02020603050405020304" pitchFamily="18" charset="0"/>
                <a:cs typeface="Arial" panose="020B0604020202020204" pitchFamily="34" charset="0"/>
              </a:rPr>
              <a:t>Nuclear Option</a:t>
            </a:r>
            <a:r>
              <a:rPr lang="en-US" sz="2500" dirty="0">
                <a:solidFill>
                  <a:srgbClr val="0033CC"/>
                </a:solidFill>
                <a:latin typeface="Arial" panose="020B0604020202020204" pitchFamily="34" charset="0"/>
                <a:ea typeface="Times New Roman" panose="02020603050405020304" pitchFamily="18" charset="0"/>
                <a:cs typeface="Arial" panose="020B0604020202020204" pitchFamily="34" charset="0"/>
              </a:rPr>
              <a:t>; it is there to be used</a:t>
            </a:r>
          </a:p>
          <a:p>
            <a:pPr marL="281504" lvl="1" indent="-281504">
              <a:lnSpc>
                <a:spcPct val="110000"/>
              </a:lnSpc>
              <a:spcBef>
                <a:spcPts val="0"/>
              </a:spcBef>
              <a:spcAft>
                <a:spcPts val="493"/>
              </a:spcAft>
              <a:buFont typeface="+mj-lt"/>
              <a:buAutoNum type="arabicPeriod"/>
            </a:pPr>
            <a:r>
              <a:rPr lang="en-US" sz="2500" dirty="0">
                <a:solidFill>
                  <a:srgbClr val="0033CC"/>
                </a:solidFill>
                <a:latin typeface="Arial" panose="020B0604020202020204" pitchFamily="34" charset="0"/>
                <a:ea typeface="Times New Roman" panose="02020603050405020304" pitchFamily="18" charset="0"/>
                <a:cs typeface="Arial" panose="020B0604020202020204" pitchFamily="34" charset="0"/>
              </a:rPr>
              <a:t>Understanding JOA provisions and own Rights</a:t>
            </a:r>
          </a:p>
          <a:p>
            <a:pPr marL="281504" lvl="1" indent="-281504">
              <a:lnSpc>
                <a:spcPct val="110000"/>
              </a:lnSpc>
              <a:spcBef>
                <a:spcPts val="0"/>
              </a:spcBef>
              <a:spcAft>
                <a:spcPts val="493"/>
              </a:spcAft>
              <a:buFont typeface="+mj-lt"/>
              <a:buAutoNum type="arabicPeriod"/>
            </a:pPr>
            <a:r>
              <a:rPr lang="en-US" sz="2500" dirty="0">
                <a:solidFill>
                  <a:srgbClr val="0033CC"/>
                </a:solidFill>
                <a:latin typeface="Arial" panose="020B0604020202020204" pitchFamily="34" charset="0"/>
                <a:ea typeface="Times New Roman" panose="02020603050405020304" pitchFamily="18" charset="0"/>
                <a:cs typeface="Arial" panose="020B0604020202020204" pitchFamily="34" charset="0"/>
              </a:rPr>
              <a:t>Monthly oversight of Operator CCR, Reports &amp; Output</a:t>
            </a:r>
          </a:p>
          <a:p>
            <a:pPr marL="281504" lvl="1" indent="-281504">
              <a:lnSpc>
                <a:spcPct val="110000"/>
              </a:lnSpc>
              <a:spcBef>
                <a:spcPts val="0"/>
              </a:spcBef>
              <a:spcAft>
                <a:spcPts val="493"/>
              </a:spcAft>
              <a:buFont typeface="+mj-lt"/>
              <a:buAutoNum type="arabicPeriod"/>
            </a:pPr>
            <a:endPar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endParaRPr>
          </a:p>
          <a:p>
            <a:pPr marL="281504" lvl="1" indent="-281504">
              <a:lnSpc>
                <a:spcPct val="110000"/>
              </a:lnSpc>
              <a:spcBef>
                <a:spcPts val="0"/>
              </a:spcBef>
              <a:spcAft>
                <a:spcPts val="493"/>
              </a:spcAft>
              <a:buFont typeface="+mj-lt"/>
              <a:buAutoNum type="arabicPeriod"/>
            </a:pPr>
            <a:r>
              <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rPr>
              <a:t>Vigilance and nit-picking on every item of non-compliance and infraction.</a:t>
            </a:r>
          </a:p>
          <a:p>
            <a:pPr marL="281504" lvl="1" indent="-281504">
              <a:lnSpc>
                <a:spcPct val="110000"/>
              </a:lnSpc>
              <a:spcBef>
                <a:spcPts val="0"/>
              </a:spcBef>
              <a:spcAft>
                <a:spcPts val="493"/>
              </a:spcAft>
              <a:buFont typeface="+mj-lt"/>
              <a:buAutoNum type="arabicPeriod"/>
            </a:pPr>
            <a:endPar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endParaRPr>
          </a:p>
          <a:p>
            <a:pPr marL="281504" lvl="1" indent="-281504">
              <a:lnSpc>
                <a:spcPct val="110000"/>
              </a:lnSpc>
              <a:spcBef>
                <a:spcPts val="0"/>
              </a:spcBef>
              <a:spcAft>
                <a:spcPts val="493"/>
              </a:spcAft>
              <a:buFont typeface="+mj-lt"/>
              <a:buAutoNum type="arabicPeriod"/>
            </a:pPr>
            <a:r>
              <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rPr>
              <a:t>Unfettered access to Books &amp; Records is unfettered Access</a:t>
            </a:r>
          </a:p>
          <a:p>
            <a:pPr marL="281504" lvl="1" indent="-281504">
              <a:lnSpc>
                <a:spcPct val="110000"/>
              </a:lnSpc>
              <a:spcBef>
                <a:spcPts val="0"/>
              </a:spcBef>
              <a:spcAft>
                <a:spcPts val="493"/>
              </a:spcAft>
              <a:buFont typeface="+mj-lt"/>
              <a:buAutoNum type="arabicPeriod"/>
            </a:pPr>
            <a:endPar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endParaRPr>
          </a:p>
          <a:p>
            <a:pPr marL="281504" lvl="1" indent="-281504">
              <a:lnSpc>
                <a:spcPct val="110000"/>
              </a:lnSpc>
              <a:spcBef>
                <a:spcPts val="0"/>
              </a:spcBef>
              <a:spcAft>
                <a:spcPts val="493"/>
              </a:spcAft>
              <a:buFont typeface="+mj-lt"/>
              <a:buAutoNum type="arabicPeriod"/>
            </a:pPr>
            <a:r>
              <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rPr>
              <a:t>Assertive follow up on own requests of Operator</a:t>
            </a:r>
          </a:p>
          <a:p>
            <a:pPr marL="281504" lvl="1" indent="-281504">
              <a:lnSpc>
                <a:spcPct val="110000"/>
              </a:lnSpc>
              <a:spcBef>
                <a:spcPts val="0"/>
              </a:spcBef>
              <a:spcAft>
                <a:spcPts val="493"/>
              </a:spcAft>
              <a:buFont typeface="+mj-lt"/>
              <a:buAutoNum type="arabicPeriod"/>
            </a:pPr>
            <a:r>
              <a:rPr lang="en-US" sz="2900" u="sng" dirty="0">
                <a:solidFill>
                  <a:srgbClr val="0033CC"/>
                </a:solidFill>
                <a:latin typeface="Arial" panose="020B0604020202020204" pitchFamily="34" charset="0"/>
                <a:ea typeface="Times New Roman" panose="02020603050405020304" pitchFamily="18" charset="0"/>
                <a:cs typeface="Arial" panose="020B0604020202020204" pitchFamily="34" charset="0"/>
              </a:rPr>
              <a:t>Audit Rights are unlimited in </a:t>
            </a:r>
            <a:r>
              <a:rPr lang="en-US" sz="2900" u="sng" dirty="0">
                <a:solidFill>
                  <a:srgbClr val="FF0000"/>
                </a:solidFill>
                <a:latin typeface="Arial" panose="020B0604020202020204" pitchFamily="34" charset="0"/>
                <a:ea typeface="Times New Roman" panose="02020603050405020304" pitchFamily="18" charset="0"/>
                <a:cs typeface="Arial" panose="020B0604020202020204" pitchFamily="34" charset="0"/>
              </a:rPr>
              <a:t>time and scope</a:t>
            </a:r>
            <a:r>
              <a:rPr lang="en-US" sz="2900" u="sng" dirty="0">
                <a:latin typeface="Arial" panose="020B0604020202020204" pitchFamily="34" charset="0"/>
                <a:ea typeface="Times New Roman" panose="02020603050405020304" pitchFamily="18" charset="0"/>
                <a:cs typeface="Arial" panose="020B0604020202020204" pitchFamily="34" charset="0"/>
              </a:rPr>
              <a:t>, </a:t>
            </a:r>
            <a:r>
              <a:rPr lang="en-US" sz="2900" dirty="0">
                <a:solidFill>
                  <a:srgbClr val="0033CC"/>
                </a:solidFill>
                <a:latin typeface="Arial" panose="020B0604020202020204" pitchFamily="34" charset="0"/>
                <a:ea typeface="Times New Roman" panose="02020603050405020304" pitchFamily="18" charset="0"/>
                <a:cs typeface="Arial" panose="020B0604020202020204" pitchFamily="34" charset="0"/>
              </a:rPr>
              <a:t>yet, limited in terms of discrepancies (36 months), unless fraud can be ascertained. How do a JV partner ascertain fraud when it does not have access to the books &amp; records</a:t>
            </a:r>
            <a:r>
              <a:rPr lang="en-US" sz="2200" dirty="0">
                <a:solidFill>
                  <a:srgbClr val="0033CC"/>
                </a:solidFill>
                <a:latin typeface="Arial" panose="020B0604020202020204" pitchFamily="34" charset="0"/>
                <a:ea typeface="Times New Roman" panose="02020603050405020304" pitchFamily="18" charset="0"/>
                <a:cs typeface="Arial" panose="020B0604020202020204" pitchFamily="34" charset="0"/>
              </a:rPr>
              <a:t>?</a:t>
            </a:r>
          </a:p>
          <a:p>
            <a:pPr marL="281504" indent="-281504">
              <a:lnSpc>
                <a:spcPct val="110000"/>
              </a:lnSpc>
              <a:spcBef>
                <a:spcPts val="0"/>
              </a:spcBef>
              <a:buFont typeface="+mj-lt"/>
              <a:buAutoNum type="arabicPeriod"/>
            </a:pPr>
            <a:endParaRPr lang="en-US" sz="1314"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07407915-420C-43A4-A79C-26AC9EE0A9F7}"/>
              </a:ext>
            </a:extLst>
          </p:cNvPr>
          <p:cNvSpPr>
            <a:spLocks noGrp="1"/>
          </p:cNvSpPr>
          <p:nvPr>
            <p:ph sz="half" idx="1"/>
          </p:nvPr>
        </p:nvSpPr>
        <p:spPr>
          <a:xfrm>
            <a:off x="411219" y="2520047"/>
            <a:ext cx="3286622" cy="4932992"/>
          </a:xfrm>
          <a:ln>
            <a:solidFill>
              <a:schemeClr val="accent1"/>
            </a:solidFill>
          </a:ln>
        </p:spPr>
        <p:txBody>
          <a:bodyPr>
            <a:noAutofit/>
          </a:bodyPr>
          <a:lstStyle/>
          <a:p>
            <a:pPr marL="0" indent="0">
              <a:buNone/>
            </a:pPr>
            <a:r>
              <a:rPr lang="en-US" sz="1400" b="1" u="sng" dirty="0">
                <a:solidFill>
                  <a:srgbClr val="0033CC"/>
                </a:solidFill>
                <a:latin typeface="Arial" panose="020B0604020202020204" pitchFamily="34" charset="0"/>
                <a:cs typeface="Arial" panose="020B0604020202020204" pitchFamily="34" charset="0"/>
              </a:rPr>
              <a:t>Key Non-Operator Rights in JOA</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Participate in OPCOM – </a:t>
            </a:r>
            <a:r>
              <a:rPr lang="en-US" sz="1470" b="1" u="sng" dirty="0">
                <a:solidFill>
                  <a:srgbClr val="FF0000"/>
                </a:solidFill>
                <a:latin typeface="Arial" panose="020B0604020202020204" pitchFamily="34" charset="0"/>
                <a:cs typeface="Arial" panose="020B0604020202020204" pitchFamily="34" charset="0"/>
              </a:rPr>
              <a:t>unanimous vote</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Receive Annual WP &amp; Budgets</a:t>
            </a:r>
          </a:p>
          <a:p>
            <a:pPr>
              <a:lnSpc>
                <a:spcPct val="110000"/>
              </a:lnSpc>
              <a:spcBef>
                <a:spcPts val="493"/>
              </a:spcBef>
              <a:buFont typeface="+mj-lt"/>
              <a:buAutoNum type="arabicPeriod"/>
            </a:pPr>
            <a:r>
              <a:rPr lang="en-US" sz="1470" i="1" dirty="0">
                <a:solidFill>
                  <a:srgbClr val="FF0000"/>
                </a:solidFill>
                <a:latin typeface="Arial" panose="020B0604020202020204" pitchFamily="34" charset="0"/>
                <a:cs typeface="Arial" panose="020B0604020202020204" pitchFamily="34" charset="0"/>
              </a:rPr>
              <a:t>Receive Cash Call Requests</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Receive Defined JV Activity Reports – Monthly, Quarterly, Annually</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Responsiveness from Operator on enquiries at all times</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Unfettered Access to Books &amp; records by Non-Operators</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Unfettered Access to Information by Non-Operators</a:t>
            </a:r>
          </a:p>
          <a:p>
            <a:pPr>
              <a:lnSpc>
                <a:spcPct val="110000"/>
              </a:lnSpc>
              <a:spcBef>
                <a:spcPts val="493"/>
              </a:spcBef>
              <a:buFont typeface="+mj-lt"/>
              <a:buAutoNum type="arabicPeriod"/>
            </a:pPr>
            <a:r>
              <a:rPr lang="en-US" sz="1470" dirty="0">
                <a:solidFill>
                  <a:srgbClr val="0033CC"/>
                </a:solidFill>
                <a:latin typeface="Arial" panose="020B0604020202020204" pitchFamily="34" charset="0"/>
                <a:cs typeface="Arial" panose="020B0604020202020204" pitchFamily="34" charset="0"/>
              </a:rPr>
              <a:t>Unencumbered access for Non-Operators to exercise Audit Rights</a:t>
            </a:r>
          </a:p>
          <a:p>
            <a:pPr>
              <a:lnSpc>
                <a:spcPct val="110000"/>
              </a:lnSpc>
              <a:spcBef>
                <a:spcPts val="493"/>
              </a:spcBef>
              <a:buFont typeface="+mj-lt"/>
              <a:buAutoNum type="arabicPeriod"/>
            </a:pPr>
            <a:endParaRPr lang="en-US" sz="12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AFAF0637-6354-4114-BA03-CDFDB109D9A9}"/>
              </a:ext>
            </a:extLst>
          </p:cNvPr>
          <p:cNvSpPr>
            <a:spLocks noGrp="1"/>
          </p:cNvSpPr>
          <p:nvPr>
            <p:ph type="sldNum" sz="quarter" idx="12"/>
          </p:nvPr>
        </p:nvSpPr>
        <p:spPr/>
        <p:txBody>
          <a:bodyPr/>
          <a:lstStyle/>
          <a:p>
            <a:fld id="{6DFCA578-5FED-4E17-BD2B-204A06407EB7}" type="slidenum">
              <a:rPr lang="en-US" smtClean="0"/>
              <a:t>97</a:t>
            </a:fld>
            <a:endParaRPr lang="en-US"/>
          </a:p>
        </p:txBody>
      </p:sp>
      <p:cxnSp>
        <p:nvCxnSpPr>
          <p:cNvPr id="7" name="Straight Connector 6">
            <a:extLst>
              <a:ext uri="{FF2B5EF4-FFF2-40B4-BE49-F238E27FC236}">
                <a16:creationId xmlns:a16="http://schemas.microsoft.com/office/drawing/2014/main" id="{F31DD4F8-0A42-4E52-A737-91A34CDF4321}"/>
              </a:ext>
            </a:extLst>
          </p:cNvPr>
          <p:cNvCxnSpPr>
            <a:cxnSpLocks/>
          </p:cNvCxnSpPr>
          <p:nvPr/>
        </p:nvCxnSpPr>
        <p:spPr>
          <a:xfrm flipV="1">
            <a:off x="3697840" y="2035665"/>
            <a:ext cx="1716853" cy="4806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A0017A-126B-43B0-B555-8A63CDF04434}"/>
              </a:ext>
            </a:extLst>
          </p:cNvPr>
          <p:cNvCxnSpPr>
            <a:cxnSpLocks/>
          </p:cNvCxnSpPr>
          <p:nvPr/>
        </p:nvCxnSpPr>
        <p:spPr>
          <a:xfrm>
            <a:off x="3734835" y="7158066"/>
            <a:ext cx="1716852" cy="438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02E44341-5B6E-452C-A277-F35376E1B51F}"/>
              </a:ext>
            </a:extLst>
          </p:cNvPr>
          <p:cNvSpPr/>
          <p:nvPr/>
        </p:nvSpPr>
        <p:spPr>
          <a:xfrm>
            <a:off x="5463349" y="2515063"/>
            <a:ext cx="3829905" cy="197096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a:p>
        </p:txBody>
      </p:sp>
      <p:sp>
        <p:nvSpPr>
          <p:cNvPr id="14" name="Rectangle: Rounded Corners 13">
            <a:extLst>
              <a:ext uri="{FF2B5EF4-FFF2-40B4-BE49-F238E27FC236}">
                <a16:creationId xmlns:a16="http://schemas.microsoft.com/office/drawing/2014/main" id="{3150B469-A73D-4E48-A4AF-74443F3BD314}"/>
              </a:ext>
            </a:extLst>
          </p:cNvPr>
          <p:cNvSpPr/>
          <p:nvPr/>
        </p:nvSpPr>
        <p:spPr>
          <a:xfrm>
            <a:off x="5463349" y="4546842"/>
            <a:ext cx="3829905" cy="785443"/>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a:p>
        </p:txBody>
      </p:sp>
      <p:sp>
        <p:nvSpPr>
          <p:cNvPr id="15" name="Rectangle: Rounded Corners 14">
            <a:extLst>
              <a:ext uri="{FF2B5EF4-FFF2-40B4-BE49-F238E27FC236}">
                <a16:creationId xmlns:a16="http://schemas.microsoft.com/office/drawing/2014/main" id="{D4244523-D16C-456C-8A22-5323B8A0222F}"/>
              </a:ext>
            </a:extLst>
          </p:cNvPr>
          <p:cNvSpPr/>
          <p:nvPr/>
        </p:nvSpPr>
        <p:spPr>
          <a:xfrm>
            <a:off x="5463349" y="5387892"/>
            <a:ext cx="3829905" cy="59082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a:p>
        </p:txBody>
      </p:sp>
      <p:sp>
        <p:nvSpPr>
          <p:cNvPr id="16" name="Rectangle: Rounded Corners 15">
            <a:extLst>
              <a:ext uri="{FF2B5EF4-FFF2-40B4-BE49-F238E27FC236}">
                <a16:creationId xmlns:a16="http://schemas.microsoft.com/office/drawing/2014/main" id="{AEA24E86-143D-4156-9606-15AB3D2A81F9}"/>
              </a:ext>
            </a:extLst>
          </p:cNvPr>
          <p:cNvSpPr/>
          <p:nvPr/>
        </p:nvSpPr>
        <p:spPr>
          <a:xfrm>
            <a:off x="5463349" y="5989466"/>
            <a:ext cx="3829905" cy="1319557"/>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a:p>
        </p:txBody>
      </p:sp>
      <p:sp>
        <p:nvSpPr>
          <p:cNvPr id="17" name="Dodecagon 16">
            <a:extLst>
              <a:ext uri="{FF2B5EF4-FFF2-40B4-BE49-F238E27FC236}">
                <a16:creationId xmlns:a16="http://schemas.microsoft.com/office/drawing/2014/main" id="{9C214E2B-47E8-4DBC-BA8E-63AB14A14669}"/>
              </a:ext>
            </a:extLst>
          </p:cNvPr>
          <p:cNvSpPr/>
          <p:nvPr/>
        </p:nvSpPr>
        <p:spPr>
          <a:xfrm>
            <a:off x="9075370" y="3666340"/>
            <a:ext cx="190082" cy="209747"/>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8">
                <a:solidFill>
                  <a:srgbClr val="00B0F0"/>
                </a:solidFill>
                <a:latin typeface="Georgia" panose="02040502050405020303" pitchFamily="18" charset="0"/>
              </a:rPr>
              <a:t>1</a:t>
            </a:r>
          </a:p>
        </p:txBody>
      </p:sp>
      <p:sp>
        <p:nvSpPr>
          <p:cNvPr id="18" name="Dodecagon 17">
            <a:extLst>
              <a:ext uri="{FF2B5EF4-FFF2-40B4-BE49-F238E27FC236}">
                <a16:creationId xmlns:a16="http://schemas.microsoft.com/office/drawing/2014/main" id="{011632F6-2194-4B2B-A649-847AF28EA6D8}"/>
              </a:ext>
            </a:extLst>
          </p:cNvPr>
          <p:cNvSpPr/>
          <p:nvPr/>
        </p:nvSpPr>
        <p:spPr>
          <a:xfrm>
            <a:off x="9066746" y="6024162"/>
            <a:ext cx="194624" cy="197014"/>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8">
                <a:solidFill>
                  <a:srgbClr val="00B0F0"/>
                </a:solidFill>
                <a:latin typeface="Georgia" panose="02040502050405020303" pitchFamily="18" charset="0"/>
              </a:rPr>
              <a:t>4</a:t>
            </a:r>
          </a:p>
        </p:txBody>
      </p:sp>
      <p:sp>
        <p:nvSpPr>
          <p:cNvPr id="20" name="Dodecagon 19">
            <a:extLst>
              <a:ext uri="{FF2B5EF4-FFF2-40B4-BE49-F238E27FC236}">
                <a16:creationId xmlns:a16="http://schemas.microsoft.com/office/drawing/2014/main" id="{C58A01C6-7D51-4AA9-9E2F-B6AA768A98DC}"/>
              </a:ext>
            </a:extLst>
          </p:cNvPr>
          <p:cNvSpPr/>
          <p:nvPr/>
        </p:nvSpPr>
        <p:spPr>
          <a:xfrm>
            <a:off x="9075370" y="5398646"/>
            <a:ext cx="197033" cy="242972"/>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14">
                <a:solidFill>
                  <a:srgbClr val="00B0F0"/>
                </a:solidFill>
                <a:latin typeface="Georgia" panose="02040502050405020303" pitchFamily="18" charset="0"/>
              </a:rPr>
              <a:t>3</a:t>
            </a:r>
          </a:p>
        </p:txBody>
      </p:sp>
      <p:sp>
        <p:nvSpPr>
          <p:cNvPr id="22" name="Dodecagon 21">
            <a:extLst>
              <a:ext uri="{FF2B5EF4-FFF2-40B4-BE49-F238E27FC236}">
                <a16:creationId xmlns:a16="http://schemas.microsoft.com/office/drawing/2014/main" id="{9299F658-E8C4-4A4C-BF9A-0C0DA78CD6D7}"/>
              </a:ext>
            </a:extLst>
          </p:cNvPr>
          <p:cNvSpPr/>
          <p:nvPr/>
        </p:nvSpPr>
        <p:spPr>
          <a:xfrm>
            <a:off x="9077775" y="4566663"/>
            <a:ext cx="194624" cy="197014"/>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8">
                <a:solidFill>
                  <a:srgbClr val="00B0F0"/>
                </a:solidFill>
                <a:latin typeface="Georgia" panose="02040502050405020303" pitchFamily="18" charset="0"/>
              </a:rPr>
              <a:t>2</a:t>
            </a:r>
          </a:p>
        </p:txBody>
      </p:sp>
      <p:sp>
        <p:nvSpPr>
          <p:cNvPr id="8" name="Rectangle 7">
            <a:extLst>
              <a:ext uri="{FF2B5EF4-FFF2-40B4-BE49-F238E27FC236}">
                <a16:creationId xmlns:a16="http://schemas.microsoft.com/office/drawing/2014/main" id="{F94DDDC5-A57F-4D88-A861-61FD98C004F1}"/>
              </a:ext>
            </a:extLst>
          </p:cNvPr>
          <p:cNvSpPr/>
          <p:nvPr/>
        </p:nvSpPr>
        <p:spPr>
          <a:xfrm>
            <a:off x="3734836" y="3894996"/>
            <a:ext cx="1550875" cy="1016549"/>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61" dirty="0">
                <a:solidFill>
                  <a:srgbClr val="0000CC"/>
                </a:solidFill>
                <a:latin typeface="Arial" panose="020B0604020202020204" pitchFamily="34" charset="0"/>
                <a:cs typeface="Arial" panose="020B0604020202020204" pitchFamily="34" charset="0"/>
              </a:rPr>
              <a:t>These 3 rights clusters provide a good basis for effective non-operator  </a:t>
            </a:r>
            <a:r>
              <a:rPr lang="en-US" sz="1415" dirty="0">
                <a:solidFill>
                  <a:srgbClr val="FF0000"/>
                </a:solidFill>
                <a:latin typeface="+mj-lt"/>
                <a:cs typeface="Times New Roman" panose="02020603050405020304" pitchFamily="18" charset="0"/>
              </a:rPr>
              <a:t>oversight</a:t>
            </a:r>
            <a:r>
              <a:rPr lang="en-US" sz="1061" dirty="0">
                <a:solidFill>
                  <a:schemeClr val="tx1"/>
                </a:solidFill>
                <a:latin typeface="+mj-lt"/>
                <a:cs typeface="Times New Roman" panose="02020603050405020304" pitchFamily="18" charset="0"/>
              </a:rPr>
              <a:t> </a:t>
            </a:r>
            <a:r>
              <a:rPr lang="en-US" sz="1061" dirty="0">
                <a:solidFill>
                  <a:srgbClr val="0000CC"/>
                </a:solidFill>
                <a:latin typeface="Arial" panose="020B0604020202020204" pitchFamily="34" charset="0"/>
                <a:cs typeface="Arial" panose="020B0604020202020204" pitchFamily="34" charset="0"/>
              </a:rPr>
              <a:t>of Operator</a:t>
            </a:r>
          </a:p>
        </p:txBody>
      </p:sp>
      <p:sp>
        <p:nvSpPr>
          <p:cNvPr id="19" name="Dodecagon 18">
            <a:extLst>
              <a:ext uri="{FF2B5EF4-FFF2-40B4-BE49-F238E27FC236}">
                <a16:creationId xmlns:a16="http://schemas.microsoft.com/office/drawing/2014/main" id="{15DD4357-1AB1-438B-9C31-803909F5F977}"/>
              </a:ext>
            </a:extLst>
          </p:cNvPr>
          <p:cNvSpPr/>
          <p:nvPr/>
        </p:nvSpPr>
        <p:spPr>
          <a:xfrm>
            <a:off x="3922634" y="3675629"/>
            <a:ext cx="176838" cy="179691"/>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8">
                <a:solidFill>
                  <a:srgbClr val="00B0F0"/>
                </a:solidFill>
                <a:latin typeface="Georgia" panose="02040502050405020303" pitchFamily="18" charset="0"/>
              </a:rPr>
              <a:t>1</a:t>
            </a:r>
          </a:p>
        </p:txBody>
      </p:sp>
      <p:sp>
        <p:nvSpPr>
          <p:cNvPr id="21" name="Dodecagon 20">
            <a:extLst>
              <a:ext uri="{FF2B5EF4-FFF2-40B4-BE49-F238E27FC236}">
                <a16:creationId xmlns:a16="http://schemas.microsoft.com/office/drawing/2014/main" id="{A0F69338-4573-4D7B-8210-39181E836B05}"/>
              </a:ext>
            </a:extLst>
          </p:cNvPr>
          <p:cNvSpPr/>
          <p:nvPr/>
        </p:nvSpPr>
        <p:spPr>
          <a:xfrm>
            <a:off x="4317583" y="3673038"/>
            <a:ext cx="194624" cy="197014"/>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8">
                <a:solidFill>
                  <a:srgbClr val="00B0F0"/>
                </a:solidFill>
                <a:latin typeface="Georgia" panose="02040502050405020303" pitchFamily="18" charset="0"/>
              </a:rPr>
              <a:t>2</a:t>
            </a:r>
          </a:p>
        </p:txBody>
      </p:sp>
      <p:sp>
        <p:nvSpPr>
          <p:cNvPr id="23" name="Dodecagon 22">
            <a:extLst>
              <a:ext uri="{FF2B5EF4-FFF2-40B4-BE49-F238E27FC236}">
                <a16:creationId xmlns:a16="http://schemas.microsoft.com/office/drawing/2014/main" id="{A1C4AA5D-CB3A-4ABC-AB5E-0F82E70C3BD3}"/>
              </a:ext>
            </a:extLst>
          </p:cNvPr>
          <p:cNvSpPr/>
          <p:nvPr/>
        </p:nvSpPr>
        <p:spPr>
          <a:xfrm>
            <a:off x="4730318" y="3651935"/>
            <a:ext cx="176838" cy="218116"/>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14">
                <a:solidFill>
                  <a:srgbClr val="00B0F0"/>
                </a:solidFill>
                <a:latin typeface="Georgia" panose="02040502050405020303" pitchFamily="18" charset="0"/>
              </a:rPr>
              <a:t>3</a:t>
            </a:r>
          </a:p>
        </p:txBody>
      </p:sp>
      <p:sp>
        <p:nvSpPr>
          <p:cNvPr id="11" name="TextBox 10">
            <a:extLst>
              <a:ext uri="{FF2B5EF4-FFF2-40B4-BE49-F238E27FC236}">
                <a16:creationId xmlns:a16="http://schemas.microsoft.com/office/drawing/2014/main" id="{BF249B3F-F994-4755-9A49-3D8837ED297E}"/>
              </a:ext>
            </a:extLst>
          </p:cNvPr>
          <p:cNvSpPr txBox="1"/>
          <p:nvPr/>
        </p:nvSpPr>
        <p:spPr>
          <a:xfrm>
            <a:off x="4058645" y="3578495"/>
            <a:ext cx="340462" cy="396503"/>
          </a:xfrm>
          <a:prstGeom prst="rect">
            <a:avLst/>
          </a:prstGeom>
          <a:noFill/>
        </p:spPr>
        <p:txBody>
          <a:bodyPr wrap="none" rtlCol="0">
            <a:spAutoFit/>
          </a:bodyPr>
          <a:lstStyle/>
          <a:p>
            <a:r>
              <a:rPr lang="en-US" sz="1970">
                <a:solidFill>
                  <a:srgbClr val="00B0F0"/>
                </a:solidFill>
              </a:rPr>
              <a:t>+</a:t>
            </a:r>
          </a:p>
        </p:txBody>
      </p:sp>
      <p:sp>
        <p:nvSpPr>
          <p:cNvPr id="24" name="TextBox 23">
            <a:extLst>
              <a:ext uri="{FF2B5EF4-FFF2-40B4-BE49-F238E27FC236}">
                <a16:creationId xmlns:a16="http://schemas.microsoft.com/office/drawing/2014/main" id="{DB0ADD8B-420F-44A3-A4B2-0DA77087B709}"/>
              </a:ext>
            </a:extLst>
          </p:cNvPr>
          <p:cNvSpPr txBox="1"/>
          <p:nvPr/>
        </p:nvSpPr>
        <p:spPr>
          <a:xfrm>
            <a:off x="4458985" y="3578494"/>
            <a:ext cx="340462" cy="396503"/>
          </a:xfrm>
          <a:prstGeom prst="rect">
            <a:avLst/>
          </a:prstGeom>
          <a:noFill/>
        </p:spPr>
        <p:txBody>
          <a:bodyPr wrap="none" rtlCol="0">
            <a:spAutoFit/>
          </a:bodyPr>
          <a:lstStyle/>
          <a:p>
            <a:r>
              <a:rPr lang="en-US" sz="1970">
                <a:solidFill>
                  <a:srgbClr val="00B0F0"/>
                </a:solidFill>
              </a:rPr>
              <a:t>+</a:t>
            </a:r>
          </a:p>
        </p:txBody>
      </p:sp>
      <p:sp>
        <p:nvSpPr>
          <p:cNvPr id="25" name="Rectangle 24">
            <a:extLst>
              <a:ext uri="{FF2B5EF4-FFF2-40B4-BE49-F238E27FC236}">
                <a16:creationId xmlns:a16="http://schemas.microsoft.com/office/drawing/2014/main" id="{E22F96A4-510F-430E-90CA-8F798316700C}"/>
              </a:ext>
            </a:extLst>
          </p:cNvPr>
          <p:cNvSpPr/>
          <p:nvPr/>
        </p:nvSpPr>
        <p:spPr>
          <a:xfrm>
            <a:off x="3799577" y="5206955"/>
            <a:ext cx="1432417" cy="1426034"/>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61" dirty="0">
                <a:solidFill>
                  <a:srgbClr val="0000CC"/>
                </a:solidFill>
                <a:latin typeface="Arial" panose="020B0604020202020204" pitchFamily="34" charset="0"/>
                <a:cs typeface="Arial" panose="020B0604020202020204" pitchFamily="34" charset="0"/>
              </a:rPr>
              <a:t>Audit Rights trump all other rights and can be used to make claims &amp; prep for a show down at OPCOM (decision is by unanimous vote)</a:t>
            </a:r>
          </a:p>
        </p:txBody>
      </p:sp>
      <p:cxnSp>
        <p:nvCxnSpPr>
          <p:cNvPr id="26" name="Straight Connector 25">
            <a:extLst>
              <a:ext uri="{FF2B5EF4-FFF2-40B4-BE49-F238E27FC236}">
                <a16:creationId xmlns:a16="http://schemas.microsoft.com/office/drawing/2014/main" id="{FD622AE9-853A-4A35-B002-61BB8FACA055}"/>
              </a:ext>
            </a:extLst>
          </p:cNvPr>
          <p:cNvCxnSpPr>
            <a:cxnSpLocks/>
            <a:endCxn id="13" idx="1"/>
          </p:cNvCxnSpPr>
          <p:nvPr/>
        </p:nvCxnSpPr>
        <p:spPr>
          <a:xfrm flipV="1">
            <a:off x="5133205" y="3500544"/>
            <a:ext cx="330144" cy="628945"/>
          </a:xfrm>
          <a:prstGeom prst="line">
            <a:avLst/>
          </a:prstGeom>
          <a:ln w="12700">
            <a:solidFill>
              <a:srgbClr val="00B0F0"/>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F315E32-BC5F-4039-B3CD-7338588ACE48}"/>
              </a:ext>
            </a:extLst>
          </p:cNvPr>
          <p:cNvCxnSpPr>
            <a:cxnSpLocks/>
            <a:endCxn id="15" idx="1"/>
          </p:cNvCxnSpPr>
          <p:nvPr/>
        </p:nvCxnSpPr>
        <p:spPr>
          <a:xfrm>
            <a:off x="5124525" y="5083989"/>
            <a:ext cx="338824" cy="599313"/>
          </a:xfrm>
          <a:prstGeom prst="line">
            <a:avLst/>
          </a:prstGeom>
          <a:ln w="12700">
            <a:solidFill>
              <a:srgbClr val="00B0F0"/>
            </a:solidFill>
            <a:prstDash val="solid"/>
          </a:ln>
        </p:spPr>
        <p:style>
          <a:lnRef idx="1">
            <a:schemeClr val="accent1"/>
          </a:lnRef>
          <a:fillRef idx="0">
            <a:schemeClr val="accent1"/>
          </a:fillRef>
          <a:effectRef idx="0">
            <a:schemeClr val="accent1"/>
          </a:effectRef>
          <a:fontRef idx="minor">
            <a:schemeClr val="tx1"/>
          </a:fontRef>
        </p:style>
      </p:cxnSp>
      <p:sp>
        <p:nvSpPr>
          <p:cNvPr id="32" name="Dodecagon 31">
            <a:extLst>
              <a:ext uri="{FF2B5EF4-FFF2-40B4-BE49-F238E27FC236}">
                <a16:creationId xmlns:a16="http://schemas.microsoft.com/office/drawing/2014/main" id="{3040E388-8B3C-4AB0-B9A0-668AD0BA4C22}"/>
              </a:ext>
            </a:extLst>
          </p:cNvPr>
          <p:cNvSpPr/>
          <p:nvPr/>
        </p:nvSpPr>
        <p:spPr>
          <a:xfrm>
            <a:off x="4398637" y="4980882"/>
            <a:ext cx="194624" cy="197014"/>
          </a:xfrm>
          <a:prstGeom prst="dodecagon">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8">
                <a:solidFill>
                  <a:srgbClr val="00B0F0"/>
                </a:solidFill>
                <a:latin typeface="Georgia" panose="02040502050405020303" pitchFamily="18" charset="0"/>
              </a:rPr>
              <a:t>4</a:t>
            </a:r>
          </a:p>
        </p:txBody>
      </p:sp>
      <p:cxnSp>
        <p:nvCxnSpPr>
          <p:cNvPr id="34" name="Straight Arrow Connector 33">
            <a:extLst>
              <a:ext uri="{FF2B5EF4-FFF2-40B4-BE49-F238E27FC236}">
                <a16:creationId xmlns:a16="http://schemas.microsoft.com/office/drawing/2014/main" id="{8F5D6B92-55C8-4901-8498-448859B0279B}"/>
              </a:ext>
            </a:extLst>
          </p:cNvPr>
          <p:cNvCxnSpPr>
            <a:cxnSpLocks/>
            <a:endCxn id="16" idx="1"/>
          </p:cNvCxnSpPr>
          <p:nvPr/>
        </p:nvCxnSpPr>
        <p:spPr>
          <a:xfrm>
            <a:off x="5231994" y="6165217"/>
            <a:ext cx="231355" cy="484028"/>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D567D236-4778-924D-B8CA-E017E8333BD5}"/>
              </a:ext>
            </a:extLst>
          </p:cNvPr>
          <p:cNvSpPr txBox="1">
            <a:spLocks/>
          </p:cNvSpPr>
          <p:nvPr/>
        </p:nvSpPr>
        <p:spPr bwMode="auto">
          <a:xfrm>
            <a:off x="252066" y="1548384"/>
            <a:ext cx="8632924"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a:solidFill>
                  <a:srgbClr val="E61241"/>
                </a:solidFill>
                <a:latin typeface="Arial" panose="020B0604020202020204" pitchFamily="34" charset="0"/>
                <a:cs typeface="Arial" panose="020B0604020202020204" pitchFamily="34" charset="0"/>
              </a:rPr>
              <a:t>Understanding JOA Governance</a:t>
            </a:r>
            <a:endParaRPr lang="en-US" sz="2400" b="1" dirty="0">
              <a:solidFill>
                <a:srgbClr val="E61241"/>
              </a:solidFill>
              <a:latin typeface="Arial" panose="020B0604020202020204" pitchFamily="34" charset="0"/>
              <a:cs typeface="Arial" panose="020B0604020202020204" pitchFamily="34" charset="0"/>
            </a:endParaRPr>
          </a:p>
        </p:txBody>
      </p:sp>
      <p:sp>
        <p:nvSpPr>
          <p:cNvPr id="29" name="Title 3">
            <a:extLst>
              <a:ext uri="{FF2B5EF4-FFF2-40B4-BE49-F238E27FC236}">
                <a16:creationId xmlns:a16="http://schemas.microsoft.com/office/drawing/2014/main" id="{73C1D9B8-1084-16C4-822D-8F5F2487C3EC}"/>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590394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D650DDF8-7F38-3700-5D32-D67472E3189F}"/>
              </a:ext>
            </a:extLst>
          </p:cNvPr>
          <p:cNvSpPr txBox="1">
            <a:spLocks/>
          </p:cNvSpPr>
          <p:nvPr/>
        </p:nvSpPr>
        <p:spPr>
          <a:xfrm>
            <a:off x="185080" y="2114829"/>
            <a:ext cx="7921298" cy="339396"/>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000" dirty="0">
                <a:solidFill>
                  <a:srgbClr val="FF0000"/>
                </a:solidFill>
              </a:rPr>
              <a:t>PSC Governance and Audit - Decision Hierarchy</a:t>
            </a:r>
          </a:p>
          <a:p>
            <a:pPr marL="458663" indent="-345566" defTabSz="905068">
              <a:lnSpc>
                <a:spcPct val="150000"/>
              </a:lnSpc>
              <a:spcBef>
                <a:spcPct val="20000"/>
              </a:spcBef>
              <a:spcAft>
                <a:spcPct val="20000"/>
              </a:spcAft>
              <a:buClr>
                <a:srgbClr val="000000"/>
              </a:buClr>
              <a:defRPr/>
            </a:pPr>
            <a:endParaRPr lang="en-GB" altLang="en-US" sz="2400"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endParaRPr>
          </a:p>
          <a:p>
            <a:pPr marL="458663" indent="-345566" defTabSz="905068">
              <a:lnSpc>
                <a:spcPct val="150000"/>
              </a:lnSpc>
              <a:spcBef>
                <a:spcPct val="20000"/>
              </a:spcBef>
              <a:spcAft>
                <a:spcPct val="20000"/>
              </a:spcAft>
              <a:buClr>
                <a:srgbClr val="000000"/>
              </a:buClr>
              <a:defRPr/>
            </a:pPr>
            <a:r>
              <a:rPr lang="en-GB" sz="2425" dirty="0">
                <a:solidFill>
                  <a:srgbClr val="FF0000"/>
                </a:solidFill>
              </a:rPr>
              <a:t> </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endParaRPr>
          </a:p>
        </p:txBody>
      </p:sp>
      <p:sp>
        <p:nvSpPr>
          <p:cNvPr id="4" name="Date Placeholder 3"/>
          <p:cNvSpPr>
            <a:spLocks noGrp="1"/>
          </p:cNvSpPr>
          <p:nvPr>
            <p:ph type="dt" sz="half" idx="10"/>
          </p:nvPr>
        </p:nvSpPr>
        <p:spPr/>
        <p:txBody>
          <a:bodyPr/>
          <a:lstStyle/>
          <a:p>
            <a:pPr>
              <a:defRPr/>
            </a:pPr>
            <a:fld id="{F662B4AC-96A6-4DAB-836F-35B04A1FD47F}" type="datetime4">
              <a:rPr lang="en-GB" smtClean="0"/>
              <a:pPr>
                <a:defRPr/>
              </a:pPr>
              <a:t>26 July 2022</a:t>
            </a:fld>
            <a:endParaRPr lang="en-GB"/>
          </a:p>
        </p:txBody>
      </p:sp>
      <p:sp>
        <p:nvSpPr>
          <p:cNvPr id="5" name="Slide Number Placeholder 4"/>
          <p:cNvSpPr>
            <a:spLocks noGrp="1"/>
          </p:cNvSpPr>
          <p:nvPr>
            <p:ph type="sldNum" sz="quarter" idx="11"/>
          </p:nvPr>
        </p:nvSpPr>
        <p:spPr/>
        <p:txBody>
          <a:bodyPr/>
          <a:lstStyle/>
          <a:p>
            <a:pPr>
              <a:defRPr/>
            </a:pPr>
            <a:fld id="{AB317326-A75B-4BA8-A071-EC2025FF859C}" type="slidenum">
              <a:rPr lang="en-GB" smtClean="0"/>
              <a:pPr>
                <a:defRPr/>
              </a:pPr>
              <a:t>98</a:t>
            </a:fld>
            <a:endParaRPr lang="en-GB"/>
          </a:p>
        </p:txBody>
      </p:sp>
      <p:sp>
        <p:nvSpPr>
          <p:cNvPr id="6" name="Footer Placeholder 5"/>
          <p:cNvSpPr>
            <a:spLocks noGrp="1"/>
          </p:cNvSpPr>
          <p:nvPr>
            <p:ph type="ftr" sz="quarter" idx="12"/>
          </p:nvPr>
        </p:nvSpPr>
        <p:spPr/>
        <p:txBody>
          <a:bodyPr/>
          <a:lstStyle/>
          <a:p>
            <a:pPr>
              <a:defRPr/>
            </a:pPr>
            <a:r>
              <a:rPr lang="en-GB"/>
              <a:t>ORP AWARENESS</a:t>
            </a:r>
          </a:p>
        </p:txBody>
      </p:sp>
      <p:grpSp>
        <p:nvGrpSpPr>
          <p:cNvPr id="3" name="Group 2">
            <a:extLst>
              <a:ext uri="{FF2B5EF4-FFF2-40B4-BE49-F238E27FC236}">
                <a16:creationId xmlns:a16="http://schemas.microsoft.com/office/drawing/2014/main" id="{9997A1C7-BDC8-0FBC-14E7-2EABA7BEB93A}"/>
              </a:ext>
            </a:extLst>
          </p:cNvPr>
          <p:cNvGrpSpPr/>
          <p:nvPr/>
        </p:nvGrpSpPr>
        <p:grpSpPr>
          <a:xfrm>
            <a:off x="668719" y="2700511"/>
            <a:ext cx="8906059" cy="4464496"/>
            <a:chOff x="668719" y="1602764"/>
            <a:chExt cx="8906059" cy="5202203"/>
          </a:xfrm>
        </p:grpSpPr>
        <p:sp>
          <p:nvSpPr>
            <p:cNvPr id="9" name="Isosceles Triangle 8"/>
            <p:cNvSpPr/>
            <p:nvPr/>
          </p:nvSpPr>
          <p:spPr>
            <a:xfrm>
              <a:off x="668719" y="1602764"/>
              <a:ext cx="7093913" cy="5202203"/>
            </a:xfrm>
            <a:prstGeom prst="triangle">
              <a:avLst>
                <a:gd name="adj" fmla="val 5141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CC"/>
                </a:solidFill>
              </a:endParaRPr>
            </a:p>
            <a:p>
              <a:pPr algn="ctr"/>
              <a:endParaRPr lang="en-US" dirty="0">
                <a:solidFill>
                  <a:srgbClr val="0000CC"/>
                </a:solidFill>
              </a:endParaRPr>
            </a:p>
            <a:p>
              <a:pPr algn="ctr"/>
              <a:endParaRPr lang="en-US" dirty="0">
                <a:solidFill>
                  <a:srgbClr val="0000CC"/>
                </a:solidFill>
              </a:endParaRPr>
            </a:p>
            <a:p>
              <a:pPr algn="ctr"/>
              <a:endParaRPr lang="en-US" dirty="0">
                <a:solidFill>
                  <a:srgbClr val="0000CC"/>
                </a:solidFill>
              </a:endParaRPr>
            </a:p>
            <a:p>
              <a:pPr algn="ctr"/>
              <a:r>
                <a:rPr lang="en-US" b="1" dirty="0">
                  <a:solidFill>
                    <a:srgbClr val="0000CC"/>
                  </a:solidFill>
                </a:rPr>
                <a:t>      JV Management</a:t>
              </a:r>
            </a:p>
          </p:txBody>
        </p:sp>
        <p:cxnSp>
          <p:nvCxnSpPr>
            <p:cNvPr id="11" name="Straight Connector 10"/>
            <p:cNvCxnSpPr/>
            <p:nvPr/>
          </p:nvCxnSpPr>
          <p:spPr>
            <a:xfrm>
              <a:off x="3190999" y="3258553"/>
              <a:ext cx="220699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402787" y="4361997"/>
              <a:ext cx="378342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456931" y="5621833"/>
              <a:ext cx="551748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638930" y="2548619"/>
              <a:ext cx="1461105" cy="646331"/>
            </a:xfrm>
            <a:prstGeom prst="rect">
              <a:avLst/>
            </a:prstGeom>
            <a:noFill/>
          </p:spPr>
          <p:txBody>
            <a:bodyPr wrap="none" rtlCol="0">
              <a:spAutoFit/>
            </a:bodyPr>
            <a:lstStyle/>
            <a:p>
              <a:pPr algn="ctr"/>
              <a:r>
                <a:rPr lang="en-GB" b="1" dirty="0">
                  <a:solidFill>
                    <a:srgbClr val="0000CC"/>
                  </a:solidFill>
                  <a:latin typeface="+mn-lt"/>
                  <a:cs typeface="+mn-cs"/>
                </a:rPr>
                <a:t>PSC MACOM </a:t>
              </a:r>
            </a:p>
            <a:p>
              <a:pPr algn="ctr"/>
              <a:r>
                <a:rPr lang="en-GB" b="1" dirty="0">
                  <a:solidFill>
                    <a:srgbClr val="0000CC"/>
                  </a:solidFill>
                  <a:latin typeface="+mn-lt"/>
                  <a:cs typeface="+mn-cs"/>
                </a:rPr>
                <a:t>+ PSC Terms</a:t>
              </a:r>
              <a:endParaRPr lang="en-US" b="1" dirty="0">
                <a:solidFill>
                  <a:srgbClr val="0000CC"/>
                </a:solidFill>
                <a:latin typeface="+mn-lt"/>
                <a:cs typeface="+mn-cs"/>
              </a:endParaRPr>
            </a:p>
          </p:txBody>
        </p:sp>
        <p:sp>
          <p:nvSpPr>
            <p:cNvPr id="29" name="TextBox 28"/>
            <p:cNvSpPr txBox="1"/>
            <p:nvPr/>
          </p:nvSpPr>
          <p:spPr>
            <a:xfrm>
              <a:off x="3628469" y="3494474"/>
              <a:ext cx="1344599" cy="646331"/>
            </a:xfrm>
            <a:prstGeom prst="rect">
              <a:avLst/>
            </a:prstGeom>
            <a:noFill/>
          </p:spPr>
          <p:txBody>
            <a:bodyPr wrap="none" rtlCol="0">
              <a:spAutoFit/>
            </a:bodyPr>
            <a:lstStyle/>
            <a:p>
              <a:pPr algn="ctr"/>
              <a:r>
                <a:rPr lang="en-GB" b="1" dirty="0">
                  <a:solidFill>
                    <a:srgbClr val="0000CC"/>
                  </a:solidFill>
                  <a:latin typeface="+mn-lt"/>
                  <a:cs typeface="+mn-cs"/>
                </a:rPr>
                <a:t>JOA OCM </a:t>
              </a:r>
            </a:p>
            <a:p>
              <a:pPr algn="ctr"/>
              <a:r>
                <a:rPr lang="en-GB" b="1" dirty="0">
                  <a:solidFill>
                    <a:srgbClr val="0000CC"/>
                  </a:solidFill>
                  <a:latin typeface="+mn-lt"/>
                  <a:cs typeface="+mn-cs"/>
                </a:rPr>
                <a:t>+ JOA Terms</a:t>
              </a:r>
              <a:endParaRPr lang="en-US" b="1" dirty="0">
                <a:solidFill>
                  <a:srgbClr val="0000CC"/>
                </a:solidFill>
                <a:latin typeface="+mn-lt"/>
                <a:cs typeface="+mn-cs"/>
              </a:endParaRPr>
            </a:p>
          </p:txBody>
        </p:sp>
        <p:sp>
          <p:nvSpPr>
            <p:cNvPr id="30" name="TextBox 29"/>
            <p:cNvSpPr txBox="1"/>
            <p:nvPr/>
          </p:nvSpPr>
          <p:spPr>
            <a:xfrm>
              <a:off x="3571018" y="4755614"/>
              <a:ext cx="1379352" cy="430360"/>
            </a:xfrm>
            <a:prstGeom prst="rect">
              <a:avLst/>
            </a:prstGeom>
            <a:noFill/>
          </p:spPr>
          <p:txBody>
            <a:bodyPr wrap="none" rtlCol="0">
              <a:spAutoFit/>
            </a:bodyPr>
            <a:lstStyle/>
            <a:p>
              <a:pPr algn="ctr"/>
              <a:r>
                <a:rPr lang="en-GB" b="1" dirty="0" err="1">
                  <a:solidFill>
                    <a:srgbClr val="0000CC"/>
                  </a:solidFill>
                  <a:latin typeface="+mn-lt"/>
                  <a:cs typeface="+mn-cs"/>
                </a:rPr>
                <a:t>OilCo</a:t>
              </a:r>
              <a:r>
                <a:rPr lang="en-GB" b="1" dirty="0">
                  <a:solidFill>
                    <a:srgbClr val="0000CC"/>
                  </a:solidFill>
                  <a:latin typeface="+mn-lt"/>
                  <a:cs typeface="+mn-cs"/>
                </a:rPr>
                <a:t> Parent</a:t>
              </a:r>
              <a:endParaRPr lang="en-US" b="1" dirty="0">
                <a:solidFill>
                  <a:srgbClr val="0000CC"/>
                </a:solidFill>
                <a:latin typeface="+mn-lt"/>
                <a:cs typeface="+mn-cs"/>
              </a:endParaRPr>
            </a:p>
          </p:txBody>
        </p:sp>
        <p:sp>
          <p:nvSpPr>
            <p:cNvPr id="31" name="Rectangle 30"/>
            <p:cNvSpPr/>
            <p:nvPr/>
          </p:nvSpPr>
          <p:spPr>
            <a:xfrm>
              <a:off x="5397995" y="2548619"/>
              <a:ext cx="3288080" cy="369332"/>
            </a:xfrm>
            <a:prstGeom prst="rect">
              <a:avLst/>
            </a:prstGeom>
          </p:spPr>
          <p:txBody>
            <a:bodyPr wrap="none">
              <a:spAutoFit/>
            </a:bodyPr>
            <a:lstStyle/>
            <a:p>
              <a:r>
                <a:rPr lang="en-US" dirty="0">
                  <a:solidFill>
                    <a:srgbClr val="0000CC"/>
                  </a:solidFill>
                </a:rPr>
                <a:t>Costs recoverable from NNPC</a:t>
              </a:r>
            </a:p>
          </p:txBody>
        </p:sp>
        <p:sp>
          <p:nvSpPr>
            <p:cNvPr id="32" name="Rectangle 31"/>
            <p:cNvSpPr/>
            <p:nvPr/>
          </p:nvSpPr>
          <p:spPr>
            <a:xfrm>
              <a:off x="6502497" y="3616520"/>
              <a:ext cx="2326278" cy="369332"/>
            </a:xfrm>
            <a:prstGeom prst="rect">
              <a:avLst/>
            </a:prstGeom>
          </p:spPr>
          <p:txBody>
            <a:bodyPr wrap="none">
              <a:spAutoFit/>
            </a:bodyPr>
            <a:lstStyle/>
            <a:p>
              <a:r>
                <a:rPr lang="en-US" dirty="0">
                  <a:solidFill>
                    <a:srgbClr val="0000CC"/>
                  </a:solidFill>
                </a:rPr>
                <a:t>Costs billable to CoV</a:t>
              </a:r>
            </a:p>
          </p:txBody>
        </p:sp>
        <p:sp>
          <p:nvSpPr>
            <p:cNvPr id="33" name="Rectangle 32"/>
            <p:cNvSpPr/>
            <p:nvPr/>
          </p:nvSpPr>
          <p:spPr>
            <a:xfrm>
              <a:off x="7132768" y="4791211"/>
              <a:ext cx="1762085" cy="369332"/>
            </a:xfrm>
            <a:prstGeom prst="rect">
              <a:avLst/>
            </a:prstGeom>
          </p:spPr>
          <p:txBody>
            <a:bodyPr wrap="none">
              <a:spAutoFit/>
            </a:bodyPr>
            <a:lstStyle/>
            <a:p>
              <a:r>
                <a:rPr lang="en-US" dirty="0">
                  <a:solidFill>
                    <a:srgbClr val="0000CC"/>
                  </a:solidFill>
                </a:rPr>
                <a:t>Fund Allocation</a:t>
              </a:r>
            </a:p>
          </p:txBody>
        </p:sp>
        <p:sp>
          <p:nvSpPr>
            <p:cNvPr id="34" name="Rectangle 33"/>
            <p:cNvSpPr/>
            <p:nvPr/>
          </p:nvSpPr>
          <p:spPr>
            <a:xfrm>
              <a:off x="7684517" y="5965902"/>
              <a:ext cx="1890261" cy="369332"/>
            </a:xfrm>
            <a:prstGeom prst="rect">
              <a:avLst/>
            </a:prstGeom>
          </p:spPr>
          <p:txBody>
            <a:bodyPr wrap="none">
              <a:spAutoFit/>
            </a:bodyPr>
            <a:lstStyle/>
            <a:p>
              <a:r>
                <a:rPr lang="en-US" dirty="0">
                  <a:solidFill>
                    <a:srgbClr val="0000CC"/>
                  </a:solidFill>
                </a:rPr>
                <a:t>Budget Proposal</a:t>
              </a:r>
            </a:p>
          </p:txBody>
        </p:sp>
      </p:grpSp>
      <p:sp>
        <p:nvSpPr>
          <p:cNvPr id="21" name="Title 1">
            <a:extLst>
              <a:ext uri="{FF2B5EF4-FFF2-40B4-BE49-F238E27FC236}">
                <a16:creationId xmlns:a16="http://schemas.microsoft.com/office/drawing/2014/main" id="{85E44021-17A5-59FF-B9FF-5B93A4E5091E}"/>
              </a:ext>
            </a:extLst>
          </p:cNvPr>
          <p:cNvSpPr txBox="1">
            <a:spLocks/>
          </p:cNvSpPr>
          <p:nvPr/>
        </p:nvSpPr>
        <p:spPr bwMode="auto">
          <a:xfrm>
            <a:off x="252066" y="1548384"/>
            <a:ext cx="8632924"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itchFamily="34" charset="0"/>
                <a:ea typeface="+mn-ea"/>
                <a:cs typeface="Arial" pitchFamily="34" charset="0"/>
              </a:rPr>
              <a:t>Understanding JOA Governance</a:t>
            </a:r>
          </a:p>
        </p:txBody>
      </p:sp>
      <p:sp>
        <p:nvSpPr>
          <p:cNvPr id="20" name="Title 3">
            <a:extLst>
              <a:ext uri="{FF2B5EF4-FFF2-40B4-BE49-F238E27FC236}">
                <a16:creationId xmlns:a16="http://schemas.microsoft.com/office/drawing/2014/main" id="{44D5A8DF-D78F-4147-C9AF-5B19BBF73F9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1921557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58" y="2135843"/>
            <a:ext cx="9451383" cy="463964"/>
          </a:xfrm>
        </p:spPr>
        <p:txBody>
          <a:bodyPr/>
          <a:lstStyle/>
          <a:p>
            <a:r>
              <a:rPr lang="en-GB" sz="2000" dirty="0">
                <a:solidFill>
                  <a:srgbClr val="FF0000"/>
                </a:solidFill>
                <a:latin typeface="Arial" panose="020B0604020202020204" pitchFamily="34" charset="0"/>
                <a:cs typeface="Arial" panose="020B0604020202020204" pitchFamily="34" charset="0"/>
              </a:rPr>
              <a:t>PSC Approval Process</a:t>
            </a:r>
            <a:endParaRPr lang="en-US" sz="2000" dirty="0">
              <a:solidFill>
                <a:srgbClr val="FF0000"/>
              </a:solidFill>
              <a:latin typeface="Arial" panose="020B0604020202020204" pitchFamily="34" charset="0"/>
              <a:cs typeface="Arial" panose="020B0604020202020204" pitchFamily="34" charset="0"/>
            </a:endParaRPr>
          </a:p>
        </p:txBody>
      </p:sp>
      <p:sp>
        <p:nvSpPr>
          <p:cNvPr id="4" name="Date Placeholder 3"/>
          <p:cNvSpPr>
            <a:spLocks noGrp="1"/>
          </p:cNvSpPr>
          <p:nvPr>
            <p:ph type="dt" sz="half" idx="10"/>
          </p:nvPr>
        </p:nvSpPr>
        <p:spPr/>
        <p:txBody>
          <a:bodyPr/>
          <a:lstStyle/>
          <a:p>
            <a:pPr>
              <a:defRPr/>
            </a:pPr>
            <a:fld id="{F662B4AC-96A6-4DAB-836F-35B04A1FD47F}" type="datetime4">
              <a:rPr lang="en-GB" smtClean="0"/>
              <a:pPr>
                <a:defRPr/>
              </a:pPr>
              <a:t>26 July 2022</a:t>
            </a:fld>
            <a:endParaRPr lang="en-GB"/>
          </a:p>
        </p:txBody>
      </p:sp>
      <p:sp>
        <p:nvSpPr>
          <p:cNvPr id="5" name="Slide Number Placeholder 4"/>
          <p:cNvSpPr>
            <a:spLocks noGrp="1"/>
          </p:cNvSpPr>
          <p:nvPr>
            <p:ph type="sldNum" sz="quarter" idx="11"/>
          </p:nvPr>
        </p:nvSpPr>
        <p:spPr/>
        <p:txBody>
          <a:bodyPr/>
          <a:lstStyle/>
          <a:p>
            <a:pPr>
              <a:defRPr/>
            </a:pPr>
            <a:fld id="{AB317326-A75B-4BA8-A071-EC2025FF859C}" type="slidenum">
              <a:rPr lang="en-GB" smtClean="0"/>
              <a:pPr>
                <a:defRPr/>
              </a:pPr>
              <a:t>99</a:t>
            </a:fld>
            <a:endParaRPr lang="en-GB"/>
          </a:p>
        </p:txBody>
      </p:sp>
      <p:grpSp>
        <p:nvGrpSpPr>
          <p:cNvPr id="3" name="Group 2">
            <a:extLst>
              <a:ext uri="{FF2B5EF4-FFF2-40B4-BE49-F238E27FC236}">
                <a16:creationId xmlns:a16="http://schemas.microsoft.com/office/drawing/2014/main" id="{B776EF41-EBEF-2C20-3CFF-9F922F4D75E9}"/>
              </a:ext>
            </a:extLst>
          </p:cNvPr>
          <p:cNvGrpSpPr/>
          <p:nvPr/>
        </p:nvGrpSpPr>
        <p:grpSpPr>
          <a:xfrm>
            <a:off x="317836" y="2599807"/>
            <a:ext cx="9460160" cy="4627393"/>
            <a:chOff x="196497" y="864245"/>
            <a:chExt cx="9460160" cy="5704065"/>
          </a:xfrm>
        </p:grpSpPr>
        <p:sp>
          <p:nvSpPr>
            <p:cNvPr id="15" name="Oval 14"/>
            <p:cNvSpPr/>
            <p:nvPr/>
          </p:nvSpPr>
          <p:spPr>
            <a:xfrm>
              <a:off x="2639956" y="1731278"/>
              <a:ext cx="5202203" cy="4335169"/>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rgbClr val="0000CC"/>
                </a:solidFill>
              </a:endParaRPr>
            </a:p>
          </p:txBody>
        </p:sp>
        <p:sp>
          <p:nvSpPr>
            <p:cNvPr id="24" name="Rectangle 23"/>
            <p:cNvSpPr/>
            <p:nvPr/>
          </p:nvSpPr>
          <p:spPr>
            <a:xfrm>
              <a:off x="5792806" y="2213142"/>
              <a:ext cx="2364638" cy="463991"/>
            </a:xfrm>
            <a:prstGeom prst="rect">
              <a:avLst/>
            </a:prstGeom>
            <a:solidFill>
              <a:srgbClr val="FFFF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CC"/>
                </a:solidFill>
              </a:endParaRPr>
            </a:p>
          </p:txBody>
        </p:sp>
        <p:sp>
          <p:nvSpPr>
            <p:cNvPr id="25" name="Rectangle 24"/>
            <p:cNvSpPr/>
            <p:nvPr/>
          </p:nvSpPr>
          <p:spPr>
            <a:xfrm>
              <a:off x="2088207" y="2204206"/>
              <a:ext cx="2128174" cy="394106"/>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CC"/>
                </a:solidFill>
              </a:endParaRPr>
            </a:p>
          </p:txBody>
        </p:sp>
        <p:sp>
          <p:nvSpPr>
            <p:cNvPr id="26" name="Rectangle 25"/>
            <p:cNvSpPr/>
            <p:nvPr/>
          </p:nvSpPr>
          <p:spPr>
            <a:xfrm>
              <a:off x="4216382" y="1494814"/>
              <a:ext cx="1576425" cy="551749"/>
            </a:xfrm>
            <a:prstGeom prst="rect">
              <a:avLst/>
            </a:prstGeom>
            <a:solidFill>
              <a:srgbClr val="0033CC"/>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endParaRPr>
            </a:p>
          </p:txBody>
        </p:sp>
        <p:sp>
          <p:nvSpPr>
            <p:cNvPr id="29" name="Rectangle 28"/>
            <p:cNvSpPr/>
            <p:nvPr/>
          </p:nvSpPr>
          <p:spPr>
            <a:xfrm>
              <a:off x="6502198" y="3149844"/>
              <a:ext cx="2285816" cy="394459"/>
            </a:xfrm>
            <a:prstGeom prst="rect">
              <a:avLst/>
            </a:prstGeom>
            <a:solidFill>
              <a:srgbClr val="0033CC"/>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00CC"/>
                  </a:solidFill>
                </a:rPr>
                <a:t>         </a:t>
              </a:r>
              <a:endParaRPr lang="en-US" sz="1400" dirty="0">
                <a:solidFill>
                  <a:srgbClr val="0000CC"/>
                </a:solidFill>
              </a:endParaRPr>
            </a:p>
          </p:txBody>
        </p:sp>
        <p:sp>
          <p:nvSpPr>
            <p:cNvPr id="30" name="Rectangle 29"/>
            <p:cNvSpPr/>
            <p:nvPr/>
          </p:nvSpPr>
          <p:spPr>
            <a:xfrm>
              <a:off x="984710" y="3150061"/>
              <a:ext cx="2443459" cy="394106"/>
            </a:xfrm>
            <a:prstGeom prst="rect">
              <a:avLst/>
            </a:prstGeom>
            <a:solidFill>
              <a:srgbClr val="0033CC"/>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rPr>
                <a:t> </a:t>
              </a:r>
              <a:endParaRPr lang="en-US" sz="1400" dirty="0">
                <a:solidFill>
                  <a:schemeClr val="bg1"/>
                </a:solidFill>
              </a:endParaRPr>
            </a:p>
          </p:txBody>
        </p:sp>
        <p:sp>
          <p:nvSpPr>
            <p:cNvPr id="31" name="Rectangle 30"/>
            <p:cNvSpPr/>
            <p:nvPr/>
          </p:nvSpPr>
          <p:spPr>
            <a:xfrm>
              <a:off x="6502198" y="4174737"/>
              <a:ext cx="1970531" cy="394106"/>
            </a:xfrm>
            <a:prstGeom prst="rect">
              <a:avLst/>
            </a:prstGeom>
            <a:solidFill>
              <a:srgbClr val="FFFF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CC"/>
                </a:solidFill>
              </a:endParaRPr>
            </a:p>
          </p:txBody>
        </p:sp>
        <p:sp>
          <p:nvSpPr>
            <p:cNvPr id="32" name="Rectangle 31"/>
            <p:cNvSpPr/>
            <p:nvPr/>
          </p:nvSpPr>
          <p:spPr>
            <a:xfrm>
              <a:off x="2324671" y="5357056"/>
              <a:ext cx="2285816" cy="472928"/>
            </a:xfrm>
            <a:prstGeom prst="rect">
              <a:avLst/>
            </a:prstGeom>
            <a:solidFill>
              <a:srgbClr val="0033CC"/>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CC"/>
                </a:solidFill>
              </a:endParaRPr>
            </a:p>
          </p:txBody>
        </p:sp>
        <p:sp>
          <p:nvSpPr>
            <p:cNvPr id="33" name="Rectangle 32"/>
            <p:cNvSpPr/>
            <p:nvPr/>
          </p:nvSpPr>
          <p:spPr>
            <a:xfrm>
              <a:off x="5792807" y="5357056"/>
              <a:ext cx="2522280" cy="472928"/>
            </a:xfrm>
            <a:prstGeom prst="rect">
              <a:avLst/>
            </a:prstGeom>
            <a:solidFill>
              <a:srgbClr val="0033CC"/>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CC"/>
                </a:solidFill>
              </a:endParaRPr>
            </a:p>
          </p:txBody>
        </p:sp>
        <p:sp>
          <p:nvSpPr>
            <p:cNvPr id="34" name="Rectangle 33"/>
            <p:cNvSpPr/>
            <p:nvPr/>
          </p:nvSpPr>
          <p:spPr>
            <a:xfrm>
              <a:off x="1378816" y="4174737"/>
              <a:ext cx="2285816" cy="394106"/>
            </a:xfrm>
            <a:prstGeom prst="rect">
              <a:avLst/>
            </a:prstGeom>
            <a:solidFill>
              <a:srgbClr val="FFFF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CC"/>
                </a:solidFill>
              </a:endParaRPr>
            </a:p>
          </p:txBody>
        </p:sp>
        <p:sp>
          <p:nvSpPr>
            <p:cNvPr id="35" name="TextBox 34"/>
            <p:cNvSpPr txBox="1"/>
            <p:nvPr/>
          </p:nvSpPr>
          <p:spPr>
            <a:xfrm>
              <a:off x="4216381" y="1573636"/>
              <a:ext cx="1763384" cy="344220"/>
            </a:xfrm>
            <a:prstGeom prst="rect">
              <a:avLst/>
            </a:prstGeom>
            <a:noFill/>
          </p:spPr>
          <p:txBody>
            <a:bodyPr wrap="square" rtlCol="0">
              <a:spAutoFit/>
            </a:bodyPr>
            <a:lstStyle/>
            <a:p>
              <a:r>
                <a:rPr lang="en-GB" sz="1400" dirty="0">
                  <a:solidFill>
                    <a:schemeClr val="bg1"/>
                  </a:solidFill>
                </a:rPr>
                <a:t>MACOM (PSC)</a:t>
              </a:r>
              <a:endParaRPr lang="en-US" sz="1400" dirty="0">
                <a:solidFill>
                  <a:schemeClr val="bg1"/>
                </a:solidFill>
              </a:endParaRPr>
            </a:p>
          </p:txBody>
        </p:sp>
        <p:sp>
          <p:nvSpPr>
            <p:cNvPr id="36" name="TextBox 35"/>
            <p:cNvSpPr txBox="1"/>
            <p:nvPr/>
          </p:nvSpPr>
          <p:spPr>
            <a:xfrm>
              <a:off x="2088207" y="2204206"/>
              <a:ext cx="2127468" cy="344220"/>
            </a:xfrm>
            <a:prstGeom prst="rect">
              <a:avLst/>
            </a:prstGeom>
            <a:noFill/>
            <a:ln>
              <a:solidFill>
                <a:srgbClr val="C00000"/>
              </a:solidFill>
            </a:ln>
          </p:spPr>
          <p:txBody>
            <a:bodyPr wrap="square" rtlCol="0">
              <a:spAutoFit/>
            </a:bodyPr>
            <a:lstStyle/>
            <a:p>
              <a:r>
                <a:rPr lang="en-GB" sz="1400" dirty="0">
                  <a:solidFill>
                    <a:srgbClr val="0000CC"/>
                  </a:solidFill>
                </a:rPr>
                <a:t>MACOM dry run</a:t>
              </a:r>
              <a:endParaRPr lang="en-US" sz="1400" dirty="0">
                <a:solidFill>
                  <a:srgbClr val="0000CC"/>
                </a:solidFill>
              </a:endParaRPr>
            </a:p>
          </p:txBody>
        </p:sp>
        <p:sp>
          <p:nvSpPr>
            <p:cNvPr id="37" name="TextBox 36"/>
            <p:cNvSpPr txBox="1"/>
            <p:nvPr/>
          </p:nvSpPr>
          <p:spPr>
            <a:xfrm>
              <a:off x="1457638" y="3150061"/>
              <a:ext cx="1891710" cy="344220"/>
            </a:xfrm>
            <a:prstGeom prst="rect">
              <a:avLst/>
            </a:prstGeom>
            <a:solidFill>
              <a:srgbClr val="0033CC"/>
            </a:solidFill>
          </p:spPr>
          <p:txBody>
            <a:bodyPr wrap="square" rtlCol="0">
              <a:spAutoFit/>
            </a:bodyPr>
            <a:lstStyle/>
            <a:p>
              <a:r>
                <a:rPr lang="en-GB" sz="1400" dirty="0">
                  <a:solidFill>
                    <a:schemeClr val="bg1"/>
                  </a:solidFill>
                </a:rPr>
                <a:t>TECOM (PSC)</a:t>
              </a:r>
              <a:endParaRPr lang="en-US" sz="1400" dirty="0">
                <a:solidFill>
                  <a:schemeClr val="bg1"/>
                </a:solidFill>
              </a:endParaRPr>
            </a:p>
          </p:txBody>
        </p:sp>
        <p:sp>
          <p:nvSpPr>
            <p:cNvPr id="39" name="Rectangle 38"/>
            <p:cNvSpPr/>
            <p:nvPr/>
          </p:nvSpPr>
          <p:spPr>
            <a:xfrm>
              <a:off x="2403493" y="5435878"/>
              <a:ext cx="1216936" cy="344220"/>
            </a:xfrm>
            <a:prstGeom prst="rect">
              <a:avLst/>
            </a:prstGeom>
            <a:solidFill>
              <a:srgbClr val="0033CC"/>
            </a:solidFill>
          </p:spPr>
          <p:txBody>
            <a:bodyPr wrap="none">
              <a:spAutoFit/>
            </a:bodyPr>
            <a:lstStyle/>
            <a:p>
              <a:r>
                <a:rPr lang="en-GB" sz="1400" dirty="0">
                  <a:solidFill>
                    <a:schemeClr val="bg1"/>
                  </a:solidFill>
                </a:rPr>
                <a:t>Pre- TECOM</a:t>
              </a:r>
              <a:endParaRPr lang="en-US" sz="1400" dirty="0">
                <a:solidFill>
                  <a:schemeClr val="bg1"/>
                </a:solidFill>
              </a:endParaRPr>
            </a:p>
          </p:txBody>
        </p:sp>
        <p:sp>
          <p:nvSpPr>
            <p:cNvPr id="40" name="Rectangle 39"/>
            <p:cNvSpPr/>
            <p:nvPr/>
          </p:nvSpPr>
          <p:spPr>
            <a:xfrm>
              <a:off x="6502497" y="5435878"/>
              <a:ext cx="1569032" cy="344220"/>
            </a:xfrm>
            <a:prstGeom prst="rect">
              <a:avLst/>
            </a:prstGeom>
          </p:spPr>
          <p:txBody>
            <a:bodyPr wrap="square">
              <a:spAutoFit/>
            </a:bodyPr>
            <a:lstStyle/>
            <a:p>
              <a:r>
                <a:rPr lang="en-GB" sz="1400" dirty="0">
                  <a:solidFill>
                    <a:schemeClr val="bg1"/>
                  </a:solidFill>
                </a:rPr>
                <a:t>OCM (JOA)</a:t>
              </a:r>
              <a:endParaRPr lang="en-US" sz="1400" dirty="0">
                <a:solidFill>
                  <a:schemeClr val="bg1"/>
                </a:solidFill>
              </a:endParaRPr>
            </a:p>
          </p:txBody>
        </p:sp>
        <p:sp>
          <p:nvSpPr>
            <p:cNvPr id="41" name="Rectangle 40"/>
            <p:cNvSpPr/>
            <p:nvPr/>
          </p:nvSpPr>
          <p:spPr>
            <a:xfrm>
              <a:off x="6817483" y="4175091"/>
              <a:ext cx="1208985" cy="344220"/>
            </a:xfrm>
            <a:prstGeom prst="rect">
              <a:avLst/>
            </a:prstGeom>
          </p:spPr>
          <p:txBody>
            <a:bodyPr wrap="none">
              <a:spAutoFit/>
            </a:bodyPr>
            <a:lstStyle/>
            <a:p>
              <a:r>
                <a:rPr lang="en-GB" sz="1400" dirty="0">
                  <a:solidFill>
                    <a:srgbClr val="0000CC"/>
                  </a:solidFill>
                </a:rPr>
                <a:t>OCM dry run</a:t>
              </a:r>
              <a:endParaRPr lang="en-US" sz="1400" dirty="0">
                <a:solidFill>
                  <a:srgbClr val="0000CC"/>
                </a:solidFill>
              </a:endParaRPr>
            </a:p>
          </p:txBody>
        </p:sp>
        <p:sp>
          <p:nvSpPr>
            <p:cNvPr id="42" name="Rectangle 41"/>
            <p:cNvSpPr/>
            <p:nvPr/>
          </p:nvSpPr>
          <p:spPr>
            <a:xfrm>
              <a:off x="6817483" y="3173716"/>
              <a:ext cx="1190022" cy="344220"/>
            </a:xfrm>
            <a:prstGeom prst="rect">
              <a:avLst/>
            </a:prstGeom>
            <a:solidFill>
              <a:srgbClr val="0033CC"/>
            </a:solidFill>
          </p:spPr>
          <p:txBody>
            <a:bodyPr wrap="square">
              <a:spAutoFit/>
            </a:bodyPr>
            <a:lstStyle/>
            <a:p>
              <a:r>
                <a:rPr lang="en-GB" sz="1400" dirty="0">
                  <a:solidFill>
                    <a:schemeClr val="bg1"/>
                  </a:solidFill>
                </a:rPr>
                <a:t>TCM (JOA)</a:t>
              </a:r>
              <a:endParaRPr lang="en-US" sz="1400" dirty="0">
                <a:solidFill>
                  <a:schemeClr val="bg1"/>
                </a:solidFill>
              </a:endParaRPr>
            </a:p>
          </p:txBody>
        </p:sp>
        <p:sp>
          <p:nvSpPr>
            <p:cNvPr id="43" name="Rectangle 42"/>
            <p:cNvSpPr/>
            <p:nvPr/>
          </p:nvSpPr>
          <p:spPr>
            <a:xfrm>
              <a:off x="6186913" y="2283027"/>
              <a:ext cx="1178528" cy="344220"/>
            </a:xfrm>
            <a:prstGeom prst="rect">
              <a:avLst/>
            </a:prstGeom>
          </p:spPr>
          <p:txBody>
            <a:bodyPr wrap="none">
              <a:spAutoFit/>
            </a:bodyPr>
            <a:lstStyle/>
            <a:p>
              <a:r>
                <a:rPr lang="en-GB" sz="1400" dirty="0">
                  <a:solidFill>
                    <a:srgbClr val="0000CC"/>
                  </a:solidFill>
                </a:rPr>
                <a:t>TCM dry run</a:t>
              </a:r>
              <a:endParaRPr lang="en-US" sz="1400" dirty="0">
                <a:solidFill>
                  <a:srgbClr val="0000CC"/>
                </a:solidFill>
              </a:endParaRPr>
            </a:p>
          </p:txBody>
        </p:sp>
        <p:sp>
          <p:nvSpPr>
            <p:cNvPr id="44" name="TextBox 43"/>
            <p:cNvSpPr txBox="1"/>
            <p:nvPr/>
          </p:nvSpPr>
          <p:spPr>
            <a:xfrm>
              <a:off x="196497" y="3071240"/>
              <a:ext cx="554960" cy="344220"/>
            </a:xfrm>
            <a:prstGeom prst="rect">
              <a:avLst/>
            </a:prstGeom>
            <a:noFill/>
          </p:spPr>
          <p:txBody>
            <a:bodyPr wrap="none" rtlCol="0">
              <a:spAutoFit/>
            </a:bodyPr>
            <a:lstStyle/>
            <a:p>
              <a:r>
                <a:rPr lang="en-GB" sz="1400" b="1" dirty="0">
                  <a:solidFill>
                    <a:srgbClr val="0000CC"/>
                  </a:solidFill>
                </a:rPr>
                <a:t>PSC</a:t>
              </a:r>
              <a:endParaRPr lang="en-US" sz="1400" b="1" dirty="0">
                <a:solidFill>
                  <a:srgbClr val="0000CC"/>
                </a:solidFill>
              </a:endParaRPr>
            </a:p>
          </p:txBody>
        </p:sp>
        <p:sp>
          <p:nvSpPr>
            <p:cNvPr id="45" name="TextBox 44"/>
            <p:cNvSpPr txBox="1"/>
            <p:nvPr/>
          </p:nvSpPr>
          <p:spPr>
            <a:xfrm>
              <a:off x="9103300" y="3150061"/>
              <a:ext cx="553357" cy="344220"/>
            </a:xfrm>
            <a:prstGeom prst="rect">
              <a:avLst/>
            </a:prstGeom>
            <a:noFill/>
          </p:spPr>
          <p:txBody>
            <a:bodyPr wrap="none" rtlCol="0">
              <a:spAutoFit/>
            </a:bodyPr>
            <a:lstStyle/>
            <a:p>
              <a:r>
                <a:rPr lang="en-GB" sz="1400" b="1" dirty="0">
                  <a:solidFill>
                    <a:srgbClr val="0000CC"/>
                  </a:solidFill>
                </a:rPr>
                <a:t>JOA</a:t>
              </a:r>
              <a:endParaRPr lang="en-US" sz="1400" b="1" dirty="0">
                <a:solidFill>
                  <a:srgbClr val="0000CC"/>
                </a:solidFill>
              </a:endParaRPr>
            </a:p>
          </p:txBody>
        </p:sp>
        <p:sp>
          <p:nvSpPr>
            <p:cNvPr id="46" name="Rectangle 45"/>
            <p:cNvSpPr/>
            <p:nvPr/>
          </p:nvSpPr>
          <p:spPr>
            <a:xfrm>
              <a:off x="3979918" y="864245"/>
              <a:ext cx="2285815" cy="344220"/>
            </a:xfrm>
            <a:prstGeom prst="rect">
              <a:avLst/>
            </a:prstGeom>
            <a:ln>
              <a:solidFill>
                <a:srgbClr val="C00000"/>
              </a:solidFill>
            </a:ln>
          </p:spPr>
          <p:txBody>
            <a:bodyPr wrap="square">
              <a:spAutoFit/>
            </a:bodyPr>
            <a:lstStyle/>
            <a:p>
              <a:r>
                <a:rPr lang="en-US" sz="1400" dirty="0">
                  <a:solidFill>
                    <a:srgbClr val="0000CC"/>
                  </a:solidFill>
                </a:rPr>
                <a:t>Approves cost recovery</a:t>
              </a:r>
            </a:p>
          </p:txBody>
        </p:sp>
        <p:sp>
          <p:nvSpPr>
            <p:cNvPr id="47" name="Rectangle 46"/>
            <p:cNvSpPr/>
            <p:nvPr/>
          </p:nvSpPr>
          <p:spPr>
            <a:xfrm>
              <a:off x="5556640" y="6224090"/>
              <a:ext cx="3231373" cy="344220"/>
            </a:xfrm>
            <a:prstGeom prst="rect">
              <a:avLst/>
            </a:prstGeom>
            <a:ln>
              <a:solidFill>
                <a:srgbClr val="C00000"/>
              </a:solidFill>
            </a:ln>
          </p:spPr>
          <p:txBody>
            <a:bodyPr wrap="square">
              <a:spAutoFit/>
            </a:bodyPr>
            <a:lstStyle/>
            <a:p>
              <a:r>
                <a:rPr lang="en-US" sz="1400" dirty="0">
                  <a:solidFill>
                    <a:srgbClr val="0000CC"/>
                  </a:solidFill>
                </a:rPr>
                <a:t>Approves Billing to Partners</a:t>
              </a:r>
            </a:p>
          </p:txBody>
        </p:sp>
        <p:cxnSp>
          <p:nvCxnSpPr>
            <p:cNvPr id="49" name="Straight Arrow Connector 48"/>
            <p:cNvCxnSpPr/>
            <p:nvPr/>
          </p:nvCxnSpPr>
          <p:spPr>
            <a:xfrm>
              <a:off x="5004594" y="1179530"/>
              <a:ext cx="0" cy="3152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6502497" y="5829984"/>
              <a:ext cx="157344" cy="3941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1615281" y="4175091"/>
              <a:ext cx="1438214" cy="344220"/>
            </a:xfrm>
            <a:prstGeom prst="rect">
              <a:avLst/>
            </a:prstGeom>
          </p:spPr>
          <p:txBody>
            <a:bodyPr wrap="none">
              <a:spAutoFit/>
            </a:bodyPr>
            <a:lstStyle/>
            <a:p>
              <a:r>
                <a:rPr lang="en-GB" sz="1400" dirty="0">
                  <a:solidFill>
                    <a:srgbClr val="0000CC"/>
                  </a:solidFill>
                </a:rPr>
                <a:t>TECOM dry run</a:t>
              </a:r>
              <a:endParaRPr lang="en-US" sz="1400" dirty="0">
                <a:solidFill>
                  <a:srgbClr val="0000CC"/>
                </a:solidFill>
              </a:endParaRPr>
            </a:p>
          </p:txBody>
        </p:sp>
      </p:grpSp>
      <p:sp>
        <p:nvSpPr>
          <p:cNvPr id="51" name="Title 1">
            <a:extLst>
              <a:ext uri="{FF2B5EF4-FFF2-40B4-BE49-F238E27FC236}">
                <a16:creationId xmlns:a16="http://schemas.microsoft.com/office/drawing/2014/main" id="{2F754568-27EE-D257-9584-B23EF1F185A0}"/>
              </a:ext>
            </a:extLst>
          </p:cNvPr>
          <p:cNvSpPr txBox="1">
            <a:spLocks/>
          </p:cNvSpPr>
          <p:nvPr/>
        </p:nvSpPr>
        <p:spPr bwMode="auto">
          <a:xfrm>
            <a:off x="252066" y="1548384"/>
            <a:ext cx="8632924"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itchFamily="34" charset="0"/>
                <a:ea typeface="+mn-ea"/>
                <a:cs typeface="Arial" pitchFamily="34" charset="0"/>
              </a:rPr>
              <a:t>Understanding JOA Governance</a:t>
            </a:r>
          </a:p>
        </p:txBody>
      </p:sp>
      <p:sp>
        <p:nvSpPr>
          <p:cNvPr id="38" name="Title 3">
            <a:extLst>
              <a:ext uri="{FF2B5EF4-FFF2-40B4-BE49-F238E27FC236}">
                <a16:creationId xmlns:a16="http://schemas.microsoft.com/office/drawing/2014/main" id="{636E413D-2C09-A3B2-5DE7-2B9914ADDC9F}"/>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2013439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p:nvPr/>
        </p:nvSpPr>
        <p:spPr>
          <a:xfrm>
            <a:off x="396082" y="2031664"/>
            <a:ext cx="9307740" cy="446710"/>
          </a:xfrm>
          <a:prstGeom prst="rect">
            <a:avLst/>
          </a:prstGeom>
        </p:spPr>
        <p:txBody>
          <a:bodyPr wrap="square" lIns="0" tIns="14214" rIns="0" bIns="0" rtlCol="0">
            <a:noAutofit/>
          </a:bodyPr>
          <a:lstStyle/>
          <a:p>
            <a:pPr marL="13901">
              <a:lnSpc>
                <a:spcPts val="2238"/>
              </a:lnSpc>
            </a:pPr>
            <a:r>
              <a:rPr lang="en-GB" sz="2000" dirty="0">
                <a:solidFill>
                  <a:srgbClr val="FF0000"/>
                </a:solidFill>
                <a:latin typeface="Arial"/>
                <a:cs typeface="Arial"/>
              </a:rPr>
              <a:t>NAPIMS Key Role </a:t>
            </a:r>
            <a:r>
              <a:rPr sz="2000" dirty="0">
                <a:solidFill>
                  <a:srgbClr val="FF0000"/>
                </a:solidFill>
                <a:latin typeface="Arial"/>
                <a:cs typeface="Arial"/>
              </a:rPr>
              <a:t>in </a:t>
            </a:r>
            <a:r>
              <a:rPr lang="en-GB" sz="2000" dirty="0">
                <a:solidFill>
                  <a:srgbClr val="FF0000"/>
                </a:solidFill>
                <a:latin typeface="Arial"/>
                <a:cs typeface="Arial"/>
              </a:rPr>
              <a:t>B</a:t>
            </a:r>
            <a:r>
              <a:rPr sz="2000" dirty="0" err="1">
                <a:solidFill>
                  <a:srgbClr val="FF0000"/>
                </a:solidFill>
                <a:latin typeface="Arial"/>
                <a:cs typeface="Arial"/>
              </a:rPr>
              <a:t>udget</a:t>
            </a:r>
            <a:r>
              <a:rPr sz="2000" dirty="0">
                <a:solidFill>
                  <a:srgbClr val="FF0000"/>
                </a:solidFill>
                <a:latin typeface="Arial"/>
                <a:cs typeface="Arial"/>
              </a:rPr>
              <a:t> </a:t>
            </a:r>
            <a:r>
              <a:rPr lang="en-GB" sz="2000" dirty="0">
                <a:solidFill>
                  <a:srgbClr val="FF0000"/>
                </a:solidFill>
                <a:latin typeface="Arial"/>
                <a:cs typeface="Arial"/>
              </a:rPr>
              <a:t>A</a:t>
            </a:r>
            <a:r>
              <a:rPr sz="2000" dirty="0" err="1">
                <a:solidFill>
                  <a:srgbClr val="FF0000"/>
                </a:solidFill>
                <a:latin typeface="Arial"/>
                <a:cs typeface="Arial"/>
              </a:rPr>
              <a:t>pproval</a:t>
            </a:r>
            <a:r>
              <a:rPr sz="2000" dirty="0">
                <a:solidFill>
                  <a:srgbClr val="FF0000"/>
                </a:solidFill>
                <a:latin typeface="Arial"/>
                <a:cs typeface="Arial"/>
              </a:rPr>
              <a:t> and </a:t>
            </a:r>
            <a:r>
              <a:rPr lang="en-GB" sz="2000" dirty="0">
                <a:solidFill>
                  <a:srgbClr val="FF0000"/>
                </a:solidFill>
                <a:latin typeface="Arial"/>
                <a:cs typeface="Arial"/>
              </a:rPr>
              <a:t>T</a:t>
            </a:r>
            <a:r>
              <a:rPr sz="2000" dirty="0">
                <a:solidFill>
                  <a:srgbClr val="FF0000"/>
                </a:solidFill>
                <a:latin typeface="Arial"/>
                <a:cs typeface="Arial"/>
              </a:rPr>
              <a:t>ender </a:t>
            </a:r>
            <a:r>
              <a:rPr lang="en-GB" sz="2000" dirty="0">
                <a:solidFill>
                  <a:srgbClr val="FF0000"/>
                </a:solidFill>
                <a:latin typeface="Arial"/>
                <a:cs typeface="Arial"/>
              </a:rPr>
              <a:t>A</a:t>
            </a:r>
            <a:r>
              <a:rPr sz="2000" dirty="0">
                <a:solidFill>
                  <a:srgbClr val="FF0000"/>
                </a:solidFill>
                <a:latin typeface="Arial"/>
                <a:cs typeface="Arial"/>
              </a:rPr>
              <a:t>ward</a:t>
            </a:r>
          </a:p>
        </p:txBody>
      </p:sp>
      <p:sp>
        <p:nvSpPr>
          <p:cNvPr id="9" name="object 9"/>
          <p:cNvSpPr txBox="1"/>
          <p:nvPr/>
        </p:nvSpPr>
        <p:spPr>
          <a:xfrm>
            <a:off x="9558219" y="7243199"/>
            <a:ext cx="145603" cy="194623"/>
          </a:xfrm>
          <a:prstGeom prst="rect">
            <a:avLst/>
          </a:prstGeom>
        </p:spPr>
        <p:txBody>
          <a:bodyPr wrap="square" lIns="0" tIns="9209" rIns="0" bIns="0" rtlCol="0">
            <a:noAutofit/>
          </a:bodyPr>
          <a:lstStyle/>
          <a:p>
            <a:pPr marL="13901">
              <a:lnSpc>
                <a:spcPts val="1450"/>
              </a:lnSpc>
            </a:pPr>
            <a:r>
              <a:rPr sz="1314" dirty="0">
                <a:latin typeface="Arial"/>
                <a:cs typeface="Arial"/>
              </a:rPr>
              <a:t>7</a:t>
            </a:r>
            <a:endParaRPr sz="1314">
              <a:latin typeface="Arial"/>
              <a:cs typeface="Arial"/>
            </a:endParaRPr>
          </a:p>
        </p:txBody>
      </p:sp>
      <p:grpSp>
        <p:nvGrpSpPr>
          <p:cNvPr id="32" name="Group 31">
            <a:extLst>
              <a:ext uri="{FF2B5EF4-FFF2-40B4-BE49-F238E27FC236}">
                <a16:creationId xmlns:a16="http://schemas.microsoft.com/office/drawing/2014/main" id="{3F827AFE-7685-0FC4-9970-889826960FE6}"/>
              </a:ext>
            </a:extLst>
          </p:cNvPr>
          <p:cNvGrpSpPr/>
          <p:nvPr/>
        </p:nvGrpSpPr>
        <p:grpSpPr>
          <a:xfrm>
            <a:off x="108050" y="2340471"/>
            <a:ext cx="9404465" cy="5392581"/>
            <a:chOff x="251064" y="781210"/>
            <a:chExt cx="9404465" cy="6549755"/>
          </a:xfrm>
        </p:grpSpPr>
        <p:sp>
          <p:nvSpPr>
            <p:cNvPr id="31" name="object 31"/>
            <p:cNvSpPr/>
            <p:nvPr/>
          </p:nvSpPr>
          <p:spPr>
            <a:xfrm>
              <a:off x="251064" y="781210"/>
              <a:ext cx="9404465" cy="0"/>
            </a:xfrm>
            <a:custGeom>
              <a:avLst/>
              <a:gdLst/>
              <a:ahLst/>
              <a:cxnLst/>
              <a:rect l="l" t="t" r="r" b="b"/>
              <a:pathLst>
                <a:path w="8591549">
                  <a:moveTo>
                    <a:pt x="0" y="0"/>
                  </a:moveTo>
                  <a:lnTo>
                    <a:pt x="8591549" y="0"/>
                  </a:lnTo>
                </a:path>
              </a:pathLst>
            </a:custGeom>
            <a:ln w="28194">
              <a:solidFill>
                <a:srgbClr val="00339A"/>
              </a:solidFill>
            </a:ln>
          </p:spPr>
          <p:txBody>
            <a:bodyPr wrap="square" lIns="0" tIns="0" rIns="0" bIns="0" rtlCol="0">
              <a:noAutofit/>
            </a:bodyPr>
            <a:lstStyle/>
            <a:p>
              <a:endParaRPr>
                <a:solidFill>
                  <a:srgbClr val="0000CC"/>
                </a:solidFill>
              </a:endParaRPr>
            </a:p>
          </p:txBody>
        </p:sp>
        <p:sp>
          <p:nvSpPr>
            <p:cNvPr id="28" name="object 28"/>
            <p:cNvSpPr/>
            <p:nvPr/>
          </p:nvSpPr>
          <p:spPr>
            <a:xfrm>
              <a:off x="1134376" y="2645421"/>
              <a:ext cx="2026025" cy="794062"/>
            </a:xfrm>
            <a:custGeom>
              <a:avLst/>
              <a:gdLst/>
              <a:ahLst/>
              <a:cxnLst/>
              <a:rect l="l" t="t" r="r" b="b"/>
              <a:pathLst>
                <a:path w="1850897" h="725424">
                  <a:moveTo>
                    <a:pt x="0" y="0"/>
                  </a:moveTo>
                  <a:lnTo>
                    <a:pt x="0" y="725424"/>
                  </a:lnTo>
                  <a:lnTo>
                    <a:pt x="1683258" y="725424"/>
                  </a:lnTo>
                  <a:lnTo>
                    <a:pt x="1850897" y="362712"/>
                  </a:lnTo>
                  <a:lnTo>
                    <a:pt x="1683257" y="0"/>
                  </a:lnTo>
                  <a:lnTo>
                    <a:pt x="0"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29" name="object 29"/>
            <p:cNvSpPr/>
            <p:nvPr/>
          </p:nvSpPr>
          <p:spPr>
            <a:xfrm>
              <a:off x="1106016" y="2617897"/>
              <a:ext cx="2026026" cy="794062"/>
            </a:xfrm>
            <a:custGeom>
              <a:avLst/>
              <a:gdLst/>
              <a:ahLst/>
              <a:cxnLst/>
              <a:rect l="l" t="t" r="r" b="b"/>
              <a:pathLst>
                <a:path w="1850898" h="725424">
                  <a:moveTo>
                    <a:pt x="0" y="0"/>
                  </a:moveTo>
                  <a:lnTo>
                    <a:pt x="0" y="725424"/>
                  </a:lnTo>
                  <a:lnTo>
                    <a:pt x="1684020" y="725424"/>
                  </a:lnTo>
                  <a:lnTo>
                    <a:pt x="1850898" y="362711"/>
                  </a:lnTo>
                  <a:lnTo>
                    <a:pt x="1684019" y="0"/>
                  </a:lnTo>
                  <a:lnTo>
                    <a:pt x="0" y="0"/>
                  </a:lnTo>
                  <a:close/>
                </a:path>
              </a:pathLst>
            </a:custGeom>
            <a:solidFill>
              <a:srgbClr val="FF0000"/>
            </a:solidFill>
          </p:spPr>
          <p:txBody>
            <a:bodyPr wrap="square" lIns="0" tIns="0" rIns="0" bIns="0" rtlCol="0">
              <a:noAutofit/>
            </a:bodyPr>
            <a:lstStyle/>
            <a:p>
              <a:endParaRPr>
                <a:solidFill>
                  <a:schemeClr val="bg1"/>
                </a:solidFill>
              </a:endParaRPr>
            </a:p>
          </p:txBody>
        </p:sp>
        <p:sp>
          <p:nvSpPr>
            <p:cNvPr id="30" name="object 30"/>
            <p:cNvSpPr/>
            <p:nvPr/>
          </p:nvSpPr>
          <p:spPr>
            <a:xfrm>
              <a:off x="1106016" y="2617897"/>
              <a:ext cx="2026026" cy="794062"/>
            </a:xfrm>
            <a:custGeom>
              <a:avLst/>
              <a:gdLst/>
              <a:ahLst/>
              <a:cxnLst/>
              <a:rect l="l" t="t" r="r" b="b"/>
              <a:pathLst>
                <a:path w="1850898" h="725424">
                  <a:moveTo>
                    <a:pt x="0" y="0"/>
                  </a:moveTo>
                  <a:lnTo>
                    <a:pt x="1684019" y="0"/>
                  </a:lnTo>
                  <a:lnTo>
                    <a:pt x="1850898" y="362711"/>
                  </a:lnTo>
                  <a:lnTo>
                    <a:pt x="1684020" y="725424"/>
                  </a:lnTo>
                  <a:lnTo>
                    <a:pt x="0" y="725424"/>
                  </a:lnTo>
                  <a:lnTo>
                    <a:pt x="0" y="0"/>
                  </a:lnTo>
                  <a:close/>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5" name="object 25"/>
            <p:cNvSpPr/>
            <p:nvPr/>
          </p:nvSpPr>
          <p:spPr>
            <a:xfrm>
              <a:off x="1134376" y="3764783"/>
              <a:ext cx="2026025" cy="1108518"/>
            </a:xfrm>
            <a:custGeom>
              <a:avLst/>
              <a:gdLst/>
              <a:ahLst/>
              <a:cxnLst/>
              <a:rect l="l" t="t" r="r" b="b"/>
              <a:pathLst>
                <a:path w="1850897" h="1012698">
                  <a:moveTo>
                    <a:pt x="0" y="0"/>
                  </a:moveTo>
                  <a:lnTo>
                    <a:pt x="0" y="1012698"/>
                  </a:lnTo>
                  <a:lnTo>
                    <a:pt x="1683258" y="1012698"/>
                  </a:lnTo>
                  <a:lnTo>
                    <a:pt x="1850897" y="505967"/>
                  </a:lnTo>
                  <a:lnTo>
                    <a:pt x="1683258" y="0"/>
                  </a:lnTo>
                  <a:lnTo>
                    <a:pt x="0"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26" name="object 26"/>
            <p:cNvSpPr/>
            <p:nvPr/>
          </p:nvSpPr>
          <p:spPr>
            <a:xfrm>
              <a:off x="1106016" y="3736424"/>
              <a:ext cx="2026026" cy="1108518"/>
            </a:xfrm>
            <a:custGeom>
              <a:avLst/>
              <a:gdLst/>
              <a:ahLst/>
              <a:cxnLst/>
              <a:rect l="l" t="t" r="r" b="b"/>
              <a:pathLst>
                <a:path w="1850898" h="1012698">
                  <a:moveTo>
                    <a:pt x="0" y="0"/>
                  </a:moveTo>
                  <a:lnTo>
                    <a:pt x="0" y="1012698"/>
                  </a:lnTo>
                  <a:lnTo>
                    <a:pt x="1684020" y="1012698"/>
                  </a:lnTo>
                  <a:lnTo>
                    <a:pt x="1850898" y="506730"/>
                  </a:lnTo>
                  <a:lnTo>
                    <a:pt x="1684020" y="0"/>
                  </a:lnTo>
                  <a:lnTo>
                    <a:pt x="0" y="0"/>
                  </a:lnTo>
                  <a:close/>
                </a:path>
              </a:pathLst>
            </a:custGeom>
            <a:solidFill>
              <a:srgbClr val="FF0000"/>
            </a:solidFill>
          </p:spPr>
          <p:txBody>
            <a:bodyPr wrap="square" lIns="0" tIns="0" rIns="0" bIns="0" rtlCol="0">
              <a:noAutofit/>
            </a:bodyPr>
            <a:lstStyle/>
            <a:p>
              <a:endParaRPr>
                <a:solidFill>
                  <a:srgbClr val="0000CC"/>
                </a:solidFill>
              </a:endParaRPr>
            </a:p>
          </p:txBody>
        </p:sp>
        <p:sp>
          <p:nvSpPr>
            <p:cNvPr id="27" name="object 27"/>
            <p:cNvSpPr/>
            <p:nvPr/>
          </p:nvSpPr>
          <p:spPr>
            <a:xfrm>
              <a:off x="1106016" y="3736424"/>
              <a:ext cx="2026026" cy="1108518"/>
            </a:xfrm>
            <a:custGeom>
              <a:avLst/>
              <a:gdLst/>
              <a:ahLst/>
              <a:cxnLst/>
              <a:rect l="l" t="t" r="r" b="b"/>
              <a:pathLst>
                <a:path w="1850898" h="1012698">
                  <a:moveTo>
                    <a:pt x="0" y="0"/>
                  </a:moveTo>
                  <a:lnTo>
                    <a:pt x="1684020" y="0"/>
                  </a:lnTo>
                  <a:lnTo>
                    <a:pt x="1850898" y="506730"/>
                  </a:lnTo>
                  <a:lnTo>
                    <a:pt x="1684020" y="1012698"/>
                  </a:lnTo>
                  <a:lnTo>
                    <a:pt x="0" y="1012698"/>
                  </a:lnTo>
                  <a:lnTo>
                    <a:pt x="0" y="0"/>
                  </a:lnTo>
                  <a:close/>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4" name="object 24"/>
            <p:cNvSpPr/>
            <p:nvPr/>
          </p:nvSpPr>
          <p:spPr>
            <a:xfrm>
              <a:off x="3327220" y="1427638"/>
              <a:ext cx="5741103" cy="1668"/>
            </a:xfrm>
            <a:custGeom>
              <a:avLst/>
              <a:gdLst/>
              <a:ahLst/>
              <a:cxnLst/>
              <a:rect l="l" t="t" r="r" b="b"/>
              <a:pathLst>
                <a:path w="5244846" h="1524">
                  <a:moveTo>
                    <a:pt x="0" y="0"/>
                  </a:moveTo>
                  <a:lnTo>
                    <a:pt x="5244846" y="1523"/>
                  </a:lnTo>
                </a:path>
              </a:pathLst>
            </a:custGeom>
            <a:ln w="9144">
              <a:solidFill>
                <a:srgbClr val="000000"/>
              </a:solidFill>
            </a:ln>
          </p:spPr>
          <p:txBody>
            <a:bodyPr wrap="square" lIns="0" tIns="0" rIns="0" bIns="0" rtlCol="0">
              <a:noAutofit/>
            </a:bodyPr>
            <a:lstStyle/>
            <a:p>
              <a:endParaRPr>
                <a:solidFill>
                  <a:srgbClr val="0000CC"/>
                </a:solidFill>
              </a:endParaRPr>
            </a:p>
          </p:txBody>
        </p:sp>
        <p:sp>
          <p:nvSpPr>
            <p:cNvPr id="22" name="object 22"/>
            <p:cNvSpPr/>
            <p:nvPr/>
          </p:nvSpPr>
          <p:spPr>
            <a:xfrm>
              <a:off x="2148640" y="6363395"/>
              <a:ext cx="6816394" cy="472386"/>
            </a:xfrm>
            <a:custGeom>
              <a:avLst/>
              <a:gdLst/>
              <a:ahLst/>
              <a:cxnLst/>
              <a:rect l="l" t="t" r="r" b="b"/>
              <a:pathLst>
                <a:path w="5216651" h="590550">
                  <a:moveTo>
                    <a:pt x="0" y="0"/>
                  </a:moveTo>
                  <a:lnTo>
                    <a:pt x="0" y="590550"/>
                  </a:lnTo>
                  <a:lnTo>
                    <a:pt x="5216651" y="590550"/>
                  </a:lnTo>
                  <a:lnTo>
                    <a:pt x="5216651" y="0"/>
                  </a:lnTo>
                  <a:lnTo>
                    <a:pt x="0" y="0"/>
                  </a:lnTo>
                  <a:close/>
                </a:path>
              </a:pathLst>
            </a:custGeom>
            <a:solidFill>
              <a:srgbClr val="7030A0"/>
            </a:solidFill>
          </p:spPr>
          <p:txBody>
            <a:bodyPr wrap="square" lIns="0" tIns="0" rIns="0" bIns="0" rtlCol="0">
              <a:noAutofit/>
            </a:bodyPr>
            <a:lstStyle/>
            <a:p>
              <a:endParaRPr>
                <a:solidFill>
                  <a:schemeClr val="bg1"/>
                </a:solidFill>
              </a:endParaRPr>
            </a:p>
          </p:txBody>
        </p:sp>
        <p:sp>
          <p:nvSpPr>
            <p:cNvPr id="18" name="object 18"/>
            <p:cNvSpPr/>
            <p:nvPr/>
          </p:nvSpPr>
          <p:spPr>
            <a:xfrm>
              <a:off x="1139380" y="1535236"/>
              <a:ext cx="2026025" cy="794062"/>
            </a:xfrm>
            <a:custGeom>
              <a:avLst/>
              <a:gdLst/>
              <a:ahLst/>
              <a:cxnLst/>
              <a:rect l="l" t="t" r="r" b="b"/>
              <a:pathLst>
                <a:path w="1850897" h="725424">
                  <a:moveTo>
                    <a:pt x="0" y="0"/>
                  </a:moveTo>
                  <a:lnTo>
                    <a:pt x="0" y="725424"/>
                  </a:lnTo>
                  <a:lnTo>
                    <a:pt x="1684020" y="725424"/>
                  </a:lnTo>
                  <a:lnTo>
                    <a:pt x="1850897" y="362712"/>
                  </a:lnTo>
                  <a:lnTo>
                    <a:pt x="1684020" y="0"/>
                  </a:lnTo>
                  <a:lnTo>
                    <a:pt x="0"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19" name="object 19"/>
            <p:cNvSpPr/>
            <p:nvPr/>
          </p:nvSpPr>
          <p:spPr>
            <a:xfrm>
              <a:off x="1111020" y="1506876"/>
              <a:ext cx="2026860" cy="794062"/>
            </a:xfrm>
            <a:custGeom>
              <a:avLst/>
              <a:gdLst/>
              <a:ahLst/>
              <a:cxnLst/>
              <a:rect l="l" t="t" r="r" b="b"/>
              <a:pathLst>
                <a:path w="1851660" h="725424">
                  <a:moveTo>
                    <a:pt x="0" y="0"/>
                  </a:moveTo>
                  <a:lnTo>
                    <a:pt x="0" y="725424"/>
                  </a:lnTo>
                  <a:lnTo>
                    <a:pt x="1684020" y="725424"/>
                  </a:lnTo>
                  <a:lnTo>
                    <a:pt x="1851660" y="362712"/>
                  </a:lnTo>
                  <a:lnTo>
                    <a:pt x="1684020" y="0"/>
                  </a:lnTo>
                  <a:lnTo>
                    <a:pt x="0" y="0"/>
                  </a:lnTo>
                  <a:close/>
                </a:path>
              </a:pathLst>
            </a:custGeom>
            <a:solidFill>
              <a:srgbClr val="FFFFCC"/>
            </a:solidFill>
          </p:spPr>
          <p:txBody>
            <a:bodyPr wrap="square" lIns="0" tIns="0" rIns="0" bIns="0" rtlCol="0">
              <a:noAutofit/>
            </a:bodyPr>
            <a:lstStyle/>
            <a:p>
              <a:endParaRPr>
                <a:solidFill>
                  <a:srgbClr val="0000CC"/>
                </a:solidFill>
              </a:endParaRPr>
            </a:p>
          </p:txBody>
        </p:sp>
        <p:sp>
          <p:nvSpPr>
            <p:cNvPr id="20" name="object 20"/>
            <p:cNvSpPr/>
            <p:nvPr/>
          </p:nvSpPr>
          <p:spPr>
            <a:xfrm>
              <a:off x="1111020" y="1506876"/>
              <a:ext cx="2026860" cy="794062"/>
            </a:xfrm>
            <a:custGeom>
              <a:avLst/>
              <a:gdLst/>
              <a:ahLst/>
              <a:cxnLst/>
              <a:rect l="l" t="t" r="r" b="b"/>
              <a:pathLst>
                <a:path w="1851660" h="725424">
                  <a:moveTo>
                    <a:pt x="0" y="0"/>
                  </a:moveTo>
                  <a:lnTo>
                    <a:pt x="1684020" y="0"/>
                  </a:lnTo>
                  <a:lnTo>
                    <a:pt x="1851660" y="362712"/>
                  </a:lnTo>
                  <a:lnTo>
                    <a:pt x="1684020" y="725424"/>
                  </a:lnTo>
                  <a:lnTo>
                    <a:pt x="0" y="725424"/>
                  </a:lnTo>
                  <a:lnTo>
                    <a:pt x="0" y="0"/>
                  </a:lnTo>
                  <a:close/>
                </a:path>
              </a:pathLst>
            </a:custGeom>
            <a:solidFill>
              <a:srgbClr val="FF0000"/>
            </a:solidFill>
            <a:ln w="9144">
              <a:solidFill>
                <a:srgbClr val="000000"/>
              </a:solidFill>
            </a:ln>
          </p:spPr>
          <p:txBody>
            <a:bodyPr wrap="square" lIns="0" tIns="0" rIns="0" bIns="0" rtlCol="0">
              <a:noAutofit/>
            </a:bodyPr>
            <a:lstStyle/>
            <a:p>
              <a:endParaRPr>
                <a:solidFill>
                  <a:schemeClr val="bg1"/>
                </a:solidFill>
              </a:endParaRPr>
            </a:p>
          </p:txBody>
        </p:sp>
        <p:sp>
          <p:nvSpPr>
            <p:cNvPr id="15" name="object 15"/>
            <p:cNvSpPr txBox="1"/>
            <p:nvPr/>
          </p:nvSpPr>
          <p:spPr>
            <a:xfrm>
              <a:off x="3313321" y="1122323"/>
              <a:ext cx="4932707" cy="1208049"/>
            </a:xfrm>
            <a:prstGeom prst="rect">
              <a:avLst/>
            </a:prstGeom>
          </p:spPr>
          <p:txBody>
            <a:bodyPr wrap="square" lIns="0" tIns="12059" rIns="0" bIns="0" rtlCol="0">
              <a:noAutofit/>
            </a:bodyPr>
            <a:lstStyle/>
            <a:p>
              <a:pPr marL="13901">
                <a:lnSpc>
                  <a:spcPts val="1899"/>
                </a:lnSpc>
              </a:pPr>
              <a:r>
                <a:rPr sz="1751" b="1" dirty="0">
                  <a:solidFill>
                    <a:srgbClr val="0000CC"/>
                  </a:solidFill>
                  <a:latin typeface="Arial"/>
                  <a:cs typeface="Arial"/>
                </a:rPr>
                <a:t>NAPIMS role through Management Committee</a:t>
              </a:r>
              <a:endParaRPr sz="1751">
                <a:solidFill>
                  <a:srgbClr val="0000CC"/>
                </a:solidFill>
                <a:latin typeface="Arial"/>
                <a:cs typeface="Arial"/>
              </a:endParaRPr>
            </a:p>
            <a:p>
              <a:pPr marL="150689" marR="33405">
                <a:lnSpc>
                  <a:spcPct val="95825"/>
                </a:lnSpc>
                <a:spcBef>
                  <a:spcPts val="906"/>
                </a:spcBef>
              </a:pPr>
              <a:r>
                <a:rPr sz="2080" spc="-11" dirty="0">
                  <a:solidFill>
                    <a:srgbClr val="0000CC"/>
                  </a:solidFill>
                  <a:latin typeface="Arial"/>
                  <a:cs typeface="Arial"/>
                </a:rPr>
                <a:t>• </a:t>
              </a:r>
              <a:r>
                <a:rPr sz="1751" spc="-11" dirty="0">
                  <a:solidFill>
                    <a:srgbClr val="0000CC"/>
                  </a:solidFill>
                  <a:latin typeface="Arial"/>
                  <a:cs typeface="Arial"/>
                </a:rPr>
                <a:t>Approves</a:t>
              </a:r>
              <a:endParaRPr sz="1751">
                <a:solidFill>
                  <a:srgbClr val="0000CC"/>
                </a:solidFill>
                <a:latin typeface="Arial"/>
                <a:cs typeface="Arial"/>
              </a:endParaRPr>
            </a:p>
            <a:p>
              <a:pPr marL="309168" marR="33405">
                <a:lnSpc>
                  <a:spcPct val="95825"/>
                </a:lnSpc>
                <a:spcBef>
                  <a:spcPts val="22"/>
                </a:spcBef>
              </a:pPr>
              <a:r>
                <a:rPr sz="1751" spc="-11" dirty="0">
                  <a:solidFill>
                    <a:srgbClr val="0000CC"/>
                  </a:solidFill>
                  <a:latin typeface="Arial"/>
                  <a:cs typeface="Arial"/>
                </a:rPr>
                <a:t>– Work programs</a:t>
              </a:r>
              <a:endParaRPr sz="1751">
                <a:solidFill>
                  <a:srgbClr val="0000CC"/>
                </a:solidFill>
                <a:latin typeface="Arial"/>
                <a:cs typeface="Arial"/>
              </a:endParaRPr>
            </a:p>
            <a:p>
              <a:pPr marL="309168" marR="33405">
                <a:lnSpc>
                  <a:spcPct val="95825"/>
                </a:lnSpc>
                <a:spcBef>
                  <a:spcPts val="93"/>
                </a:spcBef>
              </a:pPr>
              <a:r>
                <a:rPr sz="1751" spc="-23" dirty="0">
                  <a:solidFill>
                    <a:srgbClr val="0000CC"/>
                  </a:solidFill>
                  <a:latin typeface="Arial"/>
                  <a:cs typeface="Arial"/>
                </a:rPr>
                <a:t>– Budgets</a:t>
              </a:r>
              <a:endParaRPr sz="1751">
                <a:solidFill>
                  <a:srgbClr val="0000CC"/>
                </a:solidFill>
                <a:latin typeface="Arial"/>
                <a:cs typeface="Arial"/>
              </a:endParaRPr>
            </a:p>
          </p:txBody>
        </p:sp>
        <p:sp>
          <p:nvSpPr>
            <p:cNvPr id="14" name="object 14"/>
            <p:cNvSpPr txBox="1"/>
            <p:nvPr/>
          </p:nvSpPr>
          <p:spPr>
            <a:xfrm>
              <a:off x="1170520" y="1782113"/>
              <a:ext cx="1581212" cy="250507"/>
            </a:xfrm>
            <a:prstGeom prst="rect">
              <a:avLst/>
            </a:prstGeom>
          </p:spPr>
          <p:txBody>
            <a:bodyPr wrap="square" lIns="0" tIns="12059" rIns="0" bIns="0" rtlCol="0">
              <a:noAutofit/>
            </a:bodyPr>
            <a:lstStyle/>
            <a:p>
              <a:pPr marL="13901">
                <a:lnSpc>
                  <a:spcPts val="1899"/>
                </a:lnSpc>
              </a:pPr>
              <a:r>
                <a:rPr sz="1751" b="1" dirty="0">
                  <a:solidFill>
                    <a:schemeClr val="bg1"/>
                  </a:solidFill>
                  <a:latin typeface="Arial"/>
                  <a:cs typeface="Arial"/>
                </a:rPr>
                <a:t>External costs</a:t>
              </a:r>
              <a:endParaRPr sz="1751" dirty="0">
                <a:solidFill>
                  <a:schemeClr val="bg1"/>
                </a:solidFill>
                <a:latin typeface="Arial"/>
                <a:cs typeface="Arial"/>
              </a:endParaRPr>
            </a:p>
          </p:txBody>
        </p:sp>
        <p:sp>
          <p:nvSpPr>
            <p:cNvPr id="13" name="object 13"/>
            <p:cNvSpPr txBox="1"/>
            <p:nvPr/>
          </p:nvSpPr>
          <p:spPr>
            <a:xfrm>
              <a:off x="3450112" y="2580749"/>
              <a:ext cx="4677105" cy="819772"/>
            </a:xfrm>
            <a:prstGeom prst="rect">
              <a:avLst/>
            </a:prstGeom>
          </p:spPr>
          <p:txBody>
            <a:bodyPr wrap="square" lIns="0" tIns="14214" rIns="0" bIns="0" rtlCol="0">
              <a:noAutofit/>
            </a:bodyPr>
            <a:lstStyle/>
            <a:p>
              <a:pPr marL="13901" marR="33405">
                <a:lnSpc>
                  <a:spcPts val="2238"/>
                </a:lnSpc>
              </a:pPr>
              <a:r>
                <a:rPr sz="2080" spc="-5" dirty="0">
                  <a:solidFill>
                    <a:srgbClr val="0000CC"/>
                  </a:solidFill>
                  <a:latin typeface="Arial"/>
                  <a:cs typeface="Arial"/>
                </a:rPr>
                <a:t>• </a:t>
              </a:r>
              <a:r>
                <a:rPr sz="1751" spc="-5" dirty="0">
                  <a:solidFill>
                    <a:srgbClr val="0000CC"/>
                  </a:solidFill>
                  <a:latin typeface="Arial"/>
                  <a:cs typeface="Arial"/>
                </a:rPr>
                <a:t>Approves:</a:t>
              </a:r>
              <a:endParaRPr sz="1751" dirty="0">
                <a:solidFill>
                  <a:srgbClr val="0000CC"/>
                </a:solidFill>
                <a:latin typeface="Arial"/>
                <a:cs typeface="Arial"/>
              </a:endParaRPr>
            </a:p>
            <a:p>
              <a:pPr marL="172379">
                <a:lnSpc>
                  <a:spcPct val="95825"/>
                </a:lnSpc>
              </a:pPr>
              <a:r>
                <a:rPr sz="1751" spc="-3" dirty="0">
                  <a:solidFill>
                    <a:srgbClr val="0000CC"/>
                  </a:solidFill>
                  <a:latin typeface="Arial"/>
                  <a:cs typeface="Arial"/>
                </a:rPr>
                <a:t>– Budget for affiliate services (SDS, SGS,etc)</a:t>
              </a:r>
              <a:endParaRPr sz="1751" dirty="0">
                <a:solidFill>
                  <a:srgbClr val="0000CC"/>
                </a:solidFill>
                <a:latin typeface="Arial"/>
                <a:cs typeface="Arial"/>
              </a:endParaRPr>
            </a:p>
            <a:p>
              <a:pPr marL="172379" marR="33405">
                <a:lnSpc>
                  <a:spcPct val="95825"/>
                </a:lnSpc>
                <a:spcBef>
                  <a:spcPts val="93"/>
                </a:spcBef>
              </a:pPr>
              <a:r>
                <a:rPr sz="1751" spc="-3" dirty="0">
                  <a:solidFill>
                    <a:srgbClr val="0000CC"/>
                  </a:solidFill>
                  <a:latin typeface="Arial"/>
                  <a:cs typeface="Arial"/>
                </a:rPr>
                <a:t>– Contracts to third parties &gt; $250,000</a:t>
              </a:r>
              <a:endParaRPr sz="1751" dirty="0">
                <a:solidFill>
                  <a:srgbClr val="0000CC"/>
                </a:solidFill>
                <a:latin typeface="Arial"/>
                <a:cs typeface="Arial"/>
              </a:endParaRPr>
            </a:p>
          </p:txBody>
        </p:sp>
        <p:sp>
          <p:nvSpPr>
            <p:cNvPr id="12" name="object 12"/>
            <p:cNvSpPr txBox="1"/>
            <p:nvPr/>
          </p:nvSpPr>
          <p:spPr>
            <a:xfrm>
              <a:off x="1165515" y="2893133"/>
              <a:ext cx="1581212" cy="250507"/>
            </a:xfrm>
            <a:prstGeom prst="rect">
              <a:avLst/>
            </a:prstGeom>
          </p:spPr>
          <p:txBody>
            <a:bodyPr wrap="square" lIns="0" tIns="12059" rIns="0" bIns="0" rtlCol="0">
              <a:noAutofit/>
            </a:bodyPr>
            <a:lstStyle/>
            <a:p>
              <a:pPr marL="13901">
                <a:lnSpc>
                  <a:spcPts val="1899"/>
                </a:lnSpc>
              </a:pPr>
              <a:r>
                <a:rPr sz="1751" b="1" dirty="0">
                  <a:solidFill>
                    <a:schemeClr val="bg1"/>
                  </a:solidFill>
                  <a:latin typeface="Arial"/>
                  <a:cs typeface="Arial"/>
                </a:rPr>
                <a:t>External costs</a:t>
              </a:r>
              <a:endParaRPr sz="1751" dirty="0">
                <a:solidFill>
                  <a:schemeClr val="bg1"/>
                </a:solidFill>
                <a:latin typeface="Arial"/>
                <a:cs typeface="Arial"/>
              </a:endParaRPr>
            </a:p>
          </p:txBody>
        </p:sp>
        <p:sp>
          <p:nvSpPr>
            <p:cNvPr id="11" name="object 11"/>
            <p:cNvSpPr txBox="1"/>
            <p:nvPr/>
          </p:nvSpPr>
          <p:spPr>
            <a:xfrm>
              <a:off x="3450112" y="3651732"/>
              <a:ext cx="6108107" cy="2156853"/>
            </a:xfrm>
            <a:prstGeom prst="rect">
              <a:avLst/>
            </a:prstGeom>
          </p:spPr>
          <p:txBody>
            <a:bodyPr wrap="square" lIns="0" tIns="14214" rIns="0" bIns="0" rtlCol="0">
              <a:noAutofit/>
            </a:bodyPr>
            <a:lstStyle/>
            <a:p>
              <a:pPr marL="13901" marR="25759">
                <a:lnSpc>
                  <a:spcPts val="2238"/>
                </a:lnSpc>
              </a:pPr>
              <a:r>
                <a:rPr sz="2080" spc="-5" dirty="0">
                  <a:solidFill>
                    <a:srgbClr val="0000CC"/>
                  </a:solidFill>
                  <a:latin typeface="Arial"/>
                  <a:cs typeface="Arial"/>
                </a:rPr>
                <a:t>• </a:t>
              </a:r>
              <a:r>
                <a:rPr sz="1751" spc="-5" dirty="0">
                  <a:solidFill>
                    <a:srgbClr val="0000CC"/>
                  </a:solidFill>
                  <a:latin typeface="Arial"/>
                  <a:cs typeface="Arial"/>
                </a:rPr>
                <a:t>Approves:</a:t>
              </a:r>
              <a:endParaRPr sz="1751" dirty="0">
                <a:solidFill>
                  <a:srgbClr val="0000CC"/>
                </a:solidFill>
                <a:latin typeface="Arial"/>
                <a:cs typeface="Arial"/>
              </a:endParaRPr>
            </a:p>
            <a:p>
              <a:pPr marL="172379" marR="25759">
                <a:lnSpc>
                  <a:spcPct val="95825"/>
                </a:lnSpc>
              </a:pPr>
              <a:r>
                <a:rPr sz="1751" spc="-3" dirty="0">
                  <a:solidFill>
                    <a:srgbClr val="0000CC"/>
                  </a:solidFill>
                  <a:latin typeface="Arial"/>
                  <a:cs typeface="Arial"/>
                </a:rPr>
                <a:t>– bid list (and may add or remove contractors)</a:t>
              </a:r>
              <a:endParaRPr sz="1751" dirty="0">
                <a:solidFill>
                  <a:srgbClr val="0000CC"/>
                </a:solidFill>
                <a:latin typeface="Arial"/>
                <a:cs typeface="Arial"/>
              </a:endParaRPr>
            </a:p>
            <a:p>
              <a:pPr marL="172379" marR="25759">
                <a:lnSpc>
                  <a:spcPct val="95825"/>
                </a:lnSpc>
                <a:spcBef>
                  <a:spcPts val="93"/>
                </a:spcBef>
              </a:pPr>
              <a:r>
                <a:rPr sz="1751" spc="-4" dirty="0">
                  <a:solidFill>
                    <a:srgbClr val="0000CC"/>
                  </a:solidFill>
                  <a:latin typeface="Arial"/>
                  <a:cs typeface="Arial"/>
                </a:rPr>
                <a:t>– bid analysis and contract award</a:t>
              </a:r>
              <a:endParaRPr sz="1751" dirty="0">
                <a:solidFill>
                  <a:srgbClr val="0000CC"/>
                </a:solidFill>
                <a:latin typeface="Arial"/>
                <a:cs typeface="Arial"/>
              </a:endParaRPr>
            </a:p>
            <a:p>
              <a:pPr marL="13901" marR="25759">
                <a:lnSpc>
                  <a:spcPts val="2177"/>
                </a:lnSpc>
                <a:spcBef>
                  <a:spcPts val="108"/>
                </a:spcBef>
              </a:pPr>
              <a:r>
                <a:rPr sz="2080" spc="-3" dirty="0">
                  <a:solidFill>
                    <a:srgbClr val="0000CC"/>
                  </a:solidFill>
                  <a:latin typeface="Arial"/>
                  <a:cs typeface="Arial"/>
                </a:rPr>
                <a:t>• </a:t>
              </a:r>
              <a:r>
                <a:rPr sz="1751" spc="-3" dirty="0">
                  <a:solidFill>
                    <a:srgbClr val="0000CC"/>
                  </a:solidFill>
                  <a:latin typeface="Arial"/>
                  <a:cs typeface="Arial"/>
                </a:rPr>
                <a:t>Participates in:</a:t>
              </a:r>
              <a:endParaRPr sz="1751" dirty="0">
                <a:solidFill>
                  <a:srgbClr val="0000CC"/>
                </a:solidFill>
                <a:latin typeface="Arial"/>
                <a:cs typeface="Arial"/>
              </a:endParaRPr>
            </a:p>
            <a:p>
              <a:pPr marL="172379" marR="25759">
                <a:lnSpc>
                  <a:spcPct val="95825"/>
                </a:lnSpc>
              </a:pPr>
              <a:r>
                <a:rPr sz="1751" spc="-4" dirty="0">
                  <a:solidFill>
                    <a:srgbClr val="0000CC"/>
                  </a:solidFill>
                  <a:latin typeface="Arial"/>
                  <a:cs typeface="Arial"/>
                </a:rPr>
                <a:t>– The prequalification of Contractors</a:t>
              </a:r>
              <a:endParaRPr sz="1751" dirty="0">
                <a:solidFill>
                  <a:srgbClr val="0000CC"/>
                </a:solidFill>
                <a:latin typeface="Arial"/>
                <a:cs typeface="Arial"/>
              </a:endParaRPr>
            </a:p>
            <a:p>
              <a:pPr marL="172379" marR="25759">
                <a:lnSpc>
                  <a:spcPct val="95825"/>
                </a:lnSpc>
                <a:spcBef>
                  <a:spcPts val="93"/>
                </a:spcBef>
              </a:pPr>
              <a:r>
                <a:rPr sz="1751" spc="-5" dirty="0">
                  <a:solidFill>
                    <a:srgbClr val="0000CC"/>
                  </a:solidFill>
                  <a:latin typeface="Arial"/>
                  <a:cs typeface="Arial"/>
                </a:rPr>
                <a:t>– The bid evaluation process</a:t>
              </a:r>
              <a:endParaRPr sz="1751" dirty="0">
                <a:solidFill>
                  <a:srgbClr val="0000CC"/>
                </a:solidFill>
                <a:latin typeface="Arial"/>
                <a:cs typeface="Arial"/>
              </a:endParaRPr>
            </a:p>
            <a:p>
              <a:pPr marL="170709" indent="-156808">
                <a:lnSpc>
                  <a:spcPts val="2102"/>
                </a:lnSpc>
                <a:spcBef>
                  <a:spcPts val="160"/>
                </a:spcBef>
              </a:pPr>
              <a:r>
                <a:rPr sz="2080" dirty="0">
                  <a:solidFill>
                    <a:srgbClr val="0000CC"/>
                  </a:solidFill>
                  <a:latin typeface="Arial"/>
                  <a:cs typeface="Arial"/>
                </a:rPr>
                <a:t>•</a:t>
              </a:r>
              <a:r>
                <a:rPr sz="2080" spc="-70" dirty="0">
                  <a:solidFill>
                    <a:srgbClr val="0000CC"/>
                  </a:solidFill>
                  <a:latin typeface="Arial"/>
                  <a:cs typeface="Arial"/>
                </a:rPr>
                <a:t> </a:t>
              </a:r>
              <a:r>
                <a:rPr sz="1751" dirty="0">
                  <a:solidFill>
                    <a:srgbClr val="0000CC"/>
                  </a:solidFill>
                  <a:latin typeface="Arial"/>
                  <a:cs typeface="Arial"/>
                </a:rPr>
                <a:t>Give preference to Nigerian companies and goods if available and at a premium not exceeding 10%</a:t>
              </a:r>
            </a:p>
          </p:txBody>
        </p:sp>
        <p:sp>
          <p:nvSpPr>
            <p:cNvPr id="10" name="object 10"/>
            <p:cNvSpPr txBox="1"/>
            <p:nvPr/>
          </p:nvSpPr>
          <p:spPr>
            <a:xfrm>
              <a:off x="1165515" y="4030843"/>
              <a:ext cx="1731923" cy="518243"/>
            </a:xfrm>
            <a:prstGeom prst="rect">
              <a:avLst/>
            </a:prstGeom>
            <a:solidFill>
              <a:srgbClr val="FF0000"/>
            </a:solidFill>
          </p:spPr>
          <p:txBody>
            <a:bodyPr wrap="square" lIns="0" tIns="12059" rIns="0" bIns="0" rtlCol="0">
              <a:noAutofit/>
            </a:bodyPr>
            <a:lstStyle/>
            <a:p>
              <a:pPr marL="13901">
                <a:lnSpc>
                  <a:spcPts val="1899"/>
                </a:lnSpc>
              </a:pPr>
              <a:r>
                <a:rPr sz="1751" b="1" dirty="0">
                  <a:solidFill>
                    <a:schemeClr val="bg1"/>
                  </a:solidFill>
                  <a:latin typeface="Arial"/>
                  <a:cs typeface="Arial"/>
                </a:rPr>
                <a:t>Competitive bid</a:t>
              </a:r>
              <a:endParaRPr sz="1751" dirty="0">
                <a:solidFill>
                  <a:schemeClr val="bg1"/>
                </a:solidFill>
                <a:latin typeface="Arial"/>
                <a:cs typeface="Arial"/>
              </a:endParaRPr>
            </a:p>
            <a:p>
              <a:pPr marL="13901" marR="33405">
                <a:lnSpc>
                  <a:spcPct val="95825"/>
                </a:lnSpc>
              </a:pPr>
              <a:r>
                <a:rPr sz="1751" b="1" dirty="0">
                  <a:solidFill>
                    <a:schemeClr val="bg1"/>
                  </a:solidFill>
                  <a:latin typeface="Arial"/>
                  <a:cs typeface="Arial"/>
                </a:rPr>
                <a:t>process</a:t>
              </a:r>
              <a:endParaRPr sz="1751" dirty="0">
                <a:solidFill>
                  <a:schemeClr val="bg1"/>
                </a:solidFill>
                <a:latin typeface="Arial"/>
                <a:cs typeface="Arial"/>
              </a:endParaRPr>
            </a:p>
          </p:txBody>
        </p:sp>
        <p:sp>
          <p:nvSpPr>
            <p:cNvPr id="8" name="object 8"/>
            <p:cNvSpPr txBox="1"/>
            <p:nvPr/>
          </p:nvSpPr>
          <p:spPr>
            <a:xfrm flipV="1">
              <a:off x="2023522" y="6431648"/>
              <a:ext cx="5710240" cy="53391"/>
            </a:xfrm>
            <a:prstGeom prst="rect">
              <a:avLst/>
            </a:prstGeom>
          </p:spPr>
          <p:txBody>
            <a:bodyPr wrap="square" lIns="0" tIns="3892" rIns="0" bIns="0" rtlCol="0">
              <a:noAutofit/>
            </a:bodyPr>
            <a:lstStyle/>
            <a:p>
              <a:pPr marL="27803">
                <a:lnSpc>
                  <a:spcPts val="547"/>
                </a:lnSpc>
              </a:pPr>
              <a:endParaRPr sz="547">
                <a:solidFill>
                  <a:srgbClr val="0000CC"/>
                </a:solidFill>
              </a:endParaRPr>
            </a:p>
          </p:txBody>
        </p:sp>
        <p:sp>
          <p:nvSpPr>
            <p:cNvPr id="7" name="object 7"/>
            <p:cNvSpPr txBox="1"/>
            <p:nvPr/>
          </p:nvSpPr>
          <p:spPr>
            <a:xfrm>
              <a:off x="7858880" y="6011010"/>
              <a:ext cx="94253" cy="73401"/>
            </a:xfrm>
            <a:prstGeom prst="rect">
              <a:avLst/>
            </a:prstGeom>
          </p:spPr>
          <p:txBody>
            <a:bodyPr wrap="square" lIns="0" tIns="3892" rIns="0" bIns="0" rtlCol="0">
              <a:noAutofit/>
            </a:bodyPr>
            <a:lstStyle/>
            <a:p>
              <a:pPr marL="27803">
                <a:lnSpc>
                  <a:spcPts val="547"/>
                </a:lnSpc>
              </a:pPr>
              <a:endParaRPr sz="547">
                <a:solidFill>
                  <a:srgbClr val="0000CC"/>
                </a:solidFill>
              </a:endParaRPr>
            </a:p>
          </p:txBody>
        </p:sp>
        <p:sp>
          <p:nvSpPr>
            <p:cNvPr id="6" name="object 6"/>
            <p:cNvSpPr txBox="1"/>
            <p:nvPr/>
          </p:nvSpPr>
          <p:spPr>
            <a:xfrm>
              <a:off x="2148639" y="6084412"/>
              <a:ext cx="73401" cy="573026"/>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5" name="object 5"/>
            <p:cNvSpPr txBox="1"/>
            <p:nvPr/>
          </p:nvSpPr>
          <p:spPr>
            <a:xfrm>
              <a:off x="2222040" y="6323843"/>
              <a:ext cx="6742994" cy="1007122"/>
            </a:xfrm>
            <a:prstGeom prst="rect">
              <a:avLst/>
            </a:prstGeom>
          </p:spPr>
          <p:txBody>
            <a:bodyPr wrap="square" lIns="0" tIns="3504" rIns="0" bIns="0" rtlCol="0">
              <a:noAutofit/>
            </a:bodyPr>
            <a:lstStyle/>
            <a:p>
              <a:pPr>
                <a:lnSpc>
                  <a:spcPts val="766"/>
                </a:lnSpc>
              </a:pPr>
              <a:endParaRPr sz="766" dirty="0">
                <a:solidFill>
                  <a:schemeClr val="bg1"/>
                </a:solidFill>
              </a:endParaRPr>
            </a:p>
            <a:p>
              <a:pPr marL="34196">
                <a:lnSpc>
                  <a:spcPct val="95825"/>
                </a:lnSpc>
              </a:pPr>
              <a:r>
                <a:rPr b="1" dirty="0">
                  <a:solidFill>
                    <a:schemeClr val="bg1"/>
                  </a:solidFill>
                  <a:latin typeface="Arial"/>
                  <a:cs typeface="Arial"/>
                </a:rPr>
                <a:t>Compliance with PSC rules essential for cost recovery</a:t>
              </a:r>
            </a:p>
          </p:txBody>
        </p:sp>
        <p:sp>
          <p:nvSpPr>
            <p:cNvPr id="4" name="object 4"/>
            <p:cNvSpPr txBox="1"/>
            <p:nvPr/>
          </p:nvSpPr>
          <p:spPr>
            <a:xfrm>
              <a:off x="7858880" y="6084412"/>
              <a:ext cx="94253" cy="573026"/>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3" name="object 3"/>
            <p:cNvSpPr txBox="1"/>
            <p:nvPr/>
          </p:nvSpPr>
          <p:spPr>
            <a:xfrm>
              <a:off x="2148639" y="6657439"/>
              <a:ext cx="73401" cy="94252"/>
            </a:xfrm>
            <a:prstGeom prst="rect">
              <a:avLst/>
            </a:prstGeom>
          </p:spPr>
          <p:txBody>
            <a:bodyPr wrap="square" lIns="0" tIns="3891" rIns="0" bIns="0" rtlCol="0">
              <a:noAutofit/>
            </a:bodyPr>
            <a:lstStyle/>
            <a:p>
              <a:pPr marL="27803">
                <a:lnSpc>
                  <a:spcPts val="711"/>
                </a:lnSpc>
              </a:pPr>
              <a:endParaRPr sz="711">
                <a:solidFill>
                  <a:srgbClr val="0000CC"/>
                </a:solidFill>
              </a:endParaRPr>
            </a:p>
          </p:txBody>
        </p:sp>
      </p:grpSp>
      <p:sp>
        <p:nvSpPr>
          <p:cNvPr id="35" name="Title 1">
            <a:extLst>
              <a:ext uri="{FF2B5EF4-FFF2-40B4-BE49-F238E27FC236}">
                <a16:creationId xmlns:a16="http://schemas.microsoft.com/office/drawing/2014/main" id="{91E99043-6DC9-C204-E64C-1C83A13A2474}"/>
              </a:ext>
            </a:extLst>
          </p:cNvPr>
          <p:cNvSpPr txBox="1">
            <a:spLocks/>
          </p:cNvSpPr>
          <p:nvPr/>
        </p:nvSpPr>
        <p:spPr bwMode="auto">
          <a:xfrm>
            <a:off x="252066" y="1548384"/>
            <a:ext cx="8632924"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itchFamily="34" charset="0"/>
                <a:ea typeface="+mn-ea"/>
                <a:cs typeface="Arial" pitchFamily="34" charset="0"/>
              </a:rPr>
              <a:t>Understanding JOA Governance</a:t>
            </a:r>
          </a:p>
        </p:txBody>
      </p:sp>
      <p:sp>
        <p:nvSpPr>
          <p:cNvPr id="33" name="Title 3">
            <a:extLst>
              <a:ext uri="{FF2B5EF4-FFF2-40B4-BE49-F238E27FC236}">
                <a16:creationId xmlns:a16="http://schemas.microsoft.com/office/drawing/2014/main" id="{2C28811B-E362-AF60-DF3D-24AF0A4FB503}"/>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9855398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bject 35"/>
          <p:cNvSpPr txBox="1"/>
          <p:nvPr/>
        </p:nvSpPr>
        <p:spPr>
          <a:xfrm>
            <a:off x="144054" y="2147654"/>
            <a:ext cx="9721080" cy="250644"/>
          </a:xfrm>
          <a:prstGeom prst="rect">
            <a:avLst/>
          </a:prstGeom>
        </p:spPr>
        <p:txBody>
          <a:bodyPr wrap="square" lIns="0" tIns="14214" rIns="0" bIns="0" rtlCol="0">
            <a:noAutofit/>
          </a:bodyPr>
          <a:lstStyle/>
          <a:p>
            <a:pPr marL="13901">
              <a:lnSpc>
                <a:spcPts val="2238"/>
              </a:lnSpc>
            </a:pPr>
            <a:r>
              <a:rPr lang="en-GB" sz="2000" dirty="0">
                <a:solidFill>
                  <a:srgbClr val="FF0000"/>
                </a:solidFill>
                <a:latin typeface="Arial"/>
                <a:cs typeface="Arial"/>
              </a:rPr>
              <a:t>Other </a:t>
            </a:r>
            <a:r>
              <a:rPr lang="en-GB" sz="2000" dirty="0" err="1">
                <a:solidFill>
                  <a:srgbClr val="FF0000"/>
                </a:solidFill>
                <a:latin typeface="Arial"/>
                <a:cs typeface="Arial"/>
              </a:rPr>
              <a:t>JoA</a:t>
            </a:r>
            <a:r>
              <a:rPr lang="en-GB" sz="2000" dirty="0">
                <a:solidFill>
                  <a:srgbClr val="FF0000"/>
                </a:solidFill>
                <a:latin typeface="Arial"/>
                <a:cs typeface="Arial"/>
              </a:rPr>
              <a:t> and PSC </a:t>
            </a:r>
            <a:r>
              <a:rPr sz="2000" dirty="0">
                <a:solidFill>
                  <a:srgbClr val="FF0000"/>
                </a:solidFill>
                <a:latin typeface="Arial"/>
                <a:cs typeface="Arial"/>
              </a:rPr>
              <a:t>requirements EXAMPLES!</a:t>
            </a:r>
          </a:p>
        </p:txBody>
      </p:sp>
      <p:sp>
        <p:nvSpPr>
          <p:cNvPr id="22" name="object 22"/>
          <p:cNvSpPr txBox="1"/>
          <p:nvPr/>
        </p:nvSpPr>
        <p:spPr>
          <a:xfrm>
            <a:off x="9465634" y="7243199"/>
            <a:ext cx="237980" cy="194623"/>
          </a:xfrm>
          <a:prstGeom prst="rect">
            <a:avLst/>
          </a:prstGeom>
        </p:spPr>
        <p:txBody>
          <a:bodyPr wrap="square" lIns="0" tIns="9209" rIns="0" bIns="0" rtlCol="0">
            <a:noAutofit/>
          </a:bodyPr>
          <a:lstStyle/>
          <a:p>
            <a:pPr marL="13901">
              <a:lnSpc>
                <a:spcPts val="1450"/>
              </a:lnSpc>
            </a:pPr>
            <a:r>
              <a:rPr sz="1314" dirty="0">
                <a:latin typeface="Arial"/>
                <a:cs typeface="Arial"/>
              </a:rPr>
              <a:t>14</a:t>
            </a:r>
            <a:endParaRPr sz="1314">
              <a:latin typeface="Arial"/>
              <a:cs typeface="Arial"/>
            </a:endParaRPr>
          </a:p>
        </p:txBody>
      </p:sp>
      <p:grpSp>
        <p:nvGrpSpPr>
          <p:cNvPr id="36" name="Group 35">
            <a:extLst>
              <a:ext uri="{FF2B5EF4-FFF2-40B4-BE49-F238E27FC236}">
                <a16:creationId xmlns:a16="http://schemas.microsoft.com/office/drawing/2014/main" id="{80AD85CB-62AA-8762-1704-38A068A7A204}"/>
              </a:ext>
            </a:extLst>
          </p:cNvPr>
          <p:cNvGrpSpPr/>
          <p:nvPr/>
        </p:nvGrpSpPr>
        <p:grpSpPr>
          <a:xfrm>
            <a:off x="348653" y="2484487"/>
            <a:ext cx="7744608" cy="4680520"/>
            <a:chOff x="348653" y="2269947"/>
            <a:chExt cx="7744608" cy="4895060"/>
          </a:xfrm>
        </p:grpSpPr>
        <p:sp>
          <p:nvSpPr>
            <p:cNvPr id="41" name="object 41"/>
            <p:cNvSpPr/>
            <p:nvPr/>
          </p:nvSpPr>
          <p:spPr>
            <a:xfrm>
              <a:off x="348653" y="2269947"/>
              <a:ext cx="1397116" cy="4895060"/>
            </a:xfrm>
            <a:custGeom>
              <a:avLst/>
              <a:gdLst/>
              <a:ahLst/>
              <a:cxnLst/>
              <a:rect l="l" t="t" r="r" b="b"/>
              <a:pathLst>
                <a:path w="1276350" h="4735068">
                  <a:moveTo>
                    <a:pt x="1276350" y="0"/>
                  </a:moveTo>
                  <a:lnTo>
                    <a:pt x="0" y="0"/>
                  </a:lnTo>
                  <a:lnTo>
                    <a:pt x="0" y="4735068"/>
                  </a:lnTo>
                  <a:lnTo>
                    <a:pt x="1276350" y="4735068"/>
                  </a:lnTo>
                  <a:lnTo>
                    <a:pt x="1276350" y="0"/>
                  </a:lnTo>
                  <a:close/>
                </a:path>
              </a:pathLst>
            </a:custGeom>
            <a:solidFill>
              <a:srgbClr val="0064FF"/>
            </a:solidFill>
          </p:spPr>
          <p:txBody>
            <a:bodyPr wrap="square" lIns="0" tIns="0" rIns="0" bIns="0" rtlCol="0">
              <a:noAutofit/>
            </a:bodyPr>
            <a:lstStyle/>
            <a:p>
              <a:endParaRPr>
                <a:solidFill>
                  <a:srgbClr val="0000CC"/>
                </a:solidFill>
              </a:endParaRPr>
            </a:p>
          </p:txBody>
        </p:sp>
        <p:sp>
          <p:nvSpPr>
            <p:cNvPr id="42" name="object 42"/>
            <p:cNvSpPr/>
            <p:nvPr/>
          </p:nvSpPr>
          <p:spPr>
            <a:xfrm>
              <a:off x="944201" y="2575227"/>
              <a:ext cx="1538077" cy="837435"/>
            </a:xfrm>
            <a:custGeom>
              <a:avLst/>
              <a:gdLst/>
              <a:ahLst/>
              <a:cxnLst/>
              <a:rect l="l" t="t" r="r" b="b"/>
              <a:pathLst>
                <a:path w="1405127" h="765048">
                  <a:moveTo>
                    <a:pt x="1405127" y="0"/>
                  </a:moveTo>
                  <a:lnTo>
                    <a:pt x="0" y="0"/>
                  </a:lnTo>
                  <a:lnTo>
                    <a:pt x="0" y="765048"/>
                  </a:lnTo>
                  <a:lnTo>
                    <a:pt x="1405127" y="765048"/>
                  </a:lnTo>
                  <a:lnTo>
                    <a:pt x="1405127"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43" name="object 43"/>
            <p:cNvSpPr/>
            <p:nvPr/>
          </p:nvSpPr>
          <p:spPr>
            <a:xfrm>
              <a:off x="921680" y="2552705"/>
              <a:ext cx="1528068" cy="827426"/>
            </a:xfrm>
            <a:custGeom>
              <a:avLst/>
              <a:gdLst/>
              <a:ahLst/>
              <a:cxnLst/>
              <a:rect l="l" t="t" r="r" b="b"/>
              <a:pathLst>
                <a:path w="1395983" h="755904">
                  <a:moveTo>
                    <a:pt x="0" y="0"/>
                  </a:moveTo>
                  <a:lnTo>
                    <a:pt x="0" y="755904"/>
                  </a:lnTo>
                  <a:lnTo>
                    <a:pt x="1395983" y="755904"/>
                  </a:lnTo>
                  <a:lnTo>
                    <a:pt x="1395983" y="0"/>
                  </a:lnTo>
                  <a:lnTo>
                    <a:pt x="0" y="0"/>
                  </a:lnTo>
                  <a:close/>
                </a:path>
              </a:pathLst>
            </a:custGeom>
            <a:solidFill>
              <a:srgbClr val="FFFFCC"/>
            </a:solidFill>
          </p:spPr>
          <p:txBody>
            <a:bodyPr wrap="square" lIns="0" tIns="0" rIns="0" bIns="0" rtlCol="0">
              <a:noAutofit/>
            </a:bodyPr>
            <a:lstStyle/>
            <a:p>
              <a:endParaRPr>
                <a:solidFill>
                  <a:srgbClr val="0000CC"/>
                </a:solidFill>
              </a:endParaRPr>
            </a:p>
          </p:txBody>
        </p:sp>
        <p:sp>
          <p:nvSpPr>
            <p:cNvPr id="44" name="object 44"/>
            <p:cNvSpPr/>
            <p:nvPr/>
          </p:nvSpPr>
          <p:spPr>
            <a:xfrm>
              <a:off x="921680" y="2552705"/>
              <a:ext cx="1528068" cy="827426"/>
            </a:xfrm>
            <a:custGeom>
              <a:avLst/>
              <a:gdLst/>
              <a:ahLst/>
              <a:cxnLst/>
              <a:rect l="l" t="t" r="r" b="b"/>
              <a:pathLst>
                <a:path w="1395983" h="755904">
                  <a:moveTo>
                    <a:pt x="0" y="0"/>
                  </a:moveTo>
                  <a:lnTo>
                    <a:pt x="0" y="755904"/>
                  </a:lnTo>
                  <a:lnTo>
                    <a:pt x="1395983" y="755904"/>
                  </a:lnTo>
                  <a:lnTo>
                    <a:pt x="1395983" y="0"/>
                  </a:lnTo>
                  <a:lnTo>
                    <a:pt x="0" y="0"/>
                  </a:lnTo>
                  <a:close/>
                </a:path>
              </a:pathLst>
            </a:custGeom>
            <a:ln w="9144">
              <a:solidFill>
                <a:srgbClr val="000000"/>
              </a:solidFill>
            </a:ln>
          </p:spPr>
          <p:txBody>
            <a:bodyPr wrap="square" lIns="0" tIns="0" rIns="0" bIns="0" rtlCol="0">
              <a:noAutofit/>
            </a:bodyPr>
            <a:lstStyle/>
            <a:p>
              <a:endParaRPr>
                <a:solidFill>
                  <a:srgbClr val="0000CC"/>
                </a:solidFill>
              </a:endParaRPr>
            </a:p>
          </p:txBody>
        </p:sp>
        <p:sp>
          <p:nvSpPr>
            <p:cNvPr id="45" name="object 45"/>
            <p:cNvSpPr/>
            <p:nvPr/>
          </p:nvSpPr>
          <p:spPr>
            <a:xfrm>
              <a:off x="955044" y="3784670"/>
              <a:ext cx="1537244" cy="837435"/>
            </a:xfrm>
            <a:custGeom>
              <a:avLst/>
              <a:gdLst/>
              <a:ahLst/>
              <a:cxnLst/>
              <a:rect l="l" t="t" r="r" b="b"/>
              <a:pathLst>
                <a:path w="1404366" h="765048">
                  <a:moveTo>
                    <a:pt x="1404366" y="0"/>
                  </a:moveTo>
                  <a:lnTo>
                    <a:pt x="0" y="0"/>
                  </a:lnTo>
                  <a:lnTo>
                    <a:pt x="0" y="765048"/>
                  </a:lnTo>
                  <a:lnTo>
                    <a:pt x="1404366" y="765048"/>
                  </a:lnTo>
                  <a:lnTo>
                    <a:pt x="1404366"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46" name="object 46"/>
            <p:cNvSpPr/>
            <p:nvPr/>
          </p:nvSpPr>
          <p:spPr>
            <a:xfrm>
              <a:off x="932523" y="3762150"/>
              <a:ext cx="1527235" cy="827425"/>
            </a:xfrm>
            <a:custGeom>
              <a:avLst/>
              <a:gdLst/>
              <a:ahLst/>
              <a:cxnLst/>
              <a:rect l="l" t="t" r="r" b="b"/>
              <a:pathLst>
                <a:path w="1395222" h="755903">
                  <a:moveTo>
                    <a:pt x="0" y="0"/>
                  </a:moveTo>
                  <a:lnTo>
                    <a:pt x="0" y="755903"/>
                  </a:lnTo>
                  <a:lnTo>
                    <a:pt x="1395222" y="755903"/>
                  </a:lnTo>
                  <a:lnTo>
                    <a:pt x="1395222" y="0"/>
                  </a:lnTo>
                  <a:lnTo>
                    <a:pt x="0" y="0"/>
                  </a:lnTo>
                  <a:close/>
                </a:path>
              </a:pathLst>
            </a:custGeom>
            <a:solidFill>
              <a:srgbClr val="FFFFCC"/>
            </a:solidFill>
          </p:spPr>
          <p:txBody>
            <a:bodyPr wrap="square" lIns="0" tIns="0" rIns="0" bIns="0" rtlCol="0">
              <a:noAutofit/>
            </a:bodyPr>
            <a:lstStyle/>
            <a:p>
              <a:endParaRPr>
                <a:solidFill>
                  <a:srgbClr val="0000CC"/>
                </a:solidFill>
              </a:endParaRPr>
            </a:p>
          </p:txBody>
        </p:sp>
        <p:sp>
          <p:nvSpPr>
            <p:cNvPr id="47" name="object 47"/>
            <p:cNvSpPr/>
            <p:nvPr/>
          </p:nvSpPr>
          <p:spPr>
            <a:xfrm>
              <a:off x="932523" y="3762150"/>
              <a:ext cx="1527235" cy="827425"/>
            </a:xfrm>
            <a:custGeom>
              <a:avLst/>
              <a:gdLst/>
              <a:ahLst/>
              <a:cxnLst/>
              <a:rect l="l" t="t" r="r" b="b"/>
              <a:pathLst>
                <a:path w="1395222" h="755903">
                  <a:moveTo>
                    <a:pt x="0" y="0"/>
                  </a:moveTo>
                  <a:lnTo>
                    <a:pt x="0" y="755903"/>
                  </a:lnTo>
                  <a:lnTo>
                    <a:pt x="1395222" y="755903"/>
                  </a:lnTo>
                  <a:lnTo>
                    <a:pt x="1395222" y="0"/>
                  </a:lnTo>
                  <a:lnTo>
                    <a:pt x="0" y="0"/>
                  </a:lnTo>
                  <a:close/>
                </a:path>
              </a:pathLst>
            </a:custGeom>
            <a:ln w="9144">
              <a:solidFill>
                <a:srgbClr val="000000"/>
              </a:solidFill>
            </a:ln>
          </p:spPr>
          <p:txBody>
            <a:bodyPr wrap="square" lIns="0" tIns="0" rIns="0" bIns="0" rtlCol="0">
              <a:noAutofit/>
            </a:bodyPr>
            <a:lstStyle/>
            <a:p>
              <a:endParaRPr>
                <a:solidFill>
                  <a:srgbClr val="0000CC"/>
                </a:solidFill>
              </a:endParaRPr>
            </a:p>
          </p:txBody>
        </p:sp>
        <p:sp>
          <p:nvSpPr>
            <p:cNvPr id="48" name="object 48"/>
            <p:cNvSpPr/>
            <p:nvPr/>
          </p:nvSpPr>
          <p:spPr>
            <a:xfrm>
              <a:off x="1450499" y="5435352"/>
              <a:ext cx="2709986" cy="1096840"/>
            </a:xfrm>
            <a:custGeom>
              <a:avLst/>
              <a:gdLst/>
              <a:ahLst/>
              <a:cxnLst/>
              <a:rect l="l" t="t" r="r" b="b"/>
              <a:pathLst>
                <a:path w="2475737" h="1002030">
                  <a:moveTo>
                    <a:pt x="2475737" y="0"/>
                  </a:moveTo>
                  <a:lnTo>
                    <a:pt x="0" y="0"/>
                  </a:lnTo>
                  <a:lnTo>
                    <a:pt x="0" y="1002030"/>
                  </a:lnTo>
                  <a:lnTo>
                    <a:pt x="2475737" y="1002030"/>
                  </a:lnTo>
                  <a:lnTo>
                    <a:pt x="2475737"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49" name="object 49"/>
            <p:cNvSpPr/>
            <p:nvPr/>
          </p:nvSpPr>
          <p:spPr>
            <a:xfrm>
              <a:off x="1427978" y="5412831"/>
              <a:ext cx="2699977" cy="1086831"/>
            </a:xfrm>
            <a:custGeom>
              <a:avLst/>
              <a:gdLst/>
              <a:ahLst/>
              <a:cxnLst/>
              <a:rect l="l" t="t" r="r" b="b"/>
              <a:pathLst>
                <a:path w="2466593" h="992886">
                  <a:moveTo>
                    <a:pt x="0" y="0"/>
                  </a:moveTo>
                  <a:lnTo>
                    <a:pt x="0" y="992886"/>
                  </a:lnTo>
                  <a:lnTo>
                    <a:pt x="2466593" y="992886"/>
                  </a:lnTo>
                  <a:lnTo>
                    <a:pt x="2466593" y="0"/>
                  </a:lnTo>
                  <a:lnTo>
                    <a:pt x="0" y="0"/>
                  </a:lnTo>
                  <a:close/>
                </a:path>
              </a:pathLst>
            </a:custGeom>
            <a:solidFill>
              <a:srgbClr val="FFFFCC"/>
            </a:solidFill>
          </p:spPr>
          <p:txBody>
            <a:bodyPr wrap="square" lIns="0" tIns="0" rIns="0" bIns="0" rtlCol="0">
              <a:noAutofit/>
            </a:bodyPr>
            <a:lstStyle/>
            <a:p>
              <a:endParaRPr>
                <a:solidFill>
                  <a:srgbClr val="0000CC"/>
                </a:solidFill>
              </a:endParaRPr>
            </a:p>
          </p:txBody>
        </p:sp>
        <p:sp>
          <p:nvSpPr>
            <p:cNvPr id="50" name="object 50"/>
            <p:cNvSpPr/>
            <p:nvPr/>
          </p:nvSpPr>
          <p:spPr>
            <a:xfrm>
              <a:off x="1427978" y="5412831"/>
              <a:ext cx="2699977" cy="1086831"/>
            </a:xfrm>
            <a:custGeom>
              <a:avLst/>
              <a:gdLst/>
              <a:ahLst/>
              <a:cxnLst/>
              <a:rect l="l" t="t" r="r" b="b"/>
              <a:pathLst>
                <a:path w="2466593" h="992886">
                  <a:moveTo>
                    <a:pt x="0" y="0"/>
                  </a:moveTo>
                  <a:lnTo>
                    <a:pt x="0" y="992886"/>
                  </a:lnTo>
                  <a:lnTo>
                    <a:pt x="2466593" y="992886"/>
                  </a:lnTo>
                  <a:lnTo>
                    <a:pt x="2466593" y="0"/>
                  </a:lnTo>
                  <a:lnTo>
                    <a:pt x="0" y="0"/>
                  </a:lnTo>
                  <a:close/>
                </a:path>
              </a:pathLst>
            </a:custGeom>
            <a:ln w="9144">
              <a:solidFill>
                <a:srgbClr val="000000"/>
              </a:solidFill>
            </a:ln>
          </p:spPr>
          <p:txBody>
            <a:bodyPr wrap="square" lIns="0" tIns="0" rIns="0" bIns="0" rtlCol="0">
              <a:noAutofit/>
            </a:bodyPr>
            <a:lstStyle/>
            <a:p>
              <a:endParaRPr>
                <a:solidFill>
                  <a:srgbClr val="0000CC"/>
                </a:solidFill>
              </a:endParaRPr>
            </a:p>
          </p:txBody>
        </p:sp>
        <p:sp>
          <p:nvSpPr>
            <p:cNvPr id="38" name="object 38"/>
            <p:cNvSpPr/>
            <p:nvPr/>
          </p:nvSpPr>
          <p:spPr>
            <a:xfrm>
              <a:off x="5847033" y="5439521"/>
              <a:ext cx="2246228" cy="1111020"/>
            </a:xfrm>
            <a:custGeom>
              <a:avLst/>
              <a:gdLst/>
              <a:ahLst/>
              <a:cxnLst/>
              <a:rect l="l" t="t" r="r" b="b"/>
              <a:pathLst>
                <a:path w="2052066" h="1014984">
                  <a:moveTo>
                    <a:pt x="2052066" y="0"/>
                  </a:moveTo>
                  <a:lnTo>
                    <a:pt x="0" y="0"/>
                  </a:lnTo>
                  <a:lnTo>
                    <a:pt x="0" y="1014984"/>
                  </a:lnTo>
                  <a:lnTo>
                    <a:pt x="2052066" y="1014984"/>
                  </a:lnTo>
                  <a:lnTo>
                    <a:pt x="2052066" y="0"/>
                  </a:lnTo>
                  <a:close/>
                </a:path>
              </a:pathLst>
            </a:custGeom>
            <a:solidFill>
              <a:srgbClr val="808080"/>
            </a:solidFill>
          </p:spPr>
          <p:txBody>
            <a:bodyPr wrap="square" lIns="0" tIns="0" rIns="0" bIns="0" rtlCol="0">
              <a:noAutofit/>
            </a:bodyPr>
            <a:lstStyle/>
            <a:p>
              <a:endParaRPr>
                <a:solidFill>
                  <a:srgbClr val="0000CC"/>
                </a:solidFill>
              </a:endParaRPr>
            </a:p>
          </p:txBody>
        </p:sp>
        <p:sp>
          <p:nvSpPr>
            <p:cNvPr id="39" name="object 39"/>
            <p:cNvSpPr/>
            <p:nvPr/>
          </p:nvSpPr>
          <p:spPr>
            <a:xfrm>
              <a:off x="5824513" y="5417001"/>
              <a:ext cx="2236219" cy="1101011"/>
            </a:xfrm>
            <a:custGeom>
              <a:avLst/>
              <a:gdLst/>
              <a:ahLst/>
              <a:cxnLst/>
              <a:rect l="l" t="t" r="r" b="b"/>
              <a:pathLst>
                <a:path w="2042922" h="1005840">
                  <a:moveTo>
                    <a:pt x="0" y="0"/>
                  </a:moveTo>
                  <a:lnTo>
                    <a:pt x="0" y="1005840"/>
                  </a:lnTo>
                  <a:lnTo>
                    <a:pt x="2042922" y="1005839"/>
                  </a:lnTo>
                  <a:lnTo>
                    <a:pt x="2042922" y="0"/>
                  </a:lnTo>
                  <a:lnTo>
                    <a:pt x="0" y="0"/>
                  </a:lnTo>
                  <a:close/>
                </a:path>
              </a:pathLst>
            </a:custGeom>
            <a:solidFill>
              <a:srgbClr val="FFFFCC"/>
            </a:solidFill>
          </p:spPr>
          <p:txBody>
            <a:bodyPr wrap="square" lIns="0" tIns="0" rIns="0" bIns="0" rtlCol="0">
              <a:noAutofit/>
            </a:bodyPr>
            <a:lstStyle/>
            <a:p>
              <a:endParaRPr>
                <a:solidFill>
                  <a:srgbClr val="0000CC"/>
                </a:solidFill>
              </a:endParaRPr>
            </a:p>
          </p:txBody>
        </p:sp>
        <p:sp>
          <p:nvSpPr>
            <p:cNvPr id="40" name="object 40"/>
            <p:cNvSpPr/>
            <p:nvPr/>
          </p:nvSpPr>
          <p:spPr>
            <a:xfrm>
              <a:off x="5824513" y="5417001"/>
              <a:ext cx="2236219" cy="1101011"/>
            </a:xfrm>
            <a:custGeom>
              <a:avLst/>
              <a:gdLst/>
              <a:ahLst/>
              <a:cxnLst/>
              <a:rect l="l" t="t" r="r" b="b"/>
              <a:pathLst>
                <a:path w="2042922" h="1005840">
                  <a:moveTo>
                    <a:pt x="0" y="0"/>
                  </a:moveTo>
                  <a:lnTo>
                    <a:pt x="0" y="1005840"/>
                  </a:lnTo>
                  <a:lnTo>
                    <a:pt x="2042922" y="1005839"/>
                  </a:lnTo>
                  <a:lnTo>
                    <a:pt x="2042922" y="0"/>
                  </a:lnTo>
                  <a:lnTo>
                    <a:pt x="0" y="0"/>
                  </a:lnTo>
                  <a:close/>
                </a:path>
              </a:pathLst>
            </a:custGeom>
            <a:ln w="9144">
              <a:solidFill>
                <a:srgbClr val="000000"/>
              </a:solidFill>
            </a:ln>
          </p:spPr>
          <p:txBody>
            <a:bodyPr wrap="square" lIns="0" tIns="0" rIns="0" bIns="0" rtlCol="0">
              <a:noAutofit/>
            </a:bodyPr>
            <a:lstStyle/>
            <a:p>
              <a:endParaRPr>
                <a:solidFill>
                  <a:srgbClr val="0000CC"/>
                </a:solidFill>
              </a:endParaRPr>
            </a:p>
          </p:txBody>
        </p:sp>
        <p:sp>
          <p:nvSpPr>
            <p:cNvPr id="34" name="object 34"/>
            <p:cNvSpPr txBox="1"/>
            <p:nvPr/>
          </p:nvSpPr>
          <p:spPr>
            <a:xfrm>
              <a:off x="4151093" y="2398834"/>
              <a:ext cx="3414666" cy="222147"/>
            </a:xfrm>
            <a:prstGeom prst="rect">
              <a:avLst/>
            </a:prstGeom>
          </p:spPr>
          <p:txBody>
            <a:bodyPr wrap="square" lIns="0" tIns="10634" rIns="0" bIns="0" rtlCol="0">
              <a:noAutofit/>
            </a:bodyPr>
            <a:lstStyle/>
            <a:p>
              <a:pPr marL="13901">
                <a:lnSpc>
                  <a:spcPts val="1675"/>
                </a:lnSpc>
              </a:pPr>
              <a:r>
                <a:rPr sz="1532" spc="-4" dirty="0">
                  <a:solidFill>
                    <a:srgbClr val="0000CC"/>
                  </a:solidFill>
                  <a:latin typeface="Arial"/>
                  <a:cs typeface="Arial"/>
                </a:rPr>
                <a:t>rvices (Not in WP&amp;B and over $250K?)</a:t>
              </a:r>
              <a:endParaRPr sz="1532">
                <a:solidFill>
                  <a:srgbClr val="0000CC"/>
                </a:solidFill>
                <a:latin typeface="Arial"/>
                <a:cs typeface="Arial"/>
              </a:endParaRPr>
            </a:p>
          </p:txBody>
        </p:sp>
        <p:sp>
          <p:nvSpPr>
            <p:cNvPr id="33" name="object 33"/>
            <p:cNvSpPr txBox="1"/>
            <p:nvPr/>
          </p:nvSpPr>
          <p:spPr>
            <a:xfrm>
              <a:off x="3750819" y="2631541"/>
              <a:ext cx="3066869" cy="688401"/>
            </a:xfrm>
            <a:prstGeom prst="rect">
              <a:avLst/>
            </a:prstGeom>
          </p:spPr>
          <p:txBody>
            <a:bodyPr wrap="square" lIns="0" tIns="10634" rIns="0" bIns="0" rtlCol="0">
              <a:noAutofit/>
            </a:bodyPr>
            <a:lstStyle/>
            <a:p>
              <a:pPr marL="13901">
                <a:lnSpc>
                  <a:spcPts val="1675"/>
                </a:lnSpc>
              </a:pPr>
              <a:r>
                <a:rPr sz="1532" spc="-4" dirty="0">
                  <a:solidFill>
                    <a:srgbClr val="0000CC"/>
                  </a:solidFill>
                  <a:latin typeface="Arial"/>
                  <a:cs typeface="Arial"/>
                </a:rPr>
                <a:t>party contracts (Levels A, B and C)</a:t>
              </a:r>
              <a:endParaRPr sz="1532">
                <a:solidFill>
                  <a:srgbClr val="0000CC"/>
                </a:solidFill>
                <a:latin typeface="Arial"/>
                <a:cs typeface="Arial"/>
              </a:endParaRPr>
            </a:p>
            <a:p>
              <a:pPr marL="242117" marR="29150">
                <a:lnSpc>
                  <a:spcPct val="95825"/>
                </a:lnSpc>
              </a:pPr>
              <a:r>
                <a:rPr sz="1532" spc="-4" dirty="0">
                  <a:solidFill>
                    <a:srgbClr val="0000CC"/>
                  </a:solidFill>
                  <a:latin typeface="Arial"/>
                  <a:cs typeface="Arial"/>
                </a:rPr>
                <a:t>Cost Estimate” (AFE?)</a:t>
              </a:r>
              <a:endParaRPr sz="1532">
                <a:solidFill>
                  <a:srgbClr val="0000CC"/>
                </a:solidFill>
                <a:latin typeface="Arial"/>
                <a:cs typeface="Arial"/>
              </a:endParaRPr>
            </a:p>
            <a:p>
              <a:pPr marL="413856" marR="29150">
                <a:lnSpc>
                  <a:spcPct val="95825"/>
                </a:lnSpc>
                <a:spcBef>
                  <a:spcPts val="71"/>
                </a:spcBef>
              </a:pPr>
              <a:r>
                <a:rPr sz="1532" dirty="0">
                  <a:solidFill>
                    <a:srgbClr val="0000CC"/>
                  </a:solidFill>
                  <a:latin typeface="Arial"/>
                  <a:cs typeface="Arial"/>
                </a:rPr>
                <a:t>nditure</a:t>
              </a:r>
              <a:endParaRPr sz="1532">
                <a:solidFill>
                  <a:srgbClr val="0000CC"/>
                </a:solidFill>
                <a:latin typeface="Arial"/>
                <a:cs typeface="Arial"/>
              </a:endParaRPr>
            </a:p>
          </p:txBody>
        </p:sp>
        <p:sp>
          <p:nvSpPr>
            <p:cNvPr id="32" name="object 32"/>
            <p:cNvSpPr txBox="1"/>
            <p:nvPr/>
          </p:nvSpPr>
          <p:spPr>
            <a:xfrm>
              <a:off x="976175" y="2749995"/>
              <a:ext cx="855193" cy="222147"/>
            </a:xfrm>
            <a:prstGeom prst="rect">
              <a:avLst/>
            </a:prstGeom>
          </p:spPr>
          <p:txBody>
            <a:bodyPr wrap="square" lIns="0" tIns="10634" rIns="0" bIns="0" rtlCol="0">
              <a:noAutofit/>
            </a:bodyPr>
            <a:lstStyle/>
            <a:p>
              <a:pPr marL="13901">
                <a:lnSpc>
                  <a:spcPts val="1675"/>
                </a:lnSpc>
              </a:pPr>
              <a:r>
                <a:rPr sz="1532" b="1" dirty="0">
                  <a:solidFill>
                    <a:srgbClr val="0000CC"/>
                  </a:solidFill>
                  <a:latin typeface="Arial"/>
                  <a:cs typeface="Arial"/>
                </a:rPr>
                <a:t>Contract</a:t>
              </a:r>
              <a:endParaRPr sz="1532">
                <a:solidFill>
                  <a:srgbClr val="0000CC"/>
                </a:solidFill>
                <a:latin typeface="Arial"/>
                <a:cs typeface="Arial"/>
              </a:endParaRPr>
            </a:p>
          </p:txBody>
        </p:sp>
        <p:sp>
          <p:nvSpPr>
            <p:cNvPr id="31" name="object 31"/>
            <p:cNvSpPr txBox="1"/>
            <p:nvPr/>
          </p:nvSpPr>
          <p:spPr>
            <a:xfrm>
              <a:off x="1590557" y="2982704"/>
              <a:ext cx="552860" cy="222147"/>
            </a:xfrm>
            <a:prstGeom prst="rect">
              <a:avLst/>
            </a:prstGeom>
          </p:spPr>
          <p:txBody>
            <a:bodyPr wrap="square" lIns="0" tIns="10634" rIns="0" bIns="0" rtlCol="0">
              <a:noAutofit/>
            </a:bodyPr>
            <a:lstStyle/>
            <a:p>
              <a:pPr marL="13901">
                <a:lnSpc>
                  <a:spcPts val="1675"/>
                </a:lnSpc>
              </a:pPr>
              <a:r>
                <a:rPr sz="1532" b="1" dirty="0">
                  <a:solidFill>
                    <a:srgbClr val="0000CC"/>
                  </a:solidFill>
                  <a:latin typeface="Arial"/>
                  <a:cs typeface="Arial"/>
                </a:rPr>
                <a:t>(JoA)</a:t>
              </a:r>
              <a:endParaRPr sz="1532">
                <a:solidFill>
                  <a:srgbClr val="0000CC"/>
                </a:solidFill>
                <a:latin typeface="Arial"/>
                <a:cs typeface="Arial"/>
              </a:endParaRPr>
            </a:p>
          </p:txBody>
        </p:sp>
        <p:sp>
          <p:nvSpPr>
            <p:cNvPr id="30" name="object 30"/>
            <p:cNvSpPr txBox="1"/>
            <p:nvPr/>
          </p:nvSpPr>
          <p:spPr>
            <a:xfrm>
              <a:off x="3224902" y="3816808"/>
              <a:ext cx="4732020" cy="921110"/>
            </a:xfrm>
            <a:prstGeom prst="rect">
              <a:avLst/>
            </a:prstGeom>
          </p:spPr>
          <p:txBody>
            <a:bodyPr wrap="square" lIns="0" tIns="10634" rIns="0" bIns="0" rtlCol="0">
              <a:noAutofit/>
            </a:bodyPr>
            <a:lstStyle/>
            <a:p>
              <a:pPr marL="404859" marR="19667">
                <a:lnSpc>
                  <a:spcPts val="1675"/>
                </a:lnSpc>
              </a:pPr>
              <a:r>
                <a:rPr sz="1532" spc="-4" dirty="0">
                  <a:solidFill>
                    <a:srgbClr val="0000CC"/>
                  </a:solidFill>
                  <a:latin typeface="Arial"/>
                  <a:cs typeface="Arial"/>
                </a:rPr>
                <a:t>foreign contract/P.O. over $250K</a:t>
              </a:r>
              <a:endParaRPr sz="1532" dirty="0">
                <a:solidFill>
                  <a:srgbClr val="0000CC"/>
                </a:solidFill>
                <a:latin typeface="Arial"/>
                <a:cs typeface="Arial"/>
              </a:endParaRPr>
            </a:p>
            <a:p>
              <a:pPr marL="955001" marR="19667">
                <a:lnSpc>
                  <a:spcPct val="95825"/>
                </a:lnSpc>
              </a:pPr>
              <a:r>
                <a:rPr sz="1532" spc="-3" dirty="0">
                  <a:solidFill>
                    <a:srgbClr val="0000CC"/>
                  </a:solidFill>
                  <a:latin typeface="Arial"/>
                  <a:cs typeface="Arial"/>
                </a:rPr>
                <a:t>ontracts/P.O. over N 1 MM ($8K!!!)</a:t>
              </a:r>
              <a:endParaRPr sz="1532" dirty="0">
                <a:solidFill>
                  <a:srgbClr val="0000CC"/>
                </a:solidFill>
                <a:latin typeface="Arial"/>
                <a:cs typeface="Arial"/>
              </a:endParaRPr>
            </a:p>
            <a:p>
              <a:pPr marL="13901" indent="941546">
                <a:lnSpc>
                  <a:spcPct val="99658"/>
                </a:lnSpc>
                <a:spcBef>
                  <a:spcPts val="77"/>
                </a:spcBef>
              </a:pPr>
              <a:r>
                <a:rPr sz="1532" dirty="0">
                  <a:solidFill>
                    <a:srgbClr val="0000CC"/>
                  </a:solidFill>
                  <a:latin typeface="Arial"/>
                  <a:cs typeface="Arial"/>
                </a:rPr>
                <a:t>A</a:t>
              </a:r>
              <a:r>
                <a:rPr sz="1532" spc="4" dirty="0">
                  <a:solidFill>
                    <a:srgbClr val="0000CC"/>
                  </a:solidFill>
                  <a:latin typeface="Arial"/>
                  <a:cs typeface="Arial"/>
                </a:rPr>
                <a:t>F</a:t>
              </a:r>
              <a:r>
                <a:rPr sz="1532" dirty="0">
                  <a:solidFill>
                    <a:srgbClr val="0000CC"/>
                  </a:solidFill>
                  <a:latin typeface="Arial"/>
                  <a:cs typeface="Arial"/>
                </a:rPr>
                <a:t>E type</a:t>
              </a:r>
              <a:r>
                <a:rPr sz="1532" spc="-28" dirty="0">
                  <a:solidFill>
                    <a:srgbClr val="0000CC"/>
                  </a:solidFill>
                  <a:latin typeface="Arial"/>
                  <a:cs typeface="Arial"/>
                </a:rPr>
                <a:t> </a:t>
              </a:r>
              <a:r>
                <a:rPr sz="1532" dirty="0">
                  <a:solidFill>
                    <a:srgbClr val="0000CC"/>
                  </a:solidFill>
                  <a:latin typeface="Arial"/>
                  <a:cs typeface="Arial"/>
                </a:rPr>
                <a:t>process</a:t>
              </a:r>
              <a:r>
                <a:rPr sz="1532" spc="-47" dirty="0">
                  <a:solidFill>
                    <a:srgbClr val="0000CC"/>
                  </a:solidFill>
                  <a:latin typeface="Arial"/>
                  <a:cs typeface="Arial"/>
                </a:rPr>
                <a:t> </a:t>
              </a:r>
              <a:r>
                <a:rPr sz="1532" dirty="0">
                  <a:solidFill>
                    <a:srgbClr val="0000CC"/>
                  </a:solidFill>
                  <a:latin typeface="Arial"/>
                  <a:cs typeface="Arial"/>
                </a:rPr>
                <a:t>for</a:t>
              </a:r>
              <a:r>
                <a:rPr sz="1532" spc="-23" dirty="0">
                  <a:solidFill>
                    <a:srgbClr val="0000CC"/>
                  </a:solidFill>
                  <a:latin typeface="Arial"/>
                  <a:cs typeface="Arial"/>
                </a:rPr>
                <a:t> </a:t>
              </a:r>
              <a:r>
                <a:rPr sz="1532" dirty="0">
                  <a:solidFill>
                    <a:srgbClr val="0000CC"/>
                  </a:solidFill>
                  <a:latin typeface="Arial"/>
                  <a:cs typeface="Arial"/>
                </a:rPr>
                <a:t>each</a:t>
              </a:r>
              <a:r>
                <a:rPr sz="1532" spc="-38" dirty="0">
                  <a:solidFill>
                    <a:srgbClr val="0000CC"/>
                  </a:solidFill>
                  <a:latin typeface="Arial"/>
                  <a:cs typeface="Arial"/>
                </a:rPr>
                <a:t> </a:t>
              </a:r>
              <a:r>
                <a:rPr sz="1532" dirty="0">
                  <a:solidFill>
                    <a:srgbClr val="0000CC"/>
                  </a:solidFill>
                  <a:latin typeface="Arial"/>
                  <a:cs typeface="Arial"/>
                </a:rPr>
                <a:t>“project”</a:t>
              </a:r>
              <a:r>
                <a:rPr sz="1532" spc="-50" dirty="0">
                  <a:solidFill>
                    <a:srgbClr val="0000CC"/>
                  </a:solidFill>
                  <a:latin typeface="Arial"/>
                  <a:cs typeface="Arial"/>
                </a:rPr>
                <a:t> </a:t>
              </a:r>
              <a:r>
                <a:rPr sz="1532" spc="-10" dirty="0">
                  <a:solidFill>
                    <a:srgbClr val="0000CC"/>
                  </a:solidFill>
                  <a:latin typeface="Arial"/>
                  <a:cs typeface="Arial"/>
                </a:rPr>
                <a:t>w</a:t>
              </a:r>
              <a:r>
                <a:rPr sz="1532" dirty="0">
                  <a:solidFill>
                    <a:srgbClr val="0000CC"/>
                  </a:solidFill>
                  <a:latin typeface="Arial"/>
                  <a:cs typeface="Arial"/>
                </a:rPr>
                <a:t>ith progress</a:t>
              </a:r>
              <a:r>
                <a:rPr sz="1532" spc="-65" dirty="0">
                  <a:solidFill>
                    <a:srgbClr val="0000CC"/>
                  </a:solidFill>
                  <a:latin typeface="Arial"/>
                  <a:cs typeface="Arial"/>
                </a:rPr>
                <a:t> </a:t>
              </a:r>
              <a:r>
                <a:rPr sz="1532" dirty="0">
                  <a:solidFill>
                    <a:srgbClr val="0000CC"/>
                  </a:solidFill>
                  <a:latin typeface="Arial"/>
                  <a:cs typeface="Arial"/>
                </a:rPr>
                <a:t>report.</a:t>
              </a:r>
            </a:p>
          </p:txBody>
        </p:sp>
        <p:sp>
          <p:nvSpPr>
            <p:cNvPr id="29" name="object 29"/>
            <p:cNvSpPr txBox="1"/>
            <p:nvPr/>
          </p:nvSpPr>
          <p:spPr>
            <a:xfrm>
              <a:off x="986184" y="3959439"/>
              <a:ext cx="855193" cy="222147"/>
            </a:xfrm>
            <a:prstGeom prst="rect">
              <a:avLst/>
            </a:prstGeom>
          </p:spPr>
          <p:txBody>
            <a:bodyPr wrap="square" lIns="0" tIns="10634" rIns="0" bIns="0" rtlCol="0">
              <a:noAutofit/>
            </a:bodyPr>
            <a:lstStyle/>
            <a:p>
              <a:pPr marL="13901">
                <a:lnSpc>
                  <a:spcPts val="1675"/>
                </a:lnSpc>
              </a:pPr>
              <a:r>
                <a:rPr sz="1532" b="1" dirty="0">
                  <a:solidFill>
                    <a:srgbClr val="0000CC"/>
                  </a:solidFill>
                  <a:latin typeface="Arial"/>
                  <a:cs typeface="Arial"/>
                </a:rPr>
                <a:t>Contract</a:t>
              </a:r>
              <a:endParaRPr sz="1532">
                <a:solidFill>
                  <a:srgbClr val="0000CC"/>
                </a:solidFill>
                <a:latin typeface="Arial"/>
                <a:cs typeface="Arial"/>
              </a:endParaRPr>
            </a:p>
          </p:txBody>
        </p:sp>
        <p:sp>
          <p:nvSpPr>
            <p:cNvPr id="28" name="object 28"/>
            <p:cNvSpPr txBox="1"/>
            <p:nvPr/>
          </p:nvSpPr>
          <p:spPr>
            <a:xfrm>
              <a:off x="1601537" y="4192148"/>
              <a:ext cx="586286" cy="222147"/>
            </a:xfrm>
            <a:prstGeom prst="rect">
              <a:avLst/>
            </a:prstGeom>
          </p:spPr>
          <p:txBody>
            <a:bodyPr wrap="square" lIns="0" tIns="10634" rIns="0" bIns="0" rtlCol="0">
              <a:noAutofit/>
            </a:bodyPr>
            <a:lstStyle/>
            <a:p>
              <a:pPr marL="13901">
                <a:lnSpc>
                  <a:spcPts val="1675"/>
                </a:lnSpc>
              </a:pPr>
              <a:r>
                <a:rPr sz="1532" b="1" dirty="0">
                  <a:solidFill>
                    <a:srgbClr val="0000CC"/>
                  </a:solidFill>
                  <a:latin typeface="Arial"/>
                  <a:cs typeface="Arial"/>
                </a:rPr>
                <a:t>(PSC)</a:t>
              </a:r>
              <a:endParaRPr sz="1532">
                <a:solidFill>
                  <a:srgbClr val="0000CC"/>
                </a:solidFill>
                <a:latin typeface="Arial"/>
                <a:cs typeface="Arial"/>
              </a:endParaRPr>
            </a:p>
          </p:txBody>
        </p:sp>
        <p:sp>
          <p:nvSpPr>
            <p:cNvPr id="27" name="object 27"/>
            <p:cNvSpPr txBox="1"/>
            <p:nvPr/>
          </p:nvSpPr>
          <p:spPr>
            <a:xfrm>
              <a:off x="3486763" y="4748480"/>
              <a:ext cx="2181268" cy="222147"/>
            </a:xfrm>
            <a:prstGeom prst="rect">
              <a:avLst/>
            </a:prstGeom>
          </p:spPr>
          <p:txBody>
            <a:bodyPr wrap="square" lIns="0" tIns="10634" rIns="0" bIns="0" rtlCol="0">
              <a:noAutofit/>
            </a:bodyPr>
            <a:lstStyle/>
            <a:p>
              <a:pPr marL="13901">
                <a:lnSpc>
                  <a:spcPts val="1675"/>
                </a:lnSpc>
              </a:pPr>
              <a:r>
                <a:rPr sz="1532" spc="-3" dirty="0">
                  <a:solidFill>
                    <a:srgbClr val="0000CC"/>
                  </a:solidFill>
                  <a:latin typeface="Arial"/>
                  <a:cs typeface="Arial"/>
                </a:rPr>
                <a:t>etention fee on contracts</a:t>
              </a:r>
              <a:endParaRPr sz="1532">
                <a:solidFill>
                  <a:srgbClr val="0000CC"/>
                </a:solidFill>
                <a:latin typeface="Arial"/>
                <a:cs typeface="Arial"/>
              </a:endParaRPr>
            </a:p>
          </p:txBody>
        </p:sp>
        <p:sp>
          <p:nvSpPr>
            <p:cNvPr id="26" name="object 26"/>
            <p:cNvSpPr txBox="1"/>
            <p:nvPr/>
          </p:nvSpPr>
          <p:spPr>
            <a:xfrm>
              <a:off x="1530017" y="5505858"/>
              <a:ext cx="1382569" cy="222148"/>
            </a:xfrm>
            <a:prstGeom prst="rect">
              <a:avLst/>
            </a:prstGeom>
          </p:spPr>
          <p:txBody>
            <a:bodyPr wrap="square" lIns="0" tIns="10634" rIns="0" bIns="0" rtlCol="0">
              <a:noAutofit/>
            </a:bodyPr>
            <a:lstStyle/>
            <a:p>
              <a:pPr marL="13901">
                <a:lnSpc>
                  <a:spcPts val="1675"/>
                </a:lnSpc>
              </a:pPr>
              <a:r>
                <a:rPr sz="1532" b="1" spc="-5" dirty="0">
                  <a:solidFill>
                    <a:srgbClr val="0000CC"/>
                  </a:solidFill>
                  <a:latin typeface="Arial"/>
                  <a:cs typeface="Arial"/>
                </a:rPr>
                <a:t>Directives and</a:t>
              </a:r>
              <a:endParaRPr sz="1532">
                <a:solidFill>
                  <a:srgbClr val="0000CC"/>
                </a:solidFill>
                <a:latin typeface="Arial"/>
                <a:cs typeface="Arial"/>
              </a:endParaRPr>
            </a:p>
          </p:txBody>
        </p:sp>
        <p:sp>
          <p:nvSpPr>
            <p:cNvPr id="25" name="object 25"/>
            <p:cNvSpPr txBox="1"/>
            <p:nvPr/>
          </p:nvSpPr>
          <p:spPr>
            <a:xfrm>
              <a:off x="1530016" y="5738567"/>
              <a:ext cx="2114989" cy="222148"/>
            </a:xfrm>
            <a:prstGeom prst="rect">
              <a:avLst/>
            </a:prstGeom>
          </p:spPr>
          <p:txBody>
            <a:bodyPr wrap="square" lIns="0" tIns="10634" rIns="0" bIns="0" rtlCol="0">
              <a:noAutofit/>
            </a:bodyPr>
            <a:lstStyle/>
            <a:p>
              <a:pPr marL="13901">
                <a:lnSpc>
                  <a:spcPts val="1675"/>
                </a:lnSpc>
              </a:pPr>
              <a:r>
                <a:rPr sz="1532" b="1" spc="-5" dirty="0">
                  <a:solidFill>
                    <a:srgbClr val="0000CC"/>
                  </a:solidFill>
                  <a:latin typeface="Arial"/>
                  <a:cs typeface="Arial"/>
                </a:rPr>
                <a:t>Regulations issued by</a:t>
              </a:r>
              <a:endParaRPr sz="1532">
                <a:solidFill>
                  <a:srgbClr val="0000CC"/>
                </a:solidFill>
                <a:latin typeface="Arial"/>
                <a:cs typeface="Arial"/>
              </a:endParaRPr>
            </a:p>
          </p:txBody>
        </p:sp>
        <p:sp>
          <p:nvSpPr>
            <p:cNvPr id="24" name="object 24"/>
            <p:cNvSpPr txBox="1"/>
            <p:nvPr/>
          </p:nvSpPr>
          <p:spPr>
            <a:xfrm>
              <a:off x="1530016" y="5972111"/>
              <a:ext cx="2302128" cy="222148"/>
            </a:xfrm>
            <a:prstGeom prst="rect">
              <a:avLst/>
            </a:prstGeom>
          </p:spPr>
          <p:txBody>
            <a:bodyPr wrap="square" lIns="0" tIns="10634" rIns="0" bIns="0" rtlCol="0">
              <a:noAutofit/>
            </a:bodyPr>
            <a:lstStyle/>
            <a:p>
              <a:pPr marL="13901">
                <a:lnSpc>
                  <a:spcPts val="1675"/>
                </a:lnSpc>
              </a:pPr>
              <a:r>
                <a:rPr sz="1532" b="1" spc="-7" dirty="0">
                  <a:solidFill>
                    <a:srgbClr val="0000CC"/>
                  </a:solidFill>
                  <a:latin typeface="Arial"/>
                  <a:cs typeface="Arial"/>
                </a:rPr>
                <a:t>NNPC may over-lap with</a:t>
              </a:r>
              <a:endParaRPr sz="1532">
                <a:solidFill>
                  <a:srgbClr val="0000CC"/>
                </a:solidFill>
                <a:latin typeface="Arial"/>
                <a:cs typeface="Arial"/>
              </a:endParaRPr>
            </a:p>
          </p:txBody>
        </p:sp>
        <p:sp>
          <p:nvSpPr>
            <p:cNvPr id="23" name="object 23"/>
            <p:cNvSpPr txBox="1"/>
            <p:nvPr/>
          </p:nvSpPr>
          <p:spPr>
            <a:xfrm>
              <a:off x="1530016" y="6204821"/>
              <a:ext cx="458016" cy="222148"/>
            </a:xfrm>
            <a:prstGeom prst="rect">
              <a:avLst/>
            </a:prstGeom>
          </p:spPr>
          <p:txBody>
            <a:bodyPr wrap="square" lIns="0" tIns="10634" rIns="0" bIns="0" rtlCol="0">
              <a:noAutofit/>
            </a:bodyPr>
            <a:lstStyle/>
            <a:p>
              <a:pPr marL="13901">
                <a:lnSpc>
                  <a:spcPts val="1675"/>
                </a:lnSpc>
              </a:pPr>
              <a:r>
                <a:rPr sz="1532" b="1" spc="4" dirty="0">
                  <a:solidFill>
                    <a:srgbClr val="0000CC"/>
                  </a:solidFill>
                  <a:latin typeface="Arial"/>
                  <a:cs typeface="Arial"/>
                </a:rPr>
                <a:t>PSC</a:t>
              </a:r>
              <a:endParaRPr sz="1532">
                <a:solidFill>
                  <a:srgbClr val="0000CC"/>
                </a:solidFill>
                <a:latin typeface="Arial"/>
                <a:cs typeface="Arial"/>
              </a:endParaRPr>
            </a:p>
          </p:txBody>
        </p:sp>
        <p:sp>
          <p:nvSpPr>
            <p:cNvPr id="21" name="object 21"/>
            <p:cNvSpPr txBox="1"/>
            <p:nvPr/>
          </p:nvSpPr>
          <p:spPr>
            <a:xfrm>
              <a:off x="5833271" y="5425759"/>
              <a:ext cx="2241223" cy="1106015"/>
            </a:xfrm>
            <a:prstGeom prst="rect">
              <a:avLst/>
            </a:prstGeom>
          </p:spPr>
          <p:txBody>
            <a:bodyPr wrap="square" lIns="0" tIns="2754" rIns="0" bIns="0" rtlCol="0">
              <a:noAutofit/>
            </a:bodyPr>
            <a:lstStyle/>
            <a:p>
              <a:pPr>
                <a:lnSpc>
                  <a:spcPts val="1532"/>
                </a:lnSpc>
              </a:pPr>
              <a:endParaRPr sz="1532">
                <a:solidFill>
                  <a:srgbClr val="0000CC"/>
                </a:solidFill>
              </a:endParaRPr>
            </a:p>
            <a:p>
              <a:pPr marL="87996" marR="234099">
                <a:lnSpc>
                  <a:spcPct val="99849"/>
                </a:lnSpc>
              </a:pPr>
              <a:r>
                <a:rPr sz="1532" b="1" dirty="0">
                  <a:solidFill>
                    <a:srgbClr val="0000CC"/>
                  </a:solidFill>
                  <a:latin typeface="Arial"/>
                  <a:cs typeface="Arial"/>
                </a:rPr>
                <a:t>JoA</a:t>
              </a:r>
              <a:r>
                <a:rPr sz="1532" b="1" spc="-28" dirty="0">
                  <a:solidFill>
                    <a:srgbClr val="0000CC"/>
                  </a:solidFill>
                  <a:latin typeface="Arial"/>
                  <a:cs typeface="Arial"/>
                </a:rPr>
                <a:t> </a:t>
              </a:r>
              <a:r>
                <a:rPr sz="1532" b="1" spc="-10" dirty="0">
                  <a:solidFill>
                    <a:srgbClr val="0000CC"/>
                  </a:solidFill>
                  <a:latin typeface="Arial"/>
                  <a:cs typeface="Arial"/>
                </a:rPr>
                <a:t>p</a:t>
              </a:r>
              <a:r>
                <a:rPr sz="1532" b="1" dirty="0">
                  <a:solidFill>
                    <a:srgbClr val="0000CC"/>
                  </a:solidFill>
                  <a:latin typeface="Arial"/>
                  <a:cs typeface="Arial"/>
                </a:rPr>
                <a:t>artners</a:t>
              </a:r>
              <a:r>
                <a:rPr sz="1532" b="1" spc="-60" dirty="0">
                  <a:solidFill>
                    <a:srgbClr val="0000CC"/>
                  </a:solidFill>
                  <a:latin typeface="Arial"/>
                  <a:cs typeface="Arial"/>
                </a:rPr>
                <a:t> </a:t>
              </a:r>
              <a:r>
                <a:rPr sz="1532" b="1" dirty="0">
                  <a:solidFill>
                    <a:srgbClr val="0000CC"/>
                  </a:solidFill>
                  <a:latin typeface="Arial"/>
                  <a:cs typeface="Arial"/>
                </a:rPr>
                <a:t>may agree</a:t>
              </a:r>
              <a:r>
                <a:rPr sz="1532" b="1" spc="-41" dirty="0">
                  <a:solidFill>
                    <a:srgbClr val="0000CC"/>
                  </a:solidFill>
                  <a:latin typeface="Arial"/>
                  <a:cs typeface="Arial"/>
                </a:rPr>
                <a:t> </a:t>
              </a:r>
              <a:r>
                <a:rPr sz="1532" b="1" dirty="0">
                  <a:solidFill>
                    <a:srgbClr val="0000CC"/>
                  </a:solidFill>
                  <a:latin typeface="Arial"/>
                  <a:cs typeface="Arial"/>
                </a:rPr>
                <a:t>to</a:t>
              </a:r>
              <a:r>
                <a:rPr sz="1532" b="1" spc="-14" dirty="0">
                  <a:solidFill>
                    <a:srgbClr val="0000CC"/>
                  </a:solidFill>
                  <a:latin typeface="Arial"/>
                  <a:cs typeface="Arial"/>
                </a:rPr>
                <a:t> </a:t>
              </a:r>
              <a:r>
                <a:rPr sz="1532" b="1" dirty="0">
                  <a:solidFill>
                    <a:srgbClr val="0000CC"/>
                  </a:solidFill>
                  <a:latin typeface="Arial"/>
                  <a:cs typeface="Arial"/>
                </a:rPr>
                <a:t>follow different</a:t>
              </a:r>
              <a:r>
                <a:rPr sz="1532" b="1" spc="-66" dirty="0">
                  <a:solidFill>
                    <a:srgbClr val="0000CC"/>
                  </a:solidFill>
                  <a:latin typeface="Arial"/>
                  <a:cs typeface="Arial"/>
                </a:rPr>
                <a:t> </a:t>
              </a:r>
              <a:r>
                <a:rPr sz="1532" b="1" dirty="0">
                  <a:solidFill>
                    <a:srgbClr val="0000CC"/>
                  </a:solidFill>
                  <a:latin typeface="Arial"/>
                  <a:cs typeface="Arial"/>
                </a:rPr>
                <a:t>procedures</a:t>
              </a:r>
              <a:endParaRPr sz="1532">
                <a:solidFill>
                  <a:srgbClr val="0000CC"/>
                </a:solidFill>
                <a:latin typeface="Arial"/>
                <a:cs typeface="Arial"/>
              </a:endParaRPr>
            </a:p>
          </p:txBody>
        </p:sp>
        <p:sp>
          <p:nvSpPr>
            <p:cNvPr id="20" name="object 20"/>
            <p:cNvSpPr txBox="1"/>
            <p:nvPr/>
          </p:nvSpPr>
          <p:spPr>
            <a:xfrm>
              <a:off x="348653" y="2269947"/>
              <a:ext cx="1397116" cy="291516"/>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19" name="object 19"/>
            <p:cNvSpPr txBox="1"/>
            <p:nvPr/>
          </p:nvSpPr>
          <p:spPr>
            <a:xfrm>
              <a:off x="1745769" y="2269947"/>
              <a:ext cx="2526994" cy="291516"/>
            </a:xfrm>
            <a:prstGeom prst="rect">
              <a:avLst/>
            </a:prstGeom>
          </p:spPr>
          <p:txBody>
            <a:bodyPr wrap="square" lIns="0" tIns="6501" rIns="0" bIns="0" rtlCol="0">
              <a:noAutofit/>
            </a:bodyPr>
            <a:lstStyle/>
            <a:p>
              <a:pPr marR="112275">
                <a:lnSpc>
                  <a:spcPts val="876"/>
                </a:lnSpc>
              </a:pPr>
              <a:endParaRPr sz="876">
                <a:solidFill>
                  <a:srgbClr val="0000CC"/>
                </a:solidFill>
              </a:endParaRPr>
            </a:p>
            <a:p>
              <a:pPr marL="1402096">
                <a:lnSpc>
                  <a:spcPts val="1368"/>
                </a:lnSpc>
                <a:spcBef>
                  <a:spcPts val="68"/>
                </a:spcBef>
              </a:pPr>
              <a:r>
                <a:rPr sz="2299" spc="-3" baseline="-12423" dirty="0">
                  <a:solidFill>
                    <a:srgbClr val="0000CC"/>
                  </a:solidFill>
                  <a:latin typeface="Arial"/>
                  <a:cs typeface="Arial"/>
                </a:rPr>
                <a:t>• Affiliate se</a:t>
              </a:r>
              <a:endParaRPr sz="1532">
                <a:solidFill>
                  <a:srgbClr val="0000CC"/>
                </a:solidFill>
                <a:latin typeface="Arial"/>
                <a:cs typeface="Arial"/>
              </a:endParaRPr>
            </a:p>
          </p:txBody>
        </p:sp>
        <p:sp>
          <p:nvSpPr>
            <p:cNvPr id="18" name="object 18"/>
            <p:cNvSpPr txBox="1"/>
            <p:nvPr/>
          </p:nvSpPr>
          <p:spPr>
            <a:xfrm>
              <a:off x="348654" y="2561463"/>
              <a:ext cx="581783" cy="832431"/>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17" name="object 17"/>
            <p:cNvSpPr txBox="1"/>
            <p:nvPr/>
          </p:nvSpPr>
          <p:spPr>
            <a:xfrm>
              <a:off x="930438" y="2561463"/>
              <a:ext cx="815332" cy="832431"/>
            </a:xfrm>
            <a:prstGeom prst="rect">
              <a:avLst/>
            </a:prstGeom>
          </p:spPr>
          <p:txBody>
            <a:bodyPr wrap="square" lIns="0" tIns="6920" rIns="0" bIns="0" rtlCol="0">
              <a:noAutofit/>
            </a:bodyPr>
            <a:lstStyle/>
            <a:p>
              <a:pPr>
                <a:lnSpc>
                  <a:spcPts val="985"/>
                </a:lnSpc>
              </a:pPr>
              <a:endParaRPr sz="985">
                <a:solidFill>
                  <a:srgbClr val="0000CC"/>
                </a:solidFill>
              </a:endParaRPr>
            </a:p>
            <a:p>
              <a:pPr marL="59637">
                <a:lnSpc>
                  <a:spcPct val="95825"/>
                </a:lnSpc>
                <a:spcBef>
                  <a:spcPts val="2189"/>
                </a:spcBef>
              </a:pPr>
              <a:r>
                <a:rPr sz="1532" b="1" dirty="0">
                  <a:solidFill>
                    <a:srgbClr val="0000CC"/>
                  </a:solidFill>
                  <a:latin typeface="Arial"/>
                  <a:cs typeface="Arial"/>
                </a:rPr>
                <a:t>award</a:t>
              </a:r>
              <a:endParaRPr sz="1532">
                <a:solidFill>
                  <a:srgbClr val="0000CC"/>
                </a:solidFill>
                <a:latin typeface="Arial"/>
                <a:cs typeface="Arial"/>
              </a:endParaRPr>
            </a:p>
          </p:txBody>
        </p:sp>
        <p:sp>
          <p:nvSpPr>
            <p:cNvPr id="16" name="object 16"/>
            <p:cNvSpPr txBox="1"/>
            <p:nvPr/>
          </p:nvSpPr>
          <p:spPr>
            <a:xfrm>
              <a:off x="1745769" y="2561463"/>
              <a:ext cx="717741" cy="832431"/>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15" name="object 15"/>
            <p:cNvSpPr txBox="1"/>
            <p:nvPr/>
          </p:nvSpPr>
          <p:spPr>
            <a:xfrm>
              <a:off x="2463510" y="2561463"/>
              <a:ext cx="1852280" cy="832431"/>
            </a:xfrm>
            <a:prstGeom prst="rect">
              <a:avLst/>
            </a:prstGeom>
          </p:spPr>
          <p:txBody>
            <a:bodyPr wrap="square" lIns="0" tIns="58387" rIns="0" bIns="0" rtlCol="0">
              <a:noAutofit/>
            </a:bodyPr>
            <a:lstStyle/>
            <a:p>
              <a:pPr marL="684366" marR="155303">
                <a:lnSpc>
                  <a:spcPct val="95825"/>
                </a:lnSpc>
              </a:pPr>
              <a:r>
                <a:rPr sz="1532" spc="-2" dirty="0">
                  <a:solidFill>
                    <a:srgbClr val="0000CC"/>
                  </a:solidFill>
                  <a:latin typeface="Arial"/>
                  <a:cs typeface="Arial"/>
                </a:rPr>
                <a:t>• Third</a:t>
              </a:r>
              <a:endParaRPr sz="1532">
                <a:solidFill>
                  <a:srgbClr val="0000CC"/>
                </a:solidFill>
                <a:latin typeface="Arial"/>
                <a:cs typeface="Arial"/>
              </a:endParaRPr>
            </a:p>
            <a:p>
              <a:pPr marL="684366" marR="155303">
                <a:lnSpc>
                  <a:spcPct val="95825"/>
                </a:lnSpc>
                <a:spcBef>
                  <a:spcPts val="77"/>
                </a:spcBef>
              </a:pPr>
              <a:r>
                <a:rPr sz="1532" dirty="0">
                  <a:solidFill>
                    <a:srgbClr val="0000CC"/>
                  </a:solidFill>
                  <a:latin typeface="Arial"/>
                  <a:cs typeface="Arial"/>
                </a:rPr>
                <a:t>• “Project</a:t>
              </a:r>
              <a:endParaRPr sz="1532">
                <a:solidFill>
                  <a:srgbClr val="0000CC"/>
                </a:solidFill>
                <a:latin typeface="Arial"/>
                <a:cs typeface="Arial"/>
              </a:endParaRPr>
            </a:p>
            <a:p>
              <a:pPr marL="684366">
                <a:lnSpc>
                  <a:spcPct val="95825"/>
                </a:lnSpc>
                <a:spcBef>
                  <a:spcPts val="71"/>
                </a:spcBef>
              </a:pPr>
              <a:r>
                <a:rPr sz="1532" spc="-3" dirty="0">
                  <a:solidFill>
                    <a:srgbClr val="0000CC"/>
                  </a:solidFill>
                  <a:latin typeface="Arial"/>
                  <a:cs typeface="Arial"/>
                </a:rPr>
                <a:t>• Over expe</a:t>
              </a:r>
              <a:endParaRPr sz="1532">
                <a:solidFill>
                  <a:srgbClr val="0000CC"/>
                </a:solidFill>
                <a:latin typeface="Arial"/>
                <a:cs typeface="Arial"/>
              </a:endParaRPr>
            </a:p>
          </p:txBody>
        </p:sp>
        <p:sp>
          <p:nvSpPr>
            <p:cNvPr id="14" name="object 14"/>
            <p:cNvSpPr txBox="1"/>
            <p:nvPr/>
          </p:nvSpPr>
          <p:spPr>
            <a:xfrm>
              <a:off x="348653" y="3393895"/>
              <a:ext cx="1397116" cy="377012"/>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13" name="object 13"/>
            <p:cNvSpPr txBox="1"/>
            <p:nvPr/>
          </p:nvSpPr>
          <p:spPr>
            <a:xfrm>
              <a:off x="1745770" y="3393895"/>
              <a:ext cx="2414715" cy="377012"/>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12" name="object 12"/>
            <p:cNvSpPr txBox="1"/>
            <p:nvPr/>
          </p:nvSpPr>
          <p:spPr>
            <a:xfrm>
              <a:off x="348654" y="3770907"/>
              <a:ext cx="592626" cy="832431"/>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11" name="object 11"/>
            <p:cNvSpPr txBox="1"/>
            <p:nvPr/>
          </p:nvSpPr>
          <p:spPr>
            <a:xfrm>
              <a:off x="941282" y="3770907"/>
              <a:ext cx="804488" cy="832431"/>
            </a:xfrm>
            <a:prstGeom prst="rect">
              <a:avLst/>
            </a:prstGeom>
          </p:spPr>
          <p:txBody>
            <a:bodyPr wrap="square" lIns="0" tIns="6920" rIns="0" bIns="0" rtlCol="0">
              <a:noAutofit/>
            </a:bodyPr>
            <a:lstStyle/>
            <a:p>
              <a:pPr>
                <a:lnSpc>
                  <a:spcPts val="985"/>
                </a:lnSpc>
              </a:pPr>
              <a:endParaRPr sz="985">
                <a:solidFill>
                  <a:srgbClr val="0000CC"/>
                </a:solidFill>
              </a:endParaRPr>
            </a:p>
            <a:p>
              <a:pPr marL="58803">
                <a:lnSpc>
                  <a:spcPct val="95825"/>
                </a:lnSpc>
                <a:spcBef>
                  <a:spcPts val="2189"/>
                </a:spcBef>
              </a:pPr>
              <a:r>
                <a:rPr sz="1532" b="1" dirty="0">
                  <a:solidFill>
                    <a:srgbClr val="0000CC"/>
                  </a:solidFill>
                  <a:latin typeface="Arial"/>
                  <a:cs typeface="Arial"/>
                </a:rPr>
                <a:t>award</a:t>
              </a:r>
              <a:endParaRPr sz="1532">
                <a:solidFill>
                  <a:srgbClr val="0000CC"/>
                </a:solidFill>
                <a:latin typeface="Arial"/>
                <a:cs typeface="Arial"/>
              </a:endParaRPr>
            </a:p>
          </p:txBody>
        </p:sp>
        <p:sp>
          <p:nvSpPr>
            <p:cNvPr id="10" name="object 10"/>
            <p:cNvSpPr txBox="1"/>
            <p:nvPr/>
          </p:nvSpPr>
          <p:spPr>
            <a:xfrm>
              <a:off x="1745769" y="3770907"/>
              <a:ext cx="727750" cy="832431"/>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9" name="object 9"/>
            <p:cNvSpPr txBox="1"/>
            <p:nvPr/>
          </p:nvSpPr>
          <p:spPr>
            <a:xfrm>
              <a:off x="2473521" y="3770907"/>
              <a:ext cx="1857508" cy="832431"/>
            </a:xfrm>
            <a:prstGeom prst="rect">
              <a:avLst/>
            </a:prstGeom>
          </p:spPr>
          <p:txBody>
            <a:bodyPr wrap="square" lIns="0" tIns="34754" rIns="0" bIns="0" rtlCol="0">
              <a:noAutofit/>
            </a:bodyPr>
            <a:lstStyle/>
            <a:p>
              <a:pPr marL="736793" marR="726540" algn="ctr">
                <a:lnSpc>
                  <a:spcPct val="95825"/>
                </a:lnSpc>
              </a:pPr>
              <a:r>
                <a:rPr sz="1532" spc="-3" dirty="0">
                  <a:solidFill>
                    <a:srgbClr val="0000CC"/>
                  </a:solidFill>
                  <a:latin typeface="Arial"/>
                  <a:cs typeface="Arial"/>
                </a:rPr>
                <a:t>• All</a:t>
              </a:r>
              <a:endParaRPr sz="1532" dirty="0">
                <a:solidFill>
                  <a:srgbClr val="0000CC"/>
                </a:solidFill>
                <a:latin typeface="Arial"/>
                <a:cs typeface="Arial"/>
              </a:endParaRPr>
            </a:p>
            <a:p>
              <a:pPr marL="765270">
                <a:lnSpc>
                  <a:spcPct val="95825"/>
                </a:lnSpc>
                <a:spcBef>
                  <a:spcPts val="71"/>
                </a:spcBef>
              </a:pPr>
              <a:r>
                <a:rPr sz="1532" spc="-3" dirty="0">
                  <a:solidFill>
                    <a:srgbClr val="0000CC"/>
                  </a:solidFill>
                  <a:latin typeface="Arial"/>
                  <a:cs typeface="Arial"/>
                </a:rPr>
                <a:t>• All local c</a:t>
              </a:r>
              <a:endParaRPr sz="1532" dirty="0">
                <a:solidFill>
                  <a:srgbClr val="0000CC"/>
                </a:solidFill>
                <a:latin typeface="Arial"/>
                <a:cs typeface="Arial"/>
              </a:endParaRPr>
            </a:p>
            <a:p>
              <a:pPr marL="765270" marR="170540">
                <a:lnSpc>
                  <a:spcPct val="95825"/>
                </a:lnSpc>
                <a:spcBef>
                  <a:spcPts val="77"/>
                </a:spcBef>
              </a:pPr>
              <a:r>
                <a:rPr sz="1532" dirty="0">
                  <a:solidFill>
                    <a:srgbClr val="0000CC"/>
                  </a:solidFill>
                  <a:latin typeface="Arial"/>
                  <a:cs typeface="Arial"/>
                </a:rPr>
                <a:t>• Basically</a:t>
              </a:r>
            </a:p>
          </p:txBody>
        </p:sp>
        <p:sp>
          <p:nvSpPr>
            <p:cNvPr id="8" name="object 8"/>
            <p:cNvSpPr txBox="1"/>
            <p:nvPr/>
          </p:nvSpPr>
          <p:spPr>
            <a:xfrm>
              <a:off x="348653" y="4603337"/>
              <a:ext cx="1397116" cy="818251"/>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7" name="object 7"/>
            <p:cNvSpPr txBox="1"/>
            <p:nvPr/>
          </p:nvSpPr>
          <p:spPr>
            <a:xfrm>
              <a:off x="1745770" y="4603337"/>
              <a:ext cx="2414715" cy="818251"/>
            </a:xfrm>
            <a:prstGeom prst="rect">
              <a:avLst/>
            </a:prstGeom>
          </p:spPr>
          <p:txBody>
            <a:bodyPr wrap="square" lIns="0" tIns="1904" rIns="0" bIns="0" rtlCol="0">
              <a:noAutofit/>
            </a:bodyPr>
            <a:lstStyle/>
            <a:p>
              <a:pPr>
                <a:lnSpc>
                  <a:spcPts val="1040"/>
                </a:lnSpc>
              </a:pPr>
              <a:endParaRPr sz="1040">
                <a:solidFill>
                  <a:srgbClr val="0000CC"/>
                </a:solidFill>
              </a:endParaRPr>
            </a:p>
            <a:p>
              <a:pPr marL="1493009">
                <a:lnSpc>
                  <a:spcPct val="95825"/>
                </a:lnSpc>
              </a:pPr>
              <a:r>
                <a:rPr sz="1532" spc="-1" dirty="0">
                  <a:solidFill>
                    <a:srgbClr val="0000CC"/>
                  </a:solidFill>
                  <a:latin typeface="Arial"/>
                  <a:cs typeface="Arial"/>
                </a:rPr>
                <a:t>• R</a:t>
              </a:r>
              <a:endParaRPr sz="1532">
                <a:solidFill>
                  <a:srgbClr val="0000CC"/>
                </a:solidFill>
                <a:latin typeface="Arial"/>
                <a:cs typeface="Arial"/>
              </a:endParaRPr>
            </a:p>
          </p:txBody>
        </p:sp>
        <p:sp>
          <p:nvSpPr>
            <p:cNvPr id="6" name="object 6"/>
            <p:cNvSpPr txBox="1"/>
            <p:nvPr/>
          </p:nvSpPr>
          <p:spPr>
            <a:xfrm>
              <a:off x="348654" y="5421589"/>
              <a:ext cx="1088082" cy="1091836"/>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5" name="object 5"/>
            <p:cNvSpPr txBox="1"/>
            <p:nvPr/>
          </p:nvSpPr>
          <p:spPr>
            <a:xfrm>
              <a:off x="1436736" y="5421589"/>
              <a:ext cx="309034" cy="1091836"/>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4" name="object 4"/>
            <p:cNvSpPr txBox="1"/>
            <p:nvPr/>
          </p:nvSpPr>
          <p:spPr>
            <a:xfrm>
              <a:off x="1745769" y="5421589"/>
              <a:ext cx="2395948" cy="1091836"/>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3" name="object 3"/>
            <p:cNvSpPr txBox="1"/>
            <p:nvPr/>
          </p:nvSpPr>
          <p:spPr>
            <a:xfrm>
              <a:off x="348653" y="6225395"/>
              <a:ext cx="1397116" cy="939612"/>
            </a:xfrm>
            <a:prstGeom prst="rect">
              <a:avLst/>
            </a:prstGeom>
          </p:spPr>
          <p:txBody>
            <a:bodyPr wrap="square" lIns="0" tIns="0" rIns="0" bIns="0" rtlCol="0">
              <a:noAutofit/>
            </a:bodyPr>
            <a:lstStyle/>
            <a:p>
              <a:pPr marL="27803">
                <a:lnSpc>
                  <a:spcPts val="1095"/>
                </a:lnSpc>
              </a:pPr>
              <a:endParaRPr sz="1095">
                <a:solidFill>
                  <a:srgbClr val="0000CC"/>
                </a:solidFill>
              </a:endParaRPr>
            </a:p>
          </p:txBody>
        </p:sp>
        <p:sp>
          <p:nvSpPr>
            <p:cNvPr id="2" name="object 2"/>
            <p:cNvSpPr txBox="1"/>
            <p:nvPr/>
          </p:nvSpPr>
          <p:spPr>
            <a:xfrm>
              <a:off x="1745770" y="6225395"/>
              <a:ext cx="2414715" cy="939612"/>
            </a:xfrm>
            <a:prstGeom prst="rect">
              <a:avLst/>
            </a:prstGeom>
          </p:spPr>
          <p:txBody>
            <a:bodyPr wrap="square" lIns="0" tIns="0" rIns="0" bIns="0" rtlCol="0">
              <a:noAutofit/>
            </a:bodyPr>
            <a:lstStyle/>
            <a:p>
              <a:pPr marL="27803">
                <a:lnSpc>
                  <a:spcPts val="1095"/>
                </a:lnSpc>
              </a:pPr>
              <a:endParaRPr sz="1095">
                <a:solidFill>
                  <a:srgbClr val="0000CC"/>
                </a:solidFill>
              </a:endParaRPr>
            </a:p>
          </p:txBody>
        </p:sp>
      </p:grpSp>
      <p:sp>
        <p:nvSpPr>
          <p:cNvPr id="53" name="Title 1">
            <a:extLst>
              <a:ext uri="{FF2B5EF4-FFF2-40B4-BE49-F238E27FC236}">
                <a16:creationId xmlns:a16="http://schemas.microsoft.com/office/drawing/2014/main" id="{897EEA96-1FB3-DAA9-1461-7F6CB2145572}"/>
              </a:ext>
            </a:extLst>
          </p:cNvPr>
          <p:cNvSpPr txBox="1">
            <a:spLocks/>
          </p:cNvSpPr>
          <p:nvPr/>
        </p:nvSpPr>
        <p:spPr bwMode="auto">
          <a:xfrm>
            <a:off x="252066" y="1548384"/>
            <a:ext cx="8632924"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itchFamily="34" charset="0"/>
                <a:ea typeface="+mn-ea"/>
                <a:cs typeface="Arial" pitchFamily="34" charset="0"/>
              </a:rPr>
              <a:t>Understanding JOA Governance</a:t>
            </a:r>
          </a:p>
        </p:txBody>
      </p:sp>
      <p:sp>
        <p:nvSpPr>
          <p:cNvPr id="52" name="Title 3">
            <a:extLst>
              <a:ext uri="{FF2B5EF4-FFF2-40B4-BE49-F238E27FC236}">
                <a16:creationId xmlns:a16="http://schemas.microsoft.com/office/drawing/2014/main" id="{53601374-F2D0-4C39-C60C-E8B1526BDBF7}"/>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6220522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a:extLst>
              <a:ext uri="{FF2B5EF4-FFF2-40B4-BE49-F238E27FC236}">
                <a16:creationId xmlns:a16="http://schemas.microsoft.com/office/drawing/2014/main" id="{FDFFDE92-DA3E-66C8-0E37-423AEE7AE7F4}"/>
              </a:ext>
            </a:extLst>
          </p:cNvPr>
          <p:cNvSpPr>
            <a:spLocks noChangeArrowheads="1"/>
          </p:cNvSpPr>
          <p:nvPr/>
        </p:nvSpPr>
        <p:spPr bwMode="auto">
          <a:xfrm>
            <a:off x="4356522" y="2513225"/>
            <a:ext cx="5594668"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81000" indent="-381000">
              <a:defRPr sz="2400">
                <a:solidFill>
                  <a:schemeClr val="tx1"/>
                </a:solidFill>
                <a:latin typeface="Times New Roman" panose="02020603050405020304" pitchFamily="18" charset="0"/>
                <a:cs typeface="Times New Roman" panose="02020603050405020304" pitchFamily="18" charset="0"/>
              </a:defRPr>
            </a:lvl1pPr>
            <a:lvl2pPr marL="571500">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spcBef>
                <a:spcPct val="50000"/>
              </a:spcBef>
            </a:pPr>
            <a:r>
              <a:rPr lang="en-US" altLang="en-US" sz="1800" b="1" dirty="0">
                <a:solidFill>
                  <a:srgbClr val="0000CC"/>
                </a:solidFill>
                <a:latin typeface="Arial" panose="020B0604020202020204" pitchFamily="34" charset="0"/>
                <a:cs typeface="Arial" panose="020B0604020202020204" pitchFamily="34" charset="0"/>
              </a:rPr>
              <a:t>Common issues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Redundancy/restructuring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Entertainment</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Shareholders / Central Office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Publicity / public relations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Donations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Expatriate-related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Affiliate companies’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Budget overrun / unbudgeted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Non-compliance with contractual procedures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Inadequate audit trail</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Expenditures unrelated to Petroleum Operations</a:t>
            </a:r>
          </a:p>
        </p:txBody>
      </p:sp>
      <p:sp>
        <p:nvSpPr>
          <p:cNvPr id="69637" name="Rectangle 5">
            <a:extLst>
              <a:ext uri="{FF2B5EF4-FFF2-40B4-BE49-F238E27FC236}">
                <a16:creationId xmlns:a16="http://schemas.microsoft.com/office/drawing/2014/main" id="{B3FC6E87-EDC9-5CAB-D0A3-7B355CFEA5C6}"/>
              </a:ext>
            </a:extLst>
          </p:cNvPr>
          <p:cNvSpPr>
            <a:spLocks noChangeArrowheads="1"/>
          </p:cNvSpPr>
          <p:nvPr/>
        </p:nvSpPr>
        <p:spPr bwMode="auto">
          <a:xfrm>
            <a:off x="398883" y="2466003"/>
            <a:ext cx="408708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defRPr sz="2400">
                <a:solidFill>
                  <a:schemeClr val="tx1"/>
                </a:solidFill>
                <a:latin typeface="Times New Roman" panose="02020603050405020304" pitchFamily="18" charset="0"/>
                <a:cs typeface="Times New Roman" panose="02020603050405020304" pitchFamily="18" charset="0"/>
              </a:defRPr>
            </a:lvl1pPr>
            <a:lvl2pPr marL="571500">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spcBef>
                <a:spcPct val="50000"/>
              </a:spcBef>
            </a:pPr>
            <a:r>
              <a:rPr lang="en-US" altLang="en-US" sz="1800" b="1" dirty="0">
                <a:solidFill>
                  <a:srgbClr val="0000CC"/>
                </a:solidFill>
                <a:latin typeface="Arial" panose="020B0604020202020204" pitchFamily="34" charset="0"/>
                <a:cs typeface="Arial" panose="020B0604020202020204" pitchFamily="34" charset="0"/>
              </a:rPr>
              <a:t>Typical Billable/Recoverable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Exploration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Appraisal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Capital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Operating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Yearly decommissioning costs</a:t>
            </a:r>
          </a:p>
          <a:p>
            <a:pPr>
              <a:spcBef>
                <a:spcPct val="50000"/>
              </a:spcBef>
              <a:buFontTx/>
              <a:buChar char="•"/>
            </a:pPr>
            <a:r>
              <a:rPr lang="en-US" altLang="en-US" sz="1800" dirty="0">
                <a:solidFill>
                  <a:srgbClr val="0000CC"/>
                </a:solidFill>
                <a:latin typeface="Arial" panose="020B0604020202020204" pitchFamily="34" charset="0"/>
                <a:cs typeface="Arial" panose="020B0604020202020204" pitchFamily="34" charset="0"/>
              </a:rPr>
              <a:t>Costs carried forward</a:t>
            </a:r>
          </a:p>
        </p:txBody>
      </p:sp>
      <p:sp>
        <p:nvSpPr>
          <p:cNvPr id="6" name="object 35">
            <a:extLst>
              <a:ext uri="{FF2B5EF4-FFF2-40B4-BE49-F238E27FC236}">
                <a16:creationId xmlns:a16="http://schemas.microsoft.com/office/drawing/2014/main" id="{B406B24B-43D2-AB7D-36ED-DB110C52BACC}"/>
              </a:ext>
            </a:extLst>
          </p:cNvPr>
          <p:cNvSpPr txBox="1"/>
          <p:nvPr/>
        </p:nvSpPr>
        <p:spPr>
          <a:xfrm>
            <a:off x="230110" y="2191748"/>
            <a:ext cx="9721080" cy="250644"/>
          </a:xfrm>
          <a:prstGeom prst="rect">
            <a:avLst/>
          </a:prstGeom>
        </p:spPr>
        <p:txBody>
          <a:bodyPr wrap="square" lIns="0" tIns="14214" rIns="0" bIns="0" rtlCol="0">
            <a:noAutofit/>
          </a:bodyPr>
          <a:lstStyle/>
          <a:p>
            <a:pPr marL="13901">
              <a:lnSpc>
                <a:spcPts val="2238"/>
              </a:lnSpc>
            </a:pPr>
            <a:r>
              <a:rPr lang="en-GB" sz="2000" dirty="0">
                <a:solidFill>
                  <a:srgbClr val="FF0000"/>
                </a:solidFill>
                <a:latin typeface="Arial"/>
                <a:cs typeface="Arial"/>
              </a:rPr>
              <a:t>Types of Costs</a:t>
            </a:r>
            <a:endParaRPr sz="2000" dirty="0">
              <a:solidFill>
                <a:srgbClr val="FF0000"/>
              </a:solidFill>
              <a:latin typeface="Arial"/>
              <a:cs typeface="Arial"/>
            </a:endParaRPr>
          </a:p>
        </p:txBody>
      </p:sp>
      <p:sp>
        <p:nvSpPr>
          <p:cNvPr id="8" name="Title 1">
            <a:extLst>
              <a:ext uri="{FF2B5EF4-FFF2-40B4-BE49-F238E27FC236}">
                <a16:creationId xmlns:a16="http://schemas.microsoft.com/office/drawing/2014/main" id="{1F4357FC-DE94-0291-3E08-9D8E807A4170}"/>
              </a:ext>
            </a:extLst>
          </p:cNvPr>
          <p:cNvSpPr txBox="1">
            <a:spLocks/>
          </p:cNvSpPr>
          <p:nvPr/>
        </p:nvSpPr>
        <p:spPr bwMode="auto">
          <a:xfrm>
            <a:off x="252066" y="1548384"/>
            <a:ext cx="8632924"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chemeClr val="bg1"/>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US" sz="2400" b="1" dirty="0">
                <a:solidFill>
                  <a:srgbClr val="FF0000"/>
                </a:solidFill>
                <a:latin typeface="Arial" pitchFamily="34" charset="0"/>
                <a:ea typeface="+mn-ea"/>
                <a:cs typeface="Arial" pitchFamily="34" charset="0"/>
              </a:rPr>
              <a:t>Understanding JOA Governance</a:t>
            </a:r>
          </a:p>
        </p:txBody>
      </p:sp>
      <p:sp>
        <p:nvSpPr>
          <p:cNvPr id="7" name="Title 3">
            <a:extLst>
              <a:ext uri="{FF2B5EF4-FFF2-40B4-BE49-F238E27FC236}">
                <a16:creationId xmlns:a16="http://schemas.microsoft.com/office/drawing/2014/main" id="{F5601DB8-C6CA-D0C0-181B-F406FD33DAEC}"/>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622453"/>
            <a:ext cx="7921298"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rPr>
              <a:t>Cash Call  (Process &amp; Accounting)</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30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5" name="Title 3">
            <a:extLst>
              <a:ext uri="{FF2B5EF4-FFF2-40B4-BE49-F238E27FC236}">
                <a16:creationId xmlns:a16="http://schemas.microsoft.com/office/drawing/2014/main" id="{5A17C560-437F-B8D1-79E4-4CBAE0949480}"/>
              </a:ext>
            </a:extLst>
          </p:cNvPr>
          <p:cNvSpPr txBox="1">
            <a:spLocks/>
          </p:cNvSpPr>
          <p:nvPr/>
        </p:nvSpPr>
        <p:spPr>
          <a:xfrm>
            <a:off x="1349657" y="4875641"/>
            <a:ext cx="6624736" cy="83099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431248" indent="-285750">
              <a:buFont typeface="Arial" panose="020B0604020202020204" pitchFamily="34" charset="0"/>
              <a:buChar char="•"/>
            </a:pPr>
            <a:r>
              <a:rPr lang="en-US" sz="1800" b="0" dirty="0">
                <a:solidFill>
                  <a:srgbClr val="0033CC"/>
                </a:solidFill>
                <a:latin typeface="Arial" panose="020B0604020202020204" pitchFamily="34" charset="0"/>
                <a:cs typeface="Arial" panose="020B0604020202020204" pitchFamily="34" charset="0"/>
              </a:rPr>
              <a:t>Cash Call provision under JOA 1991</a:t>
            </a:r>
          </a:p>
          <a:p>
            <a:pPr marL="431248" indent="-285750">
              <a:buFont typeface="Arial" panose="020B0604020202020204" pitchFamily="34" charset="0"/>
              <a:buChar char="•"/>
            </a:pPr>
            <a:r>
              <a:rPr lang="en-US" sz="1800" b="0" dirty="0">
                <a:solidFill>
                  <a:srgbClr val="0033CC"/>
                </a:solidFill>
                <a:latin typeface="Arial" panose="020B0604020202020204" pitchFamily="34" charset="0"/>
                <a:cs typeface="Arial" panose="020B0604020202020204" pitchFamily="34" charset="0"/>
              </a:rPr>
              <a:t>Cash Call Accounting - Operator</a:t>
            </a:r>
          </a:p>
          <a:p>
            <a:pPr marL="431248" indent="-285750">
              <a:buFont typeface="Arial" panose="020B0604020202020204" pitchFamily="34" charset="0"/>
              <a:buChar char="•"/>
            </a:pPr>
            <a:r>
              <a:rPr lang="en-US" sz="1800" b="0" i="1" dirty="0">
                <a:solidFill>
                  <a:srgbClr val="0033CC"/>
                </a:solidFill>
                <a:latin typeface="Arial" panose="020B0604020202020204" pitchFamily="34" charset="0"/>
                <a:cs typeface="Arial" panose="020B0604020202020204" pitchFamily="34" charset="0"/>
              </a:rPr>
              <a:t>Cash Call Accounting - Non-Operator</a:t>
            </a:r>
          </a:p>
        </p:txBody>
      </p:sp>
      <p:sp>
        <p:nvSpPr>
          <p:cNvPr id="64" name="Title 3">
            <a:extLst>
              <a:ext uri="{FF2B5EF4-FFF2-40B4-BE49-F238E27FC236}">
                <a16:creationId xmlns:a16="http://schemas.microsoft.com/office/drawing/2014/main" id="{06E661F7-7020-C947-53AC-AF0D9796412D}"/>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9620478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CF2AA8-6F61-0F46-C2E6-887825A2F5EB}"/>
              </a:ext>
            </a:extLst>
          </p:cNvPr>
          <p:cNvSpPr>
            <a:spLocks noChangeArrowheads="1"/>
          </p:cNvSpPr>
          <p:nvPr/>
        </p:nvSpPr>
        <p:spPr bwMode="auto">
          <a:xfrm>
            <a:off x="324074" y="2196455"/>
            <a:ext cx="941673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81000" indent="-381000">
              <a:defRPr sz="2400">
                <a:solidFill>
                  <a:schemeClr val="tx1"/>
                </a:solidFill>
                <a:latin typeface="Times New Roman" panose="02020603050405020304" pitchFamily="18" charset="0"/>
                <a:cs typeface="Times New Roman" panose="02020603050405020304" pitchFamily="18" charset="0"/>
              </a:defRPr>
            </a:lvl1pPr>
            <a:lvl2pPr marL="571500">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190500" lvl="1">
              <a:spcBef>
                <a:spcPct val="50000"/>
              </a:spcBef>
            </a:pPr>
            <a:r>
              <a:rPr lang="en-US" altLang="en-US" sz="1800" dirty="0">
                <a:solidFill>
                  <a:srgbClr val="0000CC"/>
                </a:solidFill>
                <a:latin typeface="Arial" panose="020B0604020202020204" pitchFamily="34" charset="0"/>
                <a:cs typeface="Arial" panose="020B0604020202020204" pitchFamily="34" charset="0"/>
              </a:rPr>
              <a:t>The process outlined requires the Operator to submit to each party the items listed hereunder and apply the calculation outlined in the template:</a:t>
            </a:r>
          </a:p>
          <a:p>
            <a:pPr marL="914400" lvl="1" indent="-342900">
              <a:spcBef>
                <a:spcPct val="50000"/>
              </a:spcBef>
              <a:buFont typeface="+mj-lt"/>
              <a:buAutoNum type="alphaLcParenR"/>
            </a:pPr>
            <a:r>
              <a:rPr lang="en-US" altLang="en-US" sz="1800" dirty="0">
                <a:solidFill>
                  <a:srgbClr val="0000CC"/>
                </a:solidFill>
                <a:latin typeface="Arial" panose="020B0604020202020204" pitchFamily="34" charset="0"/>
                <a:cs typeface="Arial" panose="020B0604020202020204" pitchFamily="34" charset="0"/>
              </a:rPr>
              <a:t>an itemized estimate of such costs and expenditures (Estimated Expenditures) – of the Cash Call Month, - at Article 6.2.1 (a) </a:t>
            </a:r>
          </a:p>
          <a:p>
            <a:pPr marL="914400" lvl="1" indent="-342900">
              <a:spcBef>
                <a:spcPct val="50000"/>
              </a:spcBef>
              <a:buFont typeface="+mj-lt"/>
              <a:buAutoNum type="alphaLcParenR"/>
            </a:pPr>
            <a:r>
              <a:rPr lang="en-US" altLang="en-US" sz="1800" dirty="0">
                <a:solidFill>
                  <a:srgbClr val="0000CC"/>
                </a:solidFill>
                <a:latin typeface="Arial" panose="020B0604020202020204" pitchFamily="34" charset="0"/>
                <a:cs typeface="Arial" panose="020B0604020202020204" pitchFamily="34" charset="0"/>
              </a:rPr>
              <a:t>an itemized return of the actual expenditures (Total Actual Expenditures) of the month, 2 months prior to the Cash Call Month (Actual Expenditure Month) - at Article 6.2.1 (a)</a:t>
            </a:r>
          </a:p>
          <a:p>
            <a:pPr marL="914400" lvl="1" indent="-342900">
              <a:spcBef>
                <a:spcPct val="50000"/>
              </a:spcBef>
              <a:buFont typeface="+mj-lt"/>
              <a:buAutoNum type="alphaLcParenR"/>
            </a:pPr>
            <a:r>
              <a:rPr lang="en-US" altLang="en-US" sz="1800" dirty="0">
                <a:solidFill>
                  <a:srgbClr val="0000CC"/>
                </a:solidFill>
                <a:latin typeface="Arial" panose="020B0604020202020204" pitchFamily="34" charset="0"/>
                <a:cs typeface="Arial" panose="020B0604020202020204" pitchFamily="34" charset="0"/>
              </a:rPr>
              <a:t>an itemization of the Cash Available or the Cash Deficit in the Joint Bank Account as the case may be - at Article 6.2.1 (b)</a:t>
            </a:r>
          </a:p>
          <a:p>
            <a:pPr marL="914400" lvl="1" indent="-342900">
              <a:spcBef>
                <a:spcPct val="50000"/>
              </a:spcBef>
              <a:buFont typeface="+mj-lt"/>
              <a:buAutoNum type="alphaLcParenR"/>
            </a:pPr>
            <a:r>
              <a:rPr lang="en-US" altLang="en-US" sz="1800" dirty="0">
                <a:solidFill>
                  <a:srgbClr val="0000CC"/>
                </a:solidFill>
                <a:latin typeface="Arial" panose="020B0604020202020204" pitchFamily="34" charset="0"/>
                <a:cs typeface="Arial" panose="020B0604020202020204" pitchFamily="34" charset="0"/>
              </a:rPr>
              <a:t>Any credit expected to be received in the Cash call Month - at Article 6.2.1 (b)</a:t>
            </a:r>
          </a:p>
          <a:p>
            <a:pPr marL="914400" lvl="1" indent="-342900">
              <a:spcBef>
                <a:spcPct val="50000"/>
              </a:spcBef>
              <a:buFont typeface="+mj-lt"/>
              <a:buAutoNum type="alphaLcParenR"/>
            </a:pPr>
            <a:r>
              <a:rPr lang="en-US" altLang="en-US" sz="1800" dirty="0">
                <a:solidFill>
                  <a:srgbClr val="0000CC"/>
                </a:solidFill>
                <a:latin typeface="Arial" panose="020B0604020202020204" pitchFamily="34" charset="0"/>
                <a:cs typeface="Arial" panose="020B0604020202020204" pitchFamily="34" charset="0"/>
              </a:rPr>
              <a:t>Such Party’s Cash Call for the month, which shall be the PI share of Estimated Expenditure adjusted by the Cash or Deficits and Credits in the Article 6.2.1 (b). </a:t>
            </a:r>
          </a:p>
          <a:p>
            <a:pPr marL="190500" lvl="1">
              <a:spcBef>
                <a:spcPct val="50000"/>
              </a:spcBef>
            </a:pPr>
            <a:r>
              <a:rPr lang="en-US" altLang="en-US" sz="1800" dirty="0">
                <a:solidFill>
                  <a:srgbClr val="0000CC"/>
                </a:solidFill>
                <a:latin typeface="Arial" panose="020B0604020202020204" pitchFamily="34" charset="0"/>
                <a:cs typeface="Arial" panose="020B0604020202020204" pitchFamily="34" charset="0"/>
              </a:rPr>
              <a:t>Template for Calculating the Monthly Cash Call request as outlined in Article 6.2.1(c) and supported by the analysis of the key terms in the definition of a Cash Call per Article 1.1.9 of the JOA Figure 6 below refers). </a:t>
            </a:r>
          </a:p>
        </p:txBody>
      </p:sp>
      <p:sp>
        <p:nvSpPr>
          <p:cNvPr id="6" name="Title 3">
            <a:extLst>
              <a:ext uri="{FF2B5EF4-FFF2-40B4-BE49-F238E27FC236}">
                <a16:creationId xmlns:a16="http://schemas.microsoft.com/office/drawing/2014/main" id="{79A7D73F-485D-7AD6-B00D-30A5CD3F0926}"/>
              </a:ext>
            </a:extLst>
          </p:cNvPr>
          <p:cNvSpPr txBox="1">
            <a:spLocks/>
          </p:cNvSpPr>
          <p:nvPr/>
        </p:nvSpPr>
        <p:spPr>
          <a:xfrm>
            <a:off x="108050" y="1939200"/>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Cash Call provision under JOA 1991</a:t>
            </a:r>
            <a:endParaRPr lang="en-NG" sz="2000" b="0" i="1" dirty="0">
              <a:solidFill>
                <a:srgbClr val="FF0000"/>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85AC7E77-8C8A-2C27-346B-67E2C7ED36AD}"/>
              </a:ext>
            </a:extLst>
          </p:cNvPr>
          <p:cNvSpPr txBox="1">
            <a:spLocks/>
          </p:cNvSpPr>
          <p:nvPr/>
        </p:nvSpPr>
        <p:spPr>
          <a:xfrm>
            <a:off x="180058" y="1464016"/>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9" name="Title 3">
            <a:extLst>
              <a:ext uri="{FF2B5EF4-FFF2-40B4-BE49-F238E27FC236}">
                <a16:creationId xmlns:a16="http://schemas.microsoft.com/office/drawing/2014/main" id="{4AD85CFA-1AD5-311E-98E3-118553A55FA0}"/>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8242146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348183-BA2A-5B05-E874-3FF84184F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56121" y="3371228"/>
            <a:ext cx="8568953" cy="3793779"/>
          </a:xfrm>
          <a:prstGeom prst="rect">
            <a:avLst/>
          </a:prstGeom>
          <a:noFill/>
          <a:ln>
            <a:noFill/>
          </a:ln>
        </p:spPr>
      </p:pic>
      <p:sp>
        <p:nvSpPr>
          <p:cNvPr id="7" name="Title 3">
            <a:extLst>
              <a:ext uri="{FF2B5EF4-FFF2-40B4-BE49-F238E27FC236}">
                <a16:creationId xmlns:a16="http://schemas.microsoft.com/office/drawing/2014/main" id="{94E56CB5-6FB4-48E2-C9E3-1B9660506329}"/>
              </a:ext>
            </a:extLst>
          </p:cNvPr>
          <p:cNvSpPr txBox="1">
            <a:spLocks/>
          </p:cNvSpPr>
          <p:nvPr/>
        </p:nvSpPr>
        <p:spPr bwMode="auto">
          <a:xfrm>
            <a:off x="493266" y="2772519"/>
            <a:ext cx="7006432" cy="780954"/>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lnSpc>
                <a:spcPct val="90000"/>
              </a:lnSpc>
              <a:spcAft>
                <a:spcPts val="600"/>
              </a:spcAft>
            </a:pPr>
            <a:r>
              <a:rPr lang="en-US" sz="2000" b="0" kern="1200" dirty="0">
                <a:solidFill>
                  <a:srgbClr val="FF0000"/>
                </a:solidFill>
                <a:latin typeface="Arial" panose="020B0604020202020204" pitchFamily="34" charset="0"/>
                <a:ea typeface="+mj-ea"/>
                <a:cs typeface="Arial" panose="020B0604020202020204" pitchFamily="34" charset="0"/>
              </a:rPr>
              <a:t>Cash Call Template under JOA 1991</a:t>
            </a:r>
            <a:endParaRPr lang="en-US" sz="2000" b="0" i="1" kern="1200" dirty="0">
              <a:solidFill>
                <a:srgbClr val="FF0000"/>
              </a:solidFill>
              <a:latin typeface="Arial" panose="020B0604020202020204" pitchFamily="34" charset="0"/>
              <a:ea typeface="+mj-ea"/>
              <a:cs typeface="Arial" panose="020B0604020202020204" pitchFamily="34" charset="0"/>
            </a:endParaRPr>
          </a:p>
        </p:txBody>
      </p:sp>
      <p:sp>
        <p:nvSpPr>
          <p:cNvPr id="8" name="Title 3">
            <a:extLst>
              <a:ext uri="{FF2B5EF4-FFF2-40B4-BE49-F238E27FC236}">
                <a16:creationId xmlns:a16="http://schemas.microsoft.com/office/drawing/2014/main" id="{A7EFDBBD-6A93-E52A-9152-FA156D546F0E}"/>
              </a:ext>
            </a:extLst>
          </p:cNvPr>
          <p:cNvSpPr txBox="1">
            <a:spLocks/>
          </p:cNvSpPr>
          <p:nvPr/>
        </p:nvSpPr>
        <p:spPr>
          <a:xfrm>
            <a:off x="243923" y="2334665"/>
            <a:ext cx="6624736"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b="0" dirty="0">
                <a:solidFill>
                  <a:srgbClr val="FF0000"/>
                </a:solidFill>
                <a:latin typeface="Arial" panose="020B0604020202020204" pitchFamily="34" charset="0"/>
                <a:cs typeface="Arial" panose="020B0604020202020204" pitchFamily="34" charset="0"/>
              </a:rPr>
              <a:t>Cash Call provision under JOA 1991</a:t>
            </a:r>
            <a:endParaRPr lang="en-NG" sz="1800" b="0" i="1" dirty="0">
              <a:solidFill>
                <a:srgbClr val="FF0000"/>
              </a:solidFill>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5ACADF48-AF98-8C23-8DD9-5152629C924B}"/>
              </a:ext>
            </a:extLst>
          </p:cNvPr>
          <p:cNvSpPr txBox="1">
            <a:spLocks/>
          </p:cNvSpPr>
          <p:nvPr/>
        </p:nvSpPr>
        <p:spPr>
          <a:xfrm>
            <a:off x="252066" y="1781957"/>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11" name="Title 3">
            <a:extLst>
              <a:ext uri="{FF2B5EF4-FFF2-40B4-BE49-F238E27FC236}">
                <a16:creationId xmlns:a16="http://schemas.microsoft.com/office/drawing/2014/main" id="{1AC439F0-1D95-42A4-1671-1B05F69FF93F}"/>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6528344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83322F5-6973-593B-A873-1A6CB44C7095}"/>
              </a:ext>
            </a:extLst>
          </p:cNvPr>
          <p:cNvSpPr txBox="1">
            <a:spLocks/>
          </p:cNvSpPr>
          <p:nvPr/>
        </p:nvSpPr>
        <p:spPr>
          <a:xfrm>
            <a:off x="180058" y="2283852"/>
            <a:ext cx="7452865"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dirty="0">
                <a:solidFill>
                  <a:srgbClr val="0000CC"/>
                </a:solidFill>
                <a:latin typeface="Arial" panose="020B0604020202020204" pitchFamily="34" charset="0"/>
                <a:cs typeface="Arial" panose="020B0604020202020204" pitchFamily="34" charset="0"/>
              </a:rPr>
              <a:t>Cash Call Accounting - Operator</a:t>
            </a:r>
            <a:endParaRPr lang="en-NG" sz="1800" i="1" dirty="0">
              <a:solidFill>
                <a:srgbClr val="0000CC"/>
              </a:solidFill>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C9C2008D-773A-4E9C-3D6B-4BD758F7403B}"/>
              </a:ext>
            </a:extLst>
          </p:cNvPr>
          <p:cNvGraphicFramePr>
            <a:graphicFrameLocks noGrp="1"/>
          </p:cNvGraphicFramePr>
          <p:nvPr>
            <p:extLst>
              <p:ext uri="{D42A27DB-BD31-4B8C-83A1-F6EECF244321}">
                <p14:modId xmlns:p14="http://schemas.microsoft.com/office/powerpoint/2010/main" val="3335055345"/>
              </p:ext>
            </p:extLst>
          </p:nvPr>
        </p:nvGraphicFramePr>
        <p:xfrm>
          <a:off x="468090" y="2700511"/>
          <a:ext cx="9433047" cy="4363963"/>
        </p:xfrm>
        <a:graphic>
          <a:graphicData uri="http://schemas.openxmlformats.org/drawingml/2006/table">
            <a:tbl>
              <a:tblPr>
                <a:tableStyleId>{5C22544A-7EE6-4342-B048-85BDC9FD1C3A}</a:tableStyleId>
              </a:tblPr>
              <a:tblGrid>
                <a:gridCol w="324883">
                  <a:extLst>
                    <a:ext uri="{9D8B030D-6E8A-4147-A177-3AD203B41FA5}">
                      <a16:colId xmlns:a16="http://schemas.microsoft.com/office/drawing/2014/main" val="862978122"/>
                    </a:ext>
                  </a:extLst>
                </a:gridCol>
                <a:gridCol w="967040">
                  <a:extLst>
                    <a:ext uri="{9D8B030D-6E8A-4147-A177-3AD203B41FA5}">
                      <a16:colId xmlns:a16="http://schemas.microsoft.com/office/drawing/2014/main" val="874733485"/>
                    </a:ext>
                  </a:extLst>
                </a:gridCol>
                <a:gridCol w="3463352">
                  <a:extLst>
                    <a:ext uri="{9D8B030D-6E8A-4147-A177-3AD203B41FA5}">
                      <a16:colId xmlns:a16="http://schemas.microsoft.com/office/drawing/2014/main" val="1942174517"/>
                    </a:ext>
                  </a:extLst>
                </a:gridCol>
                <a:gridCol w="1169443">
                  <a:extLst>
                    <a:ext uri="{9D8B030D-6E8A-4147-A177-3AD203B41FA5}">
                      <a16:colId xmlns:a16="http://schemas.microsoft.com/office/drawing/2014/main" val="945113340"/>
                    </a:ext>
                  </a:extLst>
                </a:gridCol>
                <a:gridCol w="1169443">
                  <a:extLst>
                    <a:ext uri="{9D8B030D-6E8A-4147-A177-3AD203B41FA5}">
                      <a16:colId xmlns:a16="http://schemas.microsoft.com/office/drawing/2014/main" val="422251773"/>
                    </a:ext>
                  </a:extLst>
                </a:gridCol>
                <a:gridCol w="1169443">
                  <a:extLst>
                    <a:ext uri="{9D8B030D-6E8A-4147-A177-3AD203B41FA5}">
                      <a16:colId xmlns:a16="http://schemas.microsoft.com/office/drawing/2014/main" val="817730415"/>
                    </a:ext>
                  </a:extLst>
                </a:gridCol>
                <a:gridCol w="1169443">
                  <a:extLst>
                    <a:ext uri="{9D8B030D-6E8A-4147-A177-3AD203B41FA5}">
                      <a16:colId xmlns:a16="http://schemas.microsoft.com/office/drawing/2014/main" val="4204014757"/>
                    </a:ext>
                  </a:extLst>
                </a:gridCol>
              </a:tblGrid>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A</a:t>
                      </a:r>
                      <a:endParaRPr lang="en-US" sz="1800" b="1"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a:t>
                      </a:r>
                      <a:endParaRPr lang="en-US" sz="1800" b="1"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3104048595"/>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1</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Dr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Receivable</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3978009665"/>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 Partner Account</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712051299"/>
                  </a:ext>
                </a:extLst>
              </a:tr>
              <a:tr h="381439">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Request from Operator - Agreed Cash call request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74041156"/>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2</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Bank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2373378568"/>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Receivable</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686942572"/>
                  </a:ext>
                </a:extLst>
              </a:tr>
              <a:tr h="381439">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Recognition of the amount paid - this may be piecemeal or full amount</a:t>
                      </a:r>
                      <a:endParaRPr lang="en-US" sz="1800" b="1"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72634039"/>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3</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 Partner Account</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773177177"/>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Receivable / Bank</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847799972"/>
                  </a:ext>
                </a:extLst>
              </a:tr>
              <a:tr h="531266">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amount over called in prior month - depending on whether the cash call was fully paid or not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3857636"/>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4</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Dr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Receivable / Bank</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3181502751"/>
                  </a:ext>
                </a:extLst>
              </a:tr>
              <a:tr h="26735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 Partner Account</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924452684"/>
                  </a:ext>
                </a:extLst>
              </a:tr>
              <a:tr h="531266">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amount under called in prior month - depending on whether the cash call was fully paid or not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9179345"/>
                  </a:ext>
                </a:extLst>
              </a:tr>
            </a:tbl>
          </a:graphicData>
        </a:graphic>
      </p:graphicFrame>
      <p:sp>
        <p:nvSpPr>
          <p:cNvPr id="4" name="Title 3">
            <a:extLst>
              <a:ext uri="{FF2B5EF4-FFF2-40B4-BE49-F238E27FC236}">
                <a16:creationId xmlns:a16="http://schemas.microsoft.com/office/drawing/2014/main" id="{191E7B68-9D97-FF27-CB89-A4732B80E90F}"/>
              </a:ext>
            </a:extLst>
          </p:cNvPr>
          <p:cNvSpPr txBox="1">
            <a:spLocks/>
          </p:cNvSpPr>
          <p:nvPr/>
        </p:nvSpPr>
        <p:spPr>
          <a:xfrm>
            <a:off x="36042" y="1867773"/>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Cash Call provision under JOA 1991</a:t>
            </a:r>
            <a:endParaRPr lang="en-NG" sz="2000" i="1" dirty="0">
              <a:solidFill>
                <a:srgbClr val="FF0000"/>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FA9A49C3-AB08-C4AA-9A41-B3EFE40317C9}"/>
              </a:ext>
            </a:extLst>
          </p:cNvPr>
          <p:cNvSpPr txBox="1">
            <a:spLocks/>
          </p:cNvSpPr>
          <p:nvPr/>
        </p:nvSpPr>
        <p:spPr>
          <a:xfrm>
            <a:off x="-179982" y="1413294"/>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74AF6984-8C18-11CF-EFE7-5C611E450BBD}"/>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7605420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4018203-43A2-D625-D067-F5A307B77809}"/>
              </a:ext>
            </a:extLst>
          </p:cNvPr>
          <p:cNvGraphicFramePr>
            <a:graphicFrameLocks noGrp="1"/>
          </p:cNvGraphicFramePr>
          <p:nvPr>
            <p:extLst>
              <p:ext uri="{D42A27DB-BD31-4B8C-83A1-F6EECF244321}">
                <p14:modId xmlns:p14="http://schemas.microsoft.com/office/powerpoint/2010/main" val="3391284973"/>
              </p:ext>
            </p:extLst>
          </p:nvPr>
        </p:nvGraphicFramePr>
        <p:xfrm>
          <a:off x="180058" y="2340471"/>
          <a:ext cx="9569225" cy="5030758"/>
        </p:xfrm>
        <a:graphic>
          <a:graphicData uri="http://schemas.openxmlformats.org/drawingml/2006/table">
            <a:tbl>
              <a:tblPr>
                <a:tableStyleId>{5C22544A-7EE6-4342-B048-85BDC9FD1C3A}</a:tableStyleId>
              </a:tblPr>
              <a:tblGrid>
                <a:gridCol w="576064">
                  <a:extLst>
                    <a:ext uri="{9D8B030D-6E8A-4147-A177-3AD203B41FA5}">
                      <a16:colId xmlns:a16="http://schemas.microsoft.com/office/drawing/2014/main" val="4141387991"/>
                    </a:ext>
                  </a:extLst>
                </a:gridCol>
                <a:gridCol w="502566">
                  <a:extLst>
                    <a:ext uri="{9D8B030D-6E8A-4147-A177-3AD203B41FA5}">
                      <a16:colId xmlns:a16="http://schemas.microsoft.com/office/drawing/2014/main" val="1826837128"/>
                    </a:ext>
                  </a:extLst>
                </a:gridCol>
                <a:gridCol w="1672910">
                  <a:extLst>
                    <a:ext uri="{9D8B030D-6E8A-4147-A177-3AD203B41FA5}">
                      <a16:colId xmlns:a16="http://schemas.microsoft.com/office/drawing/2014/main" val="3575869304"/>
                    </a:ext>
                  </a:extLst>
                </a:gridCol>
                <a:gridCol w="1640948">
                  <a:extLst>
                    <a:ext uri="{9D8B030D-6E8A-4147-A177-3AD203B41FA5}">
                      <a16:colId xmlns:a16="http://schemas.microsoft.com/office/drawing/2014/main" val="1260068578"/>
                    </a:ext>
                  </a:extLst>
                </a:gridCol>
                <a:gridCol w="28125">
                  <a:extLst>
                    <a:ext uri="{9D8B030D-6E8A-4147-A177-3AD203B41FA5}">
                      <a16:colId xmlns:a16="http://schemas.microsoft.com/office/drawing/2014/main" val="1288119528"/>
                    </a:ext>
                  </a:extLst>
                </a:gridCol>
                <a:gridCol w="56442">
                  <a:extLst>
                    <a:ext uri="{9D8B030D-6E8A-4147-A177-3AD203B41FA5}">
                      <a16:colId xmlns:a16="http://schemas.microsoft.com/office/drawing/2014/main" val="4288155222"/>
                    </a:ext>
                  </a:extLst>
                </a:gridCol>
                <a:gridCol w="1666540">
                  <a:extLst>
                    <a:ext uri="{9D8B030D-6E8A-4147-A177-3AD203B41FA5}">
                      <a16:colId xmlns:a16="http://schemas.microsoft.com/office/drawing/2014/main" val="3161094756"/>
                    </a:ext>
                  </a:extLst>
                </a:gridCol>
                <a:gridCol w="30850">
                  <a:extLst>
                    <a:ext uri="{9D8B030D-6E8A-4147-A177-3AD203B41FA5}">
                      <a16:colId xmlns:a16="http://schemas.microsoft.com/office/drawing/2014/main" val="4230956347"/>
                    </a:ext>
                  </a:extLst>
                </a:gridCol>
                <a:gridCol w="1697390">
                  <a:extLst>
                    <a:ext uri="{9D8B030D-6E8A-4147-A177-3AD203B41FA5}">
                      <a16:colId xmlns:a16="http://schemas.microsoft.com/office/drawing/2014/main" val="3164170596"/>
                    </a:ext>
                  </a:extLst>
                </a:gridCol>
                <a:gridCol w="1697390">
                  <a:extLst>
                    <a:ext uri="{9D8B030D-6E8A-4147-A177-3AD203B41FA5}">
                      <a16:colId xmlns:a16="http://schemas.microsoft.com/office/drawing/2014/main" val="461297650"/>
                    </a:ext>
                  </a:extLst>
                </a:gridCol>
              </a:tblGrid>
              <a:tr h="233228">
                <a:tc>
                  <a:txBody>
                    <a:bodyPr/>
                    <a:lstStyle/>
                    <a:p>
                      <a:pPr algn="ctr" fontAlgn="b"/>
                      <a:r>
                        <a:rPr lang="en-US" sz="1600" u="none" strike="noStrike" dirty="0">
                          <a:solidFill>
                            <a:srgbClr val="0000CC"/>
                          </a:solidFill>
                          <a:effectLst/>
                          <a:latin typeface="Arial" panose="020B0604020202020204" pitchFamily="34" charset="0"/>
                          <a:cs typeface="Arial" panose="020B0604020202020204" pitchFamily="34" charset="0"/>
                        </a:rPr>
                        <a:t>B</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7">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Billings , Returns and cutback</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4293029755"/>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1</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Dr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7">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Opex / Capex / Inventory/ Prepayments / other WC</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3915621622"/>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4">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Accruals  / Vendors / Other payables</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1111430440"/>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Bank / Cash</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1237213121"/>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9">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Recognition of Expenditure on accrual basis</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329636"/>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2</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Dr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Customer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1347947360"/>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6">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Income / JV Insurance Reimbursements</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1155984432"/>
                  </a:ext>
                </a:extLst>
              </a:tr>
              <a:tr h="433291">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9">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Recognition of the Joint income / Joint Insurance claims reimbursement on Accrual basis as Invoices and debit notes are issued</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344518"/>
                  </a:ext>
                </a:extLst>
              </a:tr>
              <a:tr h="34874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3</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Dr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Cash Call - Partner Account</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r>
                        <a:rPr lang="en-US" sz="1200" u="none" strike="noStrike" dirty="0">
                          <a:solidFill>
                            <a:srgbClr val="0000CC"/>
                          </a:solidFill>
                          <a:effectLst/>
                          <a:latin typeface="Arial" panose="020B0604020202020204" pitchFamily="34" charset="0"/>
                          <a:cs typeface="Arial" panose="020B0604020202020204" pitchFamily="34" charset="0"/>
                        </a:rPr>
                        <a:t> </a:t>
                      </a:r>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r>
                        <a:rPr lang="en-US" sz="1200" u="none" strike="noStrike">
                          <a:solidFill>
                            <a:srgbClr val="0000CC"/>
                          </a:solidFill>
                          <a:effectLst/>
                          <a:latin typeface="Arial" panose="020B0604020202020204" pitchFamily="34" charset="0"/>
                          <a:cs typeface="Arial" panose="020B0604020202020204" pitchFamily="34" charset="0"/>
                        </a:rPr>
                        <a:t> </a:t>
                      </a:r>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3896567375"/>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Cut back - Opex Capex</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1726086986"/>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Cut back - Income</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1002087792"/>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5">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Cut back - WC excluding cash</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4284253399"/>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9">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Recognition of cutback entries</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35609253"/>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1</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Dr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Asset Disposal</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2807075827"/>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Asset WBE</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3889175546"/>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9">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JV Assets Written off</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6198712"/>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4</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Dr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Bank  / Cash / Receivable</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r>
                        <a:rPr lang="en-US" sz="1400" u="none" strike="noStrike">
                          <a:solidFill>
                            <a:srgbClr val="0000CC"/>
                          </a:solidFill>
                          <a:effectLst/>
                          <a:latin typeface="Arial" panose="020B0604020202020204" pitchFamily="34" charset="0"/>
                          <a:cs typeface="Arial" panose="020B0604020202020204" pitchFamily="34" charset="0"/>
                        </a:rPr>
                        <a:t> </a:t>
                      </a:r>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403982721"/>
                  </a:ext>
                </a:extLst>
              </a:tr>
              <a:tr h="233228">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Cr</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3">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Income from Asset disposal</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gridSpan="2">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pPr algn="l" fontAlgn="b"/>
                      <a:endParaRPr lang="en-US" sz="12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extLst>
                  <a:ext uri="{0D108BD9-81ED-4DB2-BD59-A6C34878D82A}">
                    <a16:rowId xmlns:a16="http://schemas.microsoft.com/office/drawing/2014/main" val="3333841319"/>
                  </a:ext>
                </a:extLst>
              </a:tr>
              <a:tr h="217849">
                <a:tc>
                  <a:txBody>
                    <a:bodyPr/>
                    <a:lstStyle/>
                    <a:p>
                      <a:pPr algn="ctr"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2725" marR="2725" marT="2725" marB="0" anchor="b"/>
                </a:tc>
                <a:tc gridSpan="9">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JV Assets sold</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2725" marR="2725" marT="27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9880065"/>
                  </a:ext>
                </a:extLst>
              </a:tr>
            </a:tbl>
          </a:graphicData>
        </a:graphic>
      </p:graphicFrame>
      <p:sp>
        <p:nvSpPr>
          <p:cNvPr id="4" name="Title 3">
            <a:extLst>
              <a:ext uri="{FF2B5EF4-FFF2-40B4-BE49-F238E27FC236}">
                <a16:creationId xmlns:a16="http://schemas.microsoft.com/office/drawing/2014/main" id="{34E256F0-76D0-9F0B-D360-4650C18D561D}"/>
              </a:ext>
            </a:extLst>
          </p:cNvPr>
          <p:cNvSpPr txBox="1">
            <a:spLocks/>
          </p:cNvSpPr>
          <p:nvPr/>
        </p:nvSpPr>
        <p:spPr>
          <a:xfrm>
            <a:off x="133159" y="2065669"/>
            <a:ext cx="7452865"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dirty="0">
                <a:solidFill>
                  <a:srgbClr val="0000CC"/>
                </a:solidFill>
                <a:latin typeface="Arial" panose="020B0604020202020204" pitchFamily="34" charset="0"/>
                <a:cs typeface="Arial" panose="020B0604020202020204" pitchFamily="34" charset="0"/>
              </a:rPr>
              <a:t>Cash Call Accounting - Operator</a:t>
            </a:r>
            <a:endParaRPr lang="en-NG" sz="1800" i="1" dirty="0">
              <a:solidFill>
                <a:srgbClr val="0000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D980991E-5599-D108-58C6-6CBC3A15705F}"/>
              </a:ext>
            </a:extLst>
          </p:cNvPr>
          <p:cNvSpPr txBox="1">
            <a:spLocks/>
          </p:cNvSpPr>
          <p:nvPr/>
        </p:nvSpPr>
        <p:spPr>
          <a:xfrm>
            <a:off x="0" y="1833594"/>
            <a:ext cx="10081120"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Cash Call provision under JOA 1991</a:t>
            </a:r>
            <a:endParaRPr lang="en-NG" sz="2000" i="1" dirty="0">
              <a:solidFill>
                <a:srgbClr val="FF0000"/>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98246BC3-CEC1-C131-EA98-CB0798D10CE0}"/>
              </a:ext>
            </a:extLst>
          </p:cNvPr>
          <p:cNvSpPr txBox="1">
            <a:spLocks/>
          </p:cNvSpPr>
          <p:nvPr/>
        </p:nvSpPr>
        <p:spPr>
          <a:xfrm>
            <a:off x="0" y="1404367"/>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DE6EBC2D-9D23-CDD9-1D6C-9EA1DD61E440}"/>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4369610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E22EE4C-D5C4-D8DC-B6C4-D7ACDD395B53}"/>
              </a:ext>
            </a:extLst>
          </p:cNvPr>
          <p:cNvGraphicFramePr>
            <a:graphicFrameLocks noGrp="1"/>
          </p:cNvGraphicFramePr>
          <p:nvPr>
            <p:extLst>
              <p:ext uri="{D42A27DB-BD31-4B8C-83A1-F6EECF244321}">
                <p14:modId xmlns:p14="http://schemas.microsoft.com/office/powerpoint/2010/main" val="3738505931"/>
              </p:ext>
            </p:extLst>
          </p:nvPr>
        </p:nvGraphicFramePr>
        <p:xfrm>
          <a:off x="252066" y="3082546"/>
          <a:ext cx="9361040" cy="1235075"/>
        </p:xfrm>
        <a:graphic>
          <a:graphicData uri="http://schemas.openxmlformats.org/drawingml/2006/table">
            <a:tbl>
              <a:tblPr>
                <a:tableStyleId>{5C22544A-7EE6-4342-B048-85BDC9FD1C3A}</a:tableStyleId>
              </a:tblPr>
              <a:tblGrid>
                <a:gridCol w="667511">
                  <a:extLst>
                    <a:ext uri="{9D8B030D-6E8A-4147-A177-3AD203B41FA5}">
                      <a16:colId xmlns:a16="http://schemas.microsoft.com/office/drawing/2014/main" val="882220408"/>
                    </a:ext>
                  </a:extLst>
                </a:gridCol>
                <a:gridCol w="452954">
                  <a:extLst>
                    <a:ext uri="{9D8B030D-6E8A-4147-A177-3AD203B41FA5}">
                      <a16:colId xmlns:a16="http://schemas.microsoft.com/office/drawing/2014/main" val="78876620"/>
                    </a:ext>
                  </a:extLst>
                </a:gridCol>
                <a:gridCol w="1629043">
                  <a:extLst>
                    <a:ext uri="{9D8B030D-6E8A-4147-A177-3AD203B41FA5}">
                      <a16:colId xmlns:a16="http://schemas.microsoft.com/office/drawing/2014/main" val="3115512603"/>
                    </a:ext>
                  </a:extLst>
                </a:gridCol>
                <a:gridCol w="1621133">
                  <a:extLst>
                    <a:ext uri="{9D8B030D-6E8A-4147-A177-3AD203B41FA5}">
                      <a16:colId xmlns:a16="http://schemas.microsoft.com/office/drawing/2014/main" val="3462488681"/>
                    </a:ext>
                  </a:extLst>
                </a:gridCol>
                <a:gridCol w="31750">
                  <a:extLst>
                    <a:ext uri="{9D8B030D-6E8A-4147-A177-3AD203B41FA5}">
                      <a16:colId xmlns:a16="http://schemas.microsoft.com/office/drawing/2014/main" val="1292962819"/>
                    </a:ext>
                  </a:extLst>
                </a:gridCol>
                <a:gridCol w="1652883">
                  <a:extLst>
                    <a:ext uri="{9D8B030D-6E8A-4147-A177-3AD203B41FA5}">
                      <a16:colId xmlns:a16="http://schemas.microsoft.com/office/drawing/2014/main" val="2492793907"/>
                    </a:ext>
                  </a:extLst>
                </a:gridCol>
                <a:gridCol w="1652883">
                  <a:extLst>
                    <a:ext uri="{9D8B030D-6E8A-4147-A177-3AD203B41FA5}">
                      <a16:colId xmlns:a16="http://schemas.microsoft.com/office/drawing/2014/main" val="3344760557"/>
                    </a:ext>
                  </a:extLst>
                </a:gridCol>
                <a:gridCol w="1652883">
                  <a:extLst>
                    <a:ext uri="{9D8B030D-6E8A-4147-A177-3AD203B41FA5}">
                      <a16:colId xmlns:a16="http://schemas.microsoft.com/office/drawing/2014/main" val="858730592"/>
                    </a:ext>
                  </a:extLst>
                </a:gridCol>
              </a:tblGrid>
              <a:tr h="190500">
                <a:tc>
                  <a:txBody>
                    <a:bodyPr/>
                    <a:lstStyle/>
                    <a:p>
                      <a:pPr algn="ctr" fontAlgn="b"/>
                      <a:r>
                        <a:rPr lang="en-US" sz="1600" u="none" strike="noStrike" dirty="0">
                          <a:solidFill>
                            <a:srgbClr val="0000CC"/>
                          </a:solidFill>
                          <a:effectLst/>
                          <a:latin typeface="Arial" panose="020B0604020202020204" pitchFamily="34" charset="0"/>
                          <a:cs typeface="Arial" panose="020B0604020202020204" pitchFamily="34" charset="0"/>
                        </a:rPr>
                        <a:t>C</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3">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Governance Resolutions</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614639901"/>
                  </a:ext>
                </a:extLst>
              </a:tr>
              <a:tr h="180975">
                <a:tc>
                  <a:txBody>
                    <a:bodyPr/>
                    <a:lstStyle/>
                    <a:p>
                      <a:pPr algn="ctr" fontAlgn="b"/>
                      <a:r>
                        <a:rPr lang="en-US" sz="1600" u="none" strike="noStrike" dirty="0">
                          <a:solidFill>
                            <a:srgbClr val="0000CC"/>
                          </a:solidFill>
                          <a:effectLst/>
                          <a:latin typeface="Arial" panose="020B0604020202020204" pitchFamily="34" charset="0"/>
                          <a:cs typeface="Arial" panose="020B0604020202020204" pitchFamily="34" charset="0"/>
                        </a:rPr>
                        <a:t>1</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Dr</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Opex / Capex</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378934278"/>
                  </a:ext>
                </a:extLst>
              </a:tr>
              <a:tr h="180975">
                <a:tc>
                  <a:txBody>
                    <a:bodyPr/>
                    <a:lstStyle/>
                    <a:p>
                      <a:pPr algn="ctr"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Cr</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Cash Call - Partner Account</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a:solidFill>
                            <a:srgbClr val="0000CC"/>
                          </a:solidFill>
                          <a:effectLst/>
                          <a:latin typeface="Arial" panose="020B0604020202020204" pitchFamily="34" charset="0"/>
                          <a:cs typeface="Arial" panose="020B0604020202020204" pitchFamily="34" charset="0"/>
                        </a:rPr>
                        <a:t> </a:t>
                      </a:r>
                      <a:endParaRPr lang="en-US" sz="16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994959812"/>
                  </a:ext>
                </a:extLst>
              </a:tr>
              <a:tr h="190500">
                <a:tc>
                  <a:txBody>
                    <a:bodyPr/>
                    <a:lstStyle/>
                    <a:p>
                      <a:pPr algn="ctr"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7">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Being Recognition of OPCOM rejections</a:t>
                      </a:r>
                      <a:endParaRPr lang="en-US" sz="16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41451683"/>
                  </a:ext>
                </a:extLst>
              </a:tr>
              <a:tr h="190500">
                <a:tc>
                  <a:txBody>
                    <a:bodyPr/>
                    <a:lstStyle/>
                    <a:p>
                      <a:pPr algn="ctr"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pPr algn="l" fontAlgn="b"/>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600" u="none" strike="noStrike" dirty="0">
                          <a:solidFill>
                            <a:srgbClr val="0000CC"/>
                          </a:solidFill>
                          <a:effectLst/>
                          <a:latin typeface="Arial" panose="020B0604020202020204" pitchFamily="34" charset="0"/>
                          <a:cs typeface="Arial" panose="020B0604020202020204" pitchFamily="34" charset="0"/>
                        </a:rPr>
                        <a:t> </a:t>
                      </a:r>
                      <a:endParaRPr lang="en-US" sz="16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572664456"/>
                  </a:ext>
                </a:extLst>
              </a:tr>
            </a:tbl>
          </a:graphicData>
        </a:graphic>
      </p:graphicFrame>
      <p:sp>
        <p:nvSpPr>
          <p:cNvPr id="6" name="TextBox 5">
            <a:extLst>
              <a:ext uri="{FF2B5EF4-FFF2-40B4-BE49-F238E27FC236}">
                <a16:creationId xmlns:a16="http://schemas.microsoft.com/office/drawing/2014/main" id="{166E847D-2BE4-C547-8C0E-0D40C6903937}"/>
              </a:ext>
            </a:extLst>
          </p:cNvPr>
          <p:cNvSpPr txBox="1"/>
          <p:nvPr/>
        </p:nvSpPr>
        <p:spPr>
          <a:xfrm>
            <a:off x="396082" y="4428703"/>
            <a:ext cx="9073008" cy="1951625"/>
          </a:xfrm>
          <a:prstGeom prst="rect">
            <a:avLst/>
          </a:prstGeom>
          <a:noFill/>
        </p:spPr>
        <p:txBody>
          <a:bodyPr wrap="square">
            <a:spAutoFit/>
          </a:bodyPr>
          <a:lstStyle/>
          <a:p>
            <a:pPr marL="285750" marR="0" indent="-285750">
              <a:lnSpc>
                <a:spcPct val="107000"/>
              </a:lnSpc>
              <a:spcBef>
                <a:spcPts val="0"/>
              </a:spcBef>
              <a:spcAft>
                <a:spcPts val="800"/>
              </a:spcAft>
              <a:buFont typeface="Arial" panose="020B0604020202020204" pitchFamily="34" charset="0"/>
              <a:buChar char="•"/>
            </a:pPr>
            <a:r>
              <a:rPr lang="en-US" sz="1800" dirty="0">
                <a:solidFill>
                  <a:srgbClr val="0000CC"/>
                </a:solidFill>
                <a:effectLst/>
                <a:ea typeface="Calibri" panose="020F0502020204030204" pitchFamily="34" charset="0"/>
              </a:rPr>
              <a:t>The Partner pays when there is cash out not at </a:t>
            </a:r>
            <a:r>
              <a:rPr lang="en-US" sz="1800" dirty="0" err="1">
                <a:solidFill>
                  <a:srgbClr val="0000CC"/>
                </a:solidFill>
                <a:effectLst/>
                <a:ea typeface="Calibri" panose="020F0502020204030204" pitchFamily="34" charset="0"/>
              </a:rPr>
              <a:t>utilisation</a:t>
            </a:r>
            <a:r>
              <a:rPr lang="en-US" sz="1800" dirty="0">
                <a:solidFill>
                  <a:srgbClr val="0000CC"/>
                </a:solidFill>
                <a:effectLst/>
                <a:ea typeface="Calibri" panose="020F0502020204030204" pitchFamily="34" charset="0"/>
              </a:rPr>
              <a:t>. Inventory is paid for by the partners as they are taken to store . When issues to projects it becomes an entry between inventory and capex, in which case there is no new cash call requirement on the JV partner.</a:t>
            </a:r>
          </a:p>
          <a:p>
            <a:pPr marL="285750" marR="0" indent="-285750">
              <a:lnSpc>
                <a:spcPct val="107000"/>
              </a:lnSpc>
              <a:spcBef>
                <a:spcPts val="0"/>
              </a:spcBef>
              <a:spcAft>
                <a:spcPts val="800"/>
              </a:spcAft>
              <a:buFont typeface="Arial" panose="020B0604020202020204" pitchFamily="34" charset="0"/>
              <a:buChar char="•"/>
            </a:pPr>
            <a:r>
              <a:rPr lang="en-US" sz="1800" dirty="0">
                <a:solidFill>
                  <a:srgbClr val="0000CC"/>
                </a:solidFill>
                <a:effectLst/>
                <a:ea typeface="Calibri" panose="020F0502020204030204" pitchFamily="34" charset="0"/>
              </a:rPr>
              <a:t> Working capital adjustments and movement forms part of the adjustments that are required to establish the actual cash calls owed.</a:t>
            </a:r>
          </a:p>
        </p:txBody>
      </p:sp>
      <p:sp>
        <p:nvSpPr>
          <p:cNvPr id="7" name="Title 3">
            <a:extLst>
              <a:ext uri="{FF2B5EF4-FFF2-40B4-BE49-F238E27FC236}">
                <a16:creationId xmlns:a16="http://schemas.microsoft.com/office/drawing/2014/main" id="{060F763C-140E-5D4D-9C21-47742053379D}"/>
              </a:ext>
            </a:extLst>
          </p:cNvPr>
          <p:cNvSpPr txBox="1">
            <a:spLocks/>
          </p:cNvSpPr>
          <p:nvPr/>
        </p:nvSpPr>
        <p:spPr>
          <a:xfrm>
            <a:off x="180058" y="2676998"/>
            <a:ext cx="7452865"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0033CC"/>
                </a:solidFill>
                <a:latin typeface="Arial" panose="020B0604020202020204" pitchFamily="34" charset="0"/>
                <a:cs typeface="Arial" panose="020B0604020202020204" pitchFamily="34" charset="0"/>
              </a:rPr>
              <a:t>Cash Call Accounting - Operator</a:t>
            </a:r>
            <a:endParaRPr lang="en-NG" sz="2000" i="1" dirty="0">
              <a:solidFill>
                <a:srgbClr val="0033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6701FC1D-3167-0F1E-4958-42E7BCF65B1C}"/>
              </a:ext>
            </a:extLst>
          </p:cNvPr>
          <p:cNvSpPr txBox="1">
            <a:spLocks/>
          </p:cNvSpPr>
          <p:nvPr/>
        </p:nvSpPr>
        <p:spPr>
          <a:xfrm>
            <a:off x="108050" y="2196455"/>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Cash Call provision under JOA 1991</a:t>
            </a:r>
            <a:endParaRPr lang="en-NG" sz="2000" i="1" dirty="0">
              <a:solidFill>
                <a:srgbClr val="FF0000"/>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17AB639F-CCD5-A9D3-D009-AA71779921CE}"/>
              </a:ext>
            </a:extLst>
          </p:cNvPr>
          <p:cNvSpPr txBox="1">
            <a:spLocks/>
          </p:cNvSpPr>
          <p:nvPr/>
        </p:nvSpPr>
        <p:spPr>
          <a:xfrm>
            <a:off x="36042" y="1498967"/>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10" name="Title 3">
            <a:extLst>
              <a:ext uri="{FF2B5EF4-FFF2-40B4-BE49-F238E27FC236}">
                <a16:creationId xmlns:a16="http://schemas.microsoft.com/office/drawing/2014/main" id="{D8403152-08F9-7D8D-4F2D-4A510F3E0C67}"/>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7474323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C893876-171E-9F9E-3786-5134DB7B9C7D}"/>
              </a:ext>
            </a:extLst>
          </p:cNvPr>
          <p:cNvGraphicFramePr>
            <a:graphicFrameLocks noGrp="1"/>
          </p:cNvGraphicFramePr>
          <p:nvPr>
            <p:extLst>
              <p:ext uri="{D42A27DB-BD31-4B8C-83A1-F6EECF244321}">
                <p14:modId xmlns:p14="http://schemas.microsoft.com/office/powerpoint/2010/main" val="3065221085"/>
              </p:ext>
            </p:extLst>
          </p:nvPr>
        </p:nvGraphicFramePr>
        <p:xfrm>
          <a:off x="180056" y="2916535"/>
          <a:ext cx="9721082" cy="4258893"/>
        </p:xfrm>
        <a:graphic>
          <a:graphicData uri="http://schemas.openxmlformats.org/drawingml/2006/table">
            <a:tbl>
              <a:tblPr>
                <a:tableStyleId>{5C22544A-7EE6-4342-B048-85BDC9FD1C3A}</a:tableStyleId>
              </a:tblPr>
              <a:tblGrid>
                <a:gridCol w="617211">
                  <a:extLst>
                    <a:ext uri="{9D8B030D-6E8A-4147-A177-3AD203B41FA5}">
                      <a16:colId xmlns:a16="http://schemas.microsoft.com/office/drawing/2014/main" val="722070077"/>
                    </a:ext>
                  </a:extLst>
                </a:gridCol>
                <a:gridCol w="1635234">
                  <a:extLst>
                    <a:ext uri="{9D8B030D-6E8A-4147-A177-3AD203B41FA5}">
                      <a16:colId xmlns:a16="http://schemas.microsoft.com/office/drawing/2014/main" val="1682148089"/>
                    </a:ext>
                  </a:extLst>
                </a:gridCol>
                <a:gridCol w="2536965">
                  <a:extLst>
                    <a:ext uri="{9D8B030D-6E8A-4147-A177-3AD203B41FA5}">
                      <a16:colId xmlns:a16="http://schemas.microsoft.com/office/drawing/2014/main" val="3316267029"/>
                    </a:ext>
                  </a:extLst>
                </a:gridCol>
                <a:gridCol w="1232918">
                  <a:extLst>
                    <a:ext uri="{9D8B030D-6E8A-4147-A177-3AD203B41FA5}">
                      <a16:colId xmlns:a16="http://schemas.microsoft.com/office/drawing/2014/main" val="4073662420"/>
                    </a:ext>
                  </a:extLst>
                </a:gridCol>
                <a:gridCol w="1232918">
                  <a:extLst>
                    <a:ext uri="{9D8B030D-6E8A-4147-A177-3AD203B41FA5}">
                      <a16:colId xmlns:a16="http://schemas.microsoft.com/office/drawing/2014/main" val="2173264861"/>
                    </a:ext>
                  </a:extLst>
                </a:gridCol>
                <a:gridCol w="1232918">
                  <a:extLst>
                    <a:ext uri="{9D8B030D-6E8A-4147-A177-3AD203B41FA5}">
                      <a16:colId xmlns:a16="http://schemas.microsoft.com/office/drawing/2014/main" val="337331845"/>
                    </a:ext>
                  </a:extLst>
                </a:gridCol>
                <a:gridCol w="1232918">
                  <a:extLst>
                    <a:ext uri="{9D8B030D-6E8A-4147-A177-3AD203B41FA5}">
                      <a16:colId xmlns:a16="http://schemas.microsoft.com/office/drawing/2014/main" val="1435224003"/>
                    </a:ext>
                  </a:extLst>
                </a:gridCol>
              </a:tblGrid>
              <a:tr h="258975">
                <a:tc>
                  <a:txBody>
                    <a:bodyPr/>
                    <a:lstStyle/>
                    <a:p>
                      <a:pPr algn="ctr" fontAlgn="b"/>
                      <a:r>
                        <a:rPr lang="en-US" sz="1800" b="1" u="none" strike="noStrike" dirty="0">
                          <a:solidFill>
                            <a:srgbClr val="0000CC"/>
                          </a:solidFill>
                          <a:effectLst/>
                          <a:latin typeface="Arial" panose="020B0604020202020204" pitchFamily="34" charset="0"/>
                          <a:cs typeface="Arial" panose="020B0604020202020204" pitchFamily="34" charset="0"/>
                        </a:rPr>
                        <a:t>A</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b="1" u="none" strike="noStrike" dirty="0">
                          <a:solidFill>
                            <a:srgbClr val="0000CC"/>
                          </a:solidFill>
                          <a:effectLst/>
                          <a:latin typeface="Arial" panose="020B0604020202020204" pitchFamily="34" charset="0"/>
                          <a:cs typeface="Arial" panose="020B0604020202020204" pitchFamily="34" charset="0"/>
                        </a:rPr>
                        <a:t>Cash Call</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2039051341"/>
                  </a:ext>
                </a:extLst>
              </a:tr>
              <a:tr h="258975">
                <a:tc>
                  <a:txBody>
                    <a:bodyPr/>
                    <a:lstStyle/>
                    <a:p>
                      <a:pPr algn="ctr" fontAlgn="b"/>
                      <a:r>
                        <a:rPr lang="en-US" sz="1800" u="none" strike="noStrike" dirty="0">
                          <a:solidFill>
                            <a:srgbClr val="0000CC"/>
                          </a:solidFill>
                          <a:effectLst/>
                          <a:latin typeface="Arial" panose="020B0604020202020204" pitchFamily="34" charset="0"/>
                          <a:cs typeface="Arial" panose="020B0604020202020204" pitchFamily="34" charset="0"/>
                        </a:rPr>
                        <a:t>1</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Cash Call Made</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348801506"/>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Payable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2505081861"/>
                  </a:ext>
                </a:extLst>
              </a:tr>
              <a:tr h="328904">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Request from Operator - Agreed Cash call request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8695833"/>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2</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Dr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Payable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337015737"/>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Bank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693383941"/>
                  </a:ext>
                </a:extLst>
              </a:tr>
              <a:tr h="328904">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amount paid - this may be piecemeal or full amount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0382804"/>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3</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Payable  / Bank</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584542359"/>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Made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3282583195"/>
                  </a:ext>
                </a:extLst>
              </a:tr>
              <a:tr h="514986">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amount over called in prior month - depending on whether the cash call was fully paid or not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92050727"/>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4</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Made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000926266"/>
                  </a:ext>
                </a:extLst>
              </a:tr>
              <a:tr h="25897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Payable / Bank</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108495465"/>
                  </a:ext>
                </a:extLst>
              </a:tr>
              <a:tr h="514986">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amount under called in prior month - depending on whether the cash call was fully paid or not</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9882021"/>
                  </a:ext>
                </a:extLst>
              </a:tr>
            </a:tbl>
          </a:graphicData>
        </a:graphic>
      </p:graphicFrame>
      <p:sp>
        <p:nvSpPr>
          <p:cNvPr id="6" name="Title 3">
            <a:extLst>
              <a:ext uri="{FF2B5EF4-FFF2-40B4-BE49-F238E27FC236}">
                <a16:creationId xmlns:a16="http://schemas.microsoft.com/office/drawing/2014/main" id="{6A00E0BE-0BDE-647B-2908-A4A9DA2D4842}"/>
              </a:ext>
            </a:extLst>
          </p:cNvPr>
          <p:cNvSpPr txBox="1">
            <a:spLocks/>
          </p:cNvSpPr>
          <p:nvPr/>
        </p:nvSpPr>
        <p:spPr>
          <a:xfrm>
            <a:off x="108050" y="2556495"/>
            <a:ext cx="7452865"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0000CC"/>
                </a:solidFill>
                <a:latin typeface="Arial" panose="020B0604020202020204" pitchFamily="34" charset="0"/>
                <a:cs typeface="Arial" panose="020B0604020202020204" pitchFamily="34" charset="0"/>
              </a:rPr>
              <a:t>Cash Call Accounting – Non Operator</a:t>
            </a:r>
            <a:endParaRPr lang="en-NG" sz="2000" i="1" dirty="0">
              <a:solidFill>
                <a:srgbClr val="0000CC"/>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6ABD046F-B0B7-125B-DE35-F1350EC38D38}"/>
              </a:ext>
            </a:extLst>
          </p:cNvPr>
          <p:cNvSpPr txBox="1">
            <a:spLocks/>
          </p:cNvSpPr>
          <p:nvPr/>
        </p:nvSpPr>
        <p:spPr>
          <a:xfrm>
            <a:off x="108050" y="2134900"/>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Cash Call provision under JOA 1991</a:t>
            </a:r>
            <a:endParaRPr lang="en-NG" sz="2400" i="1" dirty="0">
              <a:solidFill>
                <a:srgbClr val="FF0000"/>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FC8781CF-AF2C-243E-A0D3-C4FE4E1F5C55}"/>
              </a:ext>
            </a:extLst>
          </p:cNvPr>
          <p:cNvSpPr txBox="1">
            <a:spLocks/>
          </p:cNvSpPr>
          <p:nvPr/>
        </p:nvSpPr>
        <p:spPr>
          <a:xfrm>
            <a:off x="214957" y="1585628"/>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EF669D0E-B9E6-D8BD-0EC6-D90873FFF9D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0224136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64672F-D53D-B1AD-EAE6-764102863C07}"/>
              </a:ext>
            </a:extLst>
          </p:cNvPr>
          <p:cNvGraphicFramePr>
            <a:graphicFrameLocks noGrp="1"/>
          </p:cNvGraphicFramePr>
          <p:nvPr>
            <p:extLst>
              <p:ext uri="{D42A27DB-BD31-4B8C-83A1-F6EECF244321}">
                <p14:modId xmlns:p14="http://schemas.microsoft.com/office/powerpoint/2010/main" val="3773929984"/>
              </p:ext>
            </p:extLst>
          </p:nvPr>
        </p:nvGraphicFramePr>
        <p:xfrm>
          <a:off x="-18738" y="2628503"/>
          <a:ext cx="9777918" cy="4615181"/>
        </p:xfrm>
        <a:graphic>
          <a:graphicData uri="http://schemas.openxmlformats.org/drawingml/2006/table">
            <a:tbl>
              <a:tblPr>
                <a:tableStyleId>{5C22544A-7EE6-4342-B048-85BDC9FD1C3A}</a:tableStyleId>
              </a:tblPr>
              <a:tblGrid>
                <a:gridCol w="576064">
                  <a:extLst>
                    <a:ext uri="{9D8B030D-6E8A-4147-A177-3AD203B41FA5}">
                      <a16:colId xmlns:a16="http://schemas.microsoft.com/office/drawing/2014/main" val="383831950"/>
                    </a:ext>
                  </a:extLst>
                </a:gridCol>
                <a:gridCol w="1446494">
                  <a:extLst>
                    <a:ext uri="{9D8B030D-6E8A-4147-A177-3AD203B41FA5}">
                      <a16:colId xmlns:a16="http://schemas.microsoft.com/office/drawing/2014/main" val="3048687515"/>
                    </a:ext>
                  </a:extLst>
                </a:gridCol>
                <a:gridCol w="1122372">
                  <a:extLst>
                    <a:ext uri="{9D8B030D-6E8A-4147-A177-3AD203B41FA5}">
                      <a16:colId xmlns:a16="http://schemas.microsoft.com/office/drawing/2014/main" val="552834024"/>
                    </a:ext>
                  </a:extLst>
                </a:gridCol>
                <a:gridCol w="1607598">
                  <a:extLst>
                    <a:ext uri="{9D8B030D-6E8A-4147-A177-3AD203B41FA5}">
                      <a16:colId xmlns:a16="http://schemas.microsoft.com/office/drawing/2014/main" val="173973139"/>
                    </a:ext>
                  </a:extLst>
                </a:gridCol>
                <a:gridCol w="28420">
                  <a:extLst>
                    <a:ext uri="{9D8B030D-6E8A-4147-A177-3AD203B41FA5}">
                      <a16:colId xmlns:a16="http://schemas.microsoft.com/office/drawing/2014/main" val="3672320916"/>
                    </a:ext>
                  </a:extLst>
                </a:gridCol>
                <a:gridCol w="28420">
                  <a:extLst>
                    <a:ext uri="{9D8B030D-6E8A-4147-A177-3AD203B41FA5}">
                      <a16:colId xmlns:a16="http://schemas.microsoft.com/office/drawing/2014/main" val="2063797774"/>
                    </a:ext>
                  </a:extLst>
                </a:gridCol>
                <a:gridCol w="36439">
                  <a:extLst>
                    <a:ext uri="{9D8B030D-6E8A-4147-A177-3AD203B41FA5}">
                      <a16:colId xmlns:a16="http://schemas.microsoft.com/office/drawing/2014/main" val="4047580345"/>
                    </a:ext>
                  </a:extLst>
                </a:gridCol>
                <a:gridCol w="1644037">
                  <a:extLst>
                    <a:ext uri="{9D8B030D-6E8A-4147-A177-3AD203B41FA5}">
                      <a16:colId xmlns:a16="http://schemas.microsoft.com/office/drawing/2014/main" val="1563928882"/>
                    </a:ext>
                  </a:extLst>
                </a:gridCol>
                <a:gridCol w="1644037">
                  <a:extLst>
                    <a:ext uri="{9D8B030D-6E8A-4147-A177-3AD203B41FA5}">
                      <a16:colId xmlns:a16="http://schemas.microsoft.com/office/drawing/2014/main" val="264063687"/>
                    </a:ext>
                  </a:extLst>
                </a:gridCol>
                <a:gridCol w="1644037">
                  <a:extLst>
                    <a:ext uri="{9D8B030D-6E8A-4147-A177-3AD203B41FA5}">
                      <a16:colId xmlns:a16="http://schemas.microsoft.com/office/drawing/2014/main" val="1404738097"/>
                    </a:ext>
                  </a:extLst>
                </a:gridCol>
              </a:tblGrid>
              <a:tr h="267272">
                <a:tc>
                  <a:txBody>
                    <a:bodyPr/>
                    <a:lstStyle/>
                    <a:p>
                      <a:pPr algn="ctr" fontAlgn="b"/>
                      <a:r>
                        <a:rPr lang="en-US" sz="2000" b="1" u="none" strike="noStrike" dirty="0">
                          <a:solidFill>
                            <a:srgbClr val="0000CC"/>
                          </a:solidFill>
                          <a:effectLst/>
                          <a:latin typeface="Arial" panose="020B0604020202020204" pitchFamily="34" charset="0"/>
                          <a:cs typeface="Arial" panose="020B0604020202020204" pitchFamily="34" charset="0"/>
                        </a:rPr>
                        <a:t>B</a:t>
                      </a:r>
                      <a:endParaRPr lang="en-US" sz="2000" b="1"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gridSpan="3">
                  <a:txBody>
                    <a:bodyPr/>
                    <a:lstStyle/>
                    <a:p>
                      <a:pPr algn="l" fontAlgn="b"/>
                      <a:r>
                        <a:rPr lang="en-US" sz="2000" b="1" u="none" strike="noStrike" dirty="0">
                          <a:solidFill>
                            <a:srgbClr val="0000CC"/>
                          </a:solidFill>
                          <a:effectLst/>
                          <a:latin typeface="Arial" panose="020B0604020202020204" pitchFamily="34" charset="0"/>
                          <a:cs typeface="Arial" panose="020B0604020202020204" pitchFamily="34" charset="0"/>
                        </a:rPr>
                        <a:t>Billings and Returns</a:t>
                      </a:r>
                      <a:endParaRPr lang="en-US" sz="2000" b="1"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gridSpan="3">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4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2962136429"/>
                  </a:ext>
                </a:extLst>
              </a:tr>
              <a:tr h="267272">
                <a:tc>
                  <a:txBody>
                    <a:bodyPr/>
                    <a:lstStyle/>
                    <a:p>
                      <a:pPr algn="ctr" fontAlgn="b"/>
                      <a:r>
                        <a:rPr lang="en-US" sz="1800" u="none" strike="noStrike" dirty="0">
                          <a:solidFill>
                            <a:srgbClr val="0000CC"/>
                          </a:solidFill>
                          <a:effectLst/>
                          <a:latin typeface="Arial" panose="020B0604020202020204" pitchFamily="34" charset="0"/>
                          <a:cs typeface="Arial" panose="020B0604020202020204" pitchFamily="34" charset="0"/>
                        </a:rPr>
                        <a:t>1</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gridSpan="2">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Opex / Capex</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r>
                        <a:rPr lang="en-US" sz="1400" u="none" strike="noStrike">
                          <a:effectLst/>
                          <a:latin typeface="Arial" panose="020B0604020202020204" pitchFamily="34" charset="0"/>
                          <a:cs typeface="Arial" panose="020B0604020202020204" pitchFamily="34" charset="0"/>
                        </a:rPr>
                        <a:t> </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gridSpan="3">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4042587835"/>
                  </a:ext>
                </a:extLst>
              </a:tr>
              <a:tr h="242641">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gridSpan="2">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Made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gridSpan="3">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2627697046"/>
                  </a:ext>
                </a:extLst>
              </a:tr>
              <a:tr h="240009">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9">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JV cost for the month</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4840791"/>
                  </a:ext>
                </a:extLst>
              </a:tr>
              <a:tr h="308326">
                <a:tc>
                  <a:txBody>
                    <a:bodyPr/>
                    <a:lstStyle/>
                    <a:p>
                      <a:pPr algn="ctr" fontAlgn="b"/>
                      <a:r>
                        <a:rPr lang="en-US" sz="1800" u="none" strike="noStrike" dirty="0">
                          <a:solidFill>
                            <a:srgbClr val="0000CC"/>
                          </a:solidFill>
                          <a:effectLst/>
                          <a:latin typeface="Arial" panose="020B0604020202020204" pitchFamily="34" charset="0"/>
                          <a:cs typeface="Arial" panose="020B0604020202020204" pitchFamily="34" charset="0"/>
                        </a:rPr>
                        <a:t>2</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gridSpan="3">
                  <a:txBody>
                    <a:bodyPr/>
                    <a:lstStyle/>
                    <a:p>
                      <a:pPr algn="l" fontAlgn="b"/>
                      <a:r>
                        <a:rPr lang="en-US" sz="1800" b="0" u="none" strike="noStrike" dirty="0">
                          <a:solidFill>
                            <a:srgbClr val="0000CC"/>
                          </a:solidFill>
                          <a:effectLst/>
                          <a:latin typeface="Arial" panose="020B0604020202020204" pitchFamily="34" charset="0"/>
                          <a:cs typeface="Arial" panose="020B0604020202020204" pitchFamily="34" charset="0"/>
                        </a:rPr>
                        <a:t>Cash Call </a:t>
                      </a:r>
                      <a:r>
                        <a:rPr lang="en-US" sz="1800" u="none" strike="noStrike" dirty="0">
                          <a:solidFill>
                            <a:srgbClr val="0000CC"/>
                          </a:solidFill>
                          <a:effectLst/>
                          <a:latin typeface="Arial" panose="020B0604020202020204" pitchFamily="34" charset="0"/>
                          <a:cs typeface="Arial" panose="020B0604020202020204" pitchFamily="34" charset="0"/>
                        </a:rPr>
                        <a:t>Made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r>
                        <a:rPr lang="en-US" sz="1400" u="none" strike="noStrike" dirty="0">
                          <a:effectLst/>
                          <a:latin typeface="Arial" panose="020B0604020202020204" pitchFamily="34" charset="0"/>
                          <a:cs typeface="Arial" panose="020B0604020202020204" pitchFamily="34" charset="0"/>
                        </a:rPr>
                        <a:t>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gridSpan="2">
                  <a:txBody>
                    <a:bodyPr/>
                    <a:lstStyle/>
                    <a:p>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2400" dirty="0">
                        <a:solidFill>
                          <a:srgbClr val="0000CC"/>
                        </a:solidFill>
                      </a:endParaRPr>
                    </a:p>
                  </a:txBody>
                  <a:tcPr marL="3020" marR="3020" marT="3020" marB="0" anchor="b"/>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3226914353"/>
                  </a:ext>
                </a:extLst>
              </a:tr>
              <a:tr h="267272">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6">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Income / JV Insurance Reimbursements</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4239201264"/>
                  </a:ext>
                </a:extLst>
              </a:tr>
              <a:tr h="477404">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9">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the Joint income / Joint Insurance claims reimbursement paid directly to the joint account managed by Operator.</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0587969"/>
                  </a:ext>
                </a:extLst>
              </a:tr>
              <a:tr h="256064">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3</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gridSpan="4">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Payable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r>
                        <a:rPr lang="en-US" sz="1400" u="none" strike="noStrike" dirty="0">
                          <a:effectLst/>
                          <a:latin typeface="Arial" panose="020B0604020202020204" pitchFamily="34" charset="0"/>
                          <a:cs typeface="Arial" panose="020B0604020202020204" pitchFamily="34" charset="0"/>
                        </a:rPr>
                        <a:t>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279868440"/>
                  </a:ext>
                </a:extLst>
              </a:tr>
              <a:tr h="399655">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4">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Made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3007158501"/>
                  </a:ext>
                </a:extLst>
              </a:tr>
              <a:tr h="240009">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9">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Recognition of working Capital </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1635339"/>
                  </a:ext>
                </a:extLst>
              </a:tr>
              <a:tr h="477404">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4</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gridSpan="5">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Accummulated Depreciation</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3756576671"/>
                  </a:ext>
                </a:extLst>
              </a:tr>
              <a:tr h="267272">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Dr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5">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Profit Loss on Disposal</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1510404810"/>
                  </a:ext>
                </a:extLst>
              </a:tr>
              <a:tr h="240009">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Cr</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PP &amp; E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4">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extLst>
                  <a:ext uri="{0D108BD9-81ED-4DB2-BD59-A6C34878D82A}">
                    <a16:rowId xmlns:a16="http://schemas.microsoft.com/office/drawing/2014/main" val="3692644390"/>
                  </a:ext>
                </a:extLst>
              </a:tr>
              <a:tr h="240009">
                <a:tc>
                  <a:txBody>
                    <a:bodyPr/>
                    <a:lstStyle/>
                    <a:p>
                      <a:pPr algn="ctr"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020" marR="3020" marT="3020" marB="0" anchor="b"/>
                </a:tc>
                <a:tc gridSpan="9">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JV Assets Written off</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020" marR="3020" marT="30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0593812"/>
                  </a:ext>
                </a:extLst>
              </a:tr>
            </a:tbl>
          </a:graphicData>
        </a:graphic>
      </p:graphicFrame>
      <p:sp>
        <p:nvSpPr>
          <p:cNvPr id="6" name="Title 3">
            <a:extLst>
              <a:ext uri="{FF2B5EF4-FFF2-40B4-BE49-F238E27FC236}">
                <a16:creationId xmlns:a16="http://schemas.microsoft.com/office/drawing/2014/main" id="{F513732F-F755-A012-EEC6-D95C1BBD277D}"/>
              </a:ext>
            </a:extLst>
          </p:cNvPr>
          <p:cNvSpPr txBox="1">
            <a:spLocks/>
          </p:cNvSpPr>
          <p:nvPr/>
        </p:nvSpPr>
        <p:spPr>
          <a:xfrm>
            <a:off x="96604" y="2268463"/>
            <a:ext cx="7452865"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0000CC"/>
                </a:solidFill>
                <a:latin typeface="Arial" panose="020B0604020202020204" pitchFamily="34" charset="0"/>
                <a:cs typeface="Arial" panose="020B0604020202020204" pitchFamily="34" charset="0"/>
              </a:rPr>
              <a:t>Cash Call Accounting – Non Operator</a:t>
            </a:r>
            <a:endParaRPr lang="en-NG" sz="2000" i="1" dirty="0">
              <a:solidFill>
                <a:srgbClr val="0000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B92436AA-ECA1-0902-725A-5A1C64E7E07D}"/>
              </a:ext>
            </a:extLst>
          </p:cNvPr>
          <p:cNvSpPr txBox="1">
            <a:spLocks/>
          </p:cNvSpPr>
          <p:nvPr/>
        </p:nvSpPr>
        <p:spPr>
          <a:xfrm>
            <a:off x="65252" y="1929908"/>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Cash Call provision under JOA 1991</a:t>
            </a:r>
            <a:endParaRPr lang="en-NG" sz="2000" i="1" dirty="0">
              <a:solidFill>
                <a:srgbClr val="FF0000"/>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84840284-A3AA-B217-D0A8-7DB113E32F81}"/>
              </a:ext>
            </a:extLst>
          </p:cNvPr>
          <p:cNvSpPr txBox="1">
            <a:spLocks/>
          </p:cNvSpPr>
          <p:nvPr/>
        </p:nvSpPr>
        <p:spPr>
          <a:xfrm>
            <a:off x="-107974" y="1496907"/>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1BD983B7-2540-297E-367D-7F36BE9BC964}"/>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079134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EF9C2FB-A0B8-F2B3-F94B-3B2BBD2305F1}"/>
              </a:ext>
            </a:extLst>
          </p:cNvPr>
          <p:cNvGraphicFramePr>
            <a:graphicFrameLocks noGrp="1"/>
          </p:cNvGraphicFramePr>
          <p:nvPr>
            <p:extLst>
              <p:ext uri="{D42A27DB-BD31-4B8C-83A1-F6EECF244321}">
                <p14:modId xmlns:p14="http://schemas.microsoft.com/office/powerpoint/2010/main" val="3868607217"/>
              </p:ext>
            </p:extLst>
          </p:nvPr>
        </p:nvGraphicFramePr>
        <p:xfrm>
          <a:off x="252066" y="3132559"/>
          <a:ext cx="9001002" cy="2353283"/>
        </p:xfrm>
        <a:graphic>
          <a:graphicData uri="http://schemas.openxmlformats.org/drawingml/2006/table">
            <a:tbl>
              <a:tblPr>
                <a:tableStyleId>{5C22544A-7EE6-4342-B048-85BDC9FD1C3A}</a:tableStyleId>
              </a:tblPr>
              <a:tblGrid>
                <a:gridCol w="504056">
                  <a:extLst>
                    <a:ext uri="{9D8B030D-6E8A-4147-A177-3AD203B41FA5}">
                      <a16:colId xmlns:a16="http://schemas.microsoft.com/office/drawing/2014/main" val="371921474"/>
                    </a:ext>
                  </a:extLst>
                </a:gridCol>
                <a:gridCol w="1421097">
                  <a:extLst>
                    <a:ext uri="{9D8B030D-6E8A-4147-A177-3AD203B41FA5}">
                      <a16:colId xmlns:a16="http://schemas.microsoft.com/office/drawing/2014/main" val="3539471454"/>
                    </a:ext>
                  </a:extLst>
                </a:gridCol>
                <a:gridCol w="1031593">
                  <a:extLst>
                    <a:ext uri="{9D8B030D-6E8A-4147-A177-3AD203B41FA5}">
                      <a16:colId xmlns:a16="http://schemas.microsoft.com/office/drawing/2014/main" val="1394289116"/>
                    </a:ext>
                  </a:extLst>
                </a:gridCol>
                <a:gridCol w="1393738">
                  <a:extLst>
                    <a:ext uri="{9D8B030D-6E8A-4147-A177-3AD203B41FA5}">
                      <a16:colId xmlns:a16="http://schemas.microsoft.com/office/drawing/2014/main" val="4100263327"/>
                    </a:ext>
                  </a:extLst>
                </a:gridCol>
                <a:gridCol w="117326">
                  <a:extLst>
                    <a:ext uri="{9D8B030D-6E8A-4147-A177-3AD203B41FA5}">
                      <a16:colId xmlns:a16="http://schemas.microsoft.com/office/drawing/2014/main" val="1050518223"/>
                    </a:ext>
                  </a:extLst>
                </a:gridCol>
                <a:gridCol w="1511064">
                  <a:extLst>
                    <a:ext uri="{9D8B030D-6E8A-4147-A177-3AD203B41FA5}">
                      <a16:colId xmlns:a16="http://schemas.microsoft.com/office/drawing/2014/main" val="1290164988"/>
                    </a:ext>
                  </a:extLst>
                </a:gridCol>
                <a:gridCol w="1511064">
                  <a:extLst>
                    <a:ext uri="{9D8B030D-6E8A-4147-A177-3AD203B41FA5}">
                      <a16:colId xmlns:a16="http://schemas.microsoft.com/office/drawing/2014/main" val="988126415"/>
                    </a:ext>
                  </a:extLst>
                </a:gridCol>
                <a:gridCol w="1511064">
                  <a:extLst>
                    <a:ext uri="{9D8B030D-6E8A-4147-A177-3AD203B41FA5}">
                      <a16:colId xmlns:a16="http://schemas.microsoft.com/office/drawing/2014/main" val="1835120278"/>
                    </a:ext>
                  </a:extLst>
                </a:gridCol>
              </a:tblGrid>
              <a:tr h="360040">
                <a:tc>
                  <a:txBody>
                    <a:bodyPr/>
                    <a:lstStyle/>
                    <a:p>
                      <a:pPr algn="l" fontAlgn="b"/>
                      <a:r>
                        <a:rPr lang="en-GB" sz="2400" b="1" i="0" u="none" strike="noStrike" dirty="0">
                          <a:solidFill>
                            <a:srgbClr val="0000CC"/>
                          </a:solidFill>
                          <a:effectLst/>
                          <a:latin typeface="Arial" panose="020B0604020202020204" pitchFamily="34" charset="0"/>
                          <a:cs typeface="Arial" panose="020B0604020202020204" pitchFamily="34" charset="0"/>
                        </a:rPr>
                        <a:t>C</a:t>
                      </a:r>
                      <a:endParaRPr lang="en-US" sz="24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3">
                  <a:txBody>
                    <a:bodyPr/>
                    <a:lstStyle/>
                    <a:p>
                      <a:pPr algn="l" fontAlgn="b"/>
                      <a:r>
                        <a:rPr lang="en-US" sz="2400" b="1" u="none" strike="noStrike" dirty="0">
                          <a:solidFill>
                            <a:srgbClr val="0000CC"/>
                          </a:solidFill>
                          <a:effectLst/>
                          <a:latin typeface="Arial" panose="020B0604020202020204" pitchFamily="34" charset="0"/>
                          <a:cs typeface="Arial" panose="020B0604020202020204" pitchFamily="34" charset="0"/>
                        </a:rPr>
                        <a:t>  Governance </a:t>
                      </a:r>
                      <a:r>
                        <a:rPr lang="en-US" sz="1800" u="none" strike="noStrike" dirty="0">
                          <a:solidFill>
                            <a:srgbClr val="0000CC"/>
                          </a:solidFill>
                          <a:effectLst/>
                          <a:latin typeface="Arial" panose="020B0604020202020204" pitchFamily="34" charset="0"/>
                          <a:cs typeface="Arial" panose="020B0604020202020204" pitchFamily="34" charset="0"/>
                        </a:rPr>
                        <a:t> </a:t>
                      </a:r>
                      <a:r>
                        <a:rPr lang="en-US" sz="2400" b="1" u="none" strike="noStrike" dirty="0">
                          <a:solidFill>
                            <a:srgbClr val="0000CC"/>
                          </a:solidFill>
                          <a:effectLst/>
                          <a:latin typeface="Arial" panose="020B0604020202020204" pitchFamily="34" charset="0"/>
                          <a:cs typeface="Arial" panose="020B0604020202020204" pitchFamily="34" charset="0"/>
                        </a:rPr>
                        <a:t>Resolutions</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pPr algn="l"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4293362848"/>
                  </a:ext>
                </a:extLst>
              </a:tr>
              <a:tr h="423153">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1</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Dr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Cash Call Made</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pPr algn="l"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effectLst/>
                          <a:latin typeface="Arial" panose="020B0604020202020204" pitchFamily="34" charset="0"/>
                          <a:cs typeface="Arial" panose="020B0604020202020204" pitchFamily="34" charset="0"/>
                        </a:rPr>
                        <a:t>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2721131878"/>
                  </a:ext>
                </a:extLst>
              </a:tr>
              <a:tr h="683091">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Cr</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Opex / Capex</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697673386"/>
                  </a:ext>
                </a:extLst>
              </a:tr>
              <a:tr h="439052">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7">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Being Recognition of OPCOM rejections</a:t>
                      </a:r>
                      <a:endParaRPr lang="en-US" sz="1800" b="1"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4394826"/>
                  </a:ext>
                </a:extLst>
              </a:tr>
              <a:tr h="439052">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gridSpan="2">
                  <a:txBody>
                    <a:bodyPr/>
                    <a:lstStyle/>
                    <a:p>
                      <a:pPr algn="l" fontAlgn="b"/>
                      <a:r>
                        <a:rPr lang="en-US" sz="1800" u="none" strike="noStrike">
                          <a:solidFill>
                            <a:srgbClr val="0000CC"/>
                          </a:solidFill>
                          <a:effectLst/>
                          <a:latin typeface="Arial" panose="020B0604020202020204" pitchFamily="34" charset="0"/>
                          <a:cs typeface="Arial" panose="020B0604020202020204" pitchFamily="34" charset="0"/>
                        </a:rPr>
                        <a:t> </a:t>
                      </a:r>
                      <a:endParaRPr lang="en-US" sz="1800" b="0" i="0" u="none" strike="noStrike">
                        <a:solidFill>
                          <a:srgbClr val="0000CC"/>
                        </a:solidFill>
                        <a:effectLst/>
                        <a:latin typeface="Arial" panose="020B0604020202020204" pitchFamily="34" charset="0"/>
                        <a:cs typeface="Arial" panose="020B0604020202020204" pitchFamily="34" charset="0"/>
                      </a:endParaRPr>
                    </a:p>
                  </a:txBody>
                  <a:tcPr marL="3175" marR="3175" marT="3175" marB="0" anchor="b"/>
                </a:tc>
                <a:tc hMerge="1">
                  <a:txBody>
                    <a:bodyPr/>
                    <a:lstStyle/>
                    <a:p>
                      <a:pPr algn="l"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solidFill>
                            <a:srgbClr val="0000CC"/>
                          </a:solidFill>
                          <a:effectLst/>
                          <a:latin typeface="Arial" panose="020B0604020202020204" pitchFamily="34" charset="0"/>
                          <a:cs typeface="Arial" panose="020B0604020202020204" pitchFamily="34" charset="0"/>
                        </a:rPr>
                        <a:t> </a:t>
                      </a:r>
                      <a:endParaRPr lang="en-US" sz="1800" b="0" i="0" u="none" strike="noStrike" dirty="0">
                        <a:solidFill>
                          <a:srgbClr val="0000CC"/>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effectLst/>
                          <a:latin typeface="Arial" panose="020B0604020202020204" pitchFamily="34" charset="0"/>
                          <a:cs typeface="Arial" panose="020B0604020202020204" pitchFamily="34" charset="0"/>
                        </a:rPr>
                        <a:t>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3175" marR="3175" marT="3175" marB="0" anchor="b"/>
                </a:tc>
                <a:tc>
                  <a:txBody>
                    <a:bodyPr/>
                    <a:lstStyle/>
                    <a:p>
                      <a:pPr algn="l" fontAlgn="b"/>
                      <a:r>
                        <a:rPr lang="en-US" sz="1800" u="none" strike="noStrike" dirty="0">
                          <a:effectLst/>
                          <a:latin typeface="Arial" panose="020B0604020202020204" pitchFamily="34" charset="0"/>
                          <a:cs typeface="Arial" panose="020B0604020202020204" pitchFamily="34" charset="0"/>
                        </a:rPr>
                        <a:t>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3175" marR="3175" marT="3175" marB="0" anchor="b"/>
                </a:tc>
                <a:extLst>
                  <a:ext uri="{0D108BD9-81ED-4DB2-BD59-A6C34878D82A}">
                    <a16:rowId xmlns:a16="http://schemas.microsoft.com/office/drawing/2014/main" val="2542039940"/>
                  </a:ext>
                </a:extLst>
              </a:tr>
            </a:tbl>
          </a:graphicData>
        </a:graphic>
      </p:graphicFrame>
      <p:sp>
        <p:nvSpPr>
          <p:cNvPr id="4" name="Title 3">
            <a:extLst>
              <a:ext uri="{FF2B5EF4-FFF2-40B4-BE49-F238E27FC236}">
                <a16:creationId xmlns:a16="http://schemas.microsoft.com/office/drawing/2014/main" id="{9D942577-159E-4011-5918-D6BE4BD64504}"/>
              </a:ext>
            </a:extLst>
          </p:cNvPr>
          <p:cNvSpPr txBox="1">
            <a:spLocks/>
          </p:cNvSpPr>
          <p:nvPr/>
        </p:nvSpPr>
        <p:spPr>
          <a:xfrm>
            <a:off x="119341" y="2715900"/>
            <a:ext cx="7452865"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dirty="0">
                <a:solidFill>
                  <a:srgbClr val="0033CC"/>
                </a:solidFill>
                <a:latin typeface="Arial" panose="020B0604020202020204" pitchFamily="34" charset="0"/>
                <a:cs typeface="Arial" panose="020B0604020202020204" pitchFamily="34" charset="0"/>
              </a:rPr>
              <a:t>Cash Call Accounting – Non Operator</a:t>
            </a:r>
            <a:endParaRPr lang="en-NG" sz="1800" i="1" dirty="0">
              <a:solidFill>
                <a:srgbClr val="0033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C66184AD-5836-A9F2-A61D-FA455B91D9C4}"/>
              </a:ext>
            </a:extLst>
          </p:cNvPr>
          <p:cNvSpPr txBox="1">
            <a:spLocks/>
          </p:cNvSpPr>
          <p:nvPr/>
        </p:nvSpPr>
        <p:spPr>
          <a:xfrm>
            <a:off x="111712" y="2348782"/>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Cash Call provision under JOA 1991</a:t>
            </a:r>
            <a:endParaRPr lang="en-NG" sz="2000" i="1" dirty="0">
              <a:solidFill>
                <a:srgbClr val="FF0000"/>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1062C015-9301-2E70-49BC-CFD28045890E}"/>
              </a:ext>
            </a:extLst>
          </p:cNvPr>
          <p:cNvSpPr txBox="1">
            <a:spLocks/>
          </p:cNvSpPr>
          <p:nvPr/>
        </p:nvSpPr>
        <p:spPr>
          <a:xfrm>
            <a:off x="101357" y="1620391"/>
            <a:ext cx="7488832"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00" b="1" dirty="0">
                <a:solidFill>
                  <a:srgbClr val="FF0000"/>
                </a:solidFill>
              </a:rPr>
              <a:t>Cash Call  (Process &amp; Accounting)</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19CBADB5-5A9C-E89A-29A7-03C4A0D005F0}"/>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1761018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622453"/>
            <a:ext cx="7921298"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rPr>
              <a:t>JV Accounting Fundamentals</a:t>
            </a: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30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Rectangle 3">
            <a:extLst>
              <a:ext uri="{FF2B5EF4-FFF2-40B4-BE49-F238E27FC236}">
                <a16:creationId xmlns:a16="http://schemas.microsoft.com/office/drawing/2014/main" id="{6A163CB5-1F63-BC9F-CBB0-96AF3614B78F}"/>
              </a:ext>
            </a:extLst>
          </p:cNvPr>
          <p:cNvSpPr>
            <a:spLocks noChangeArrowheads="1"/>
          </p:cNvSpPr>
          <p:nvPr/>
        </p:nvSpPr>
        <p:spPr bwMode="auto">
          <a:xfrm>
            <a:off x="828130" y="5004767"/>
            <a:ext cx="7569448" cy="16364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marL="787596" lvl="1" indent="-285750">
              <a:lnSpc>
                <a:spcPct val="107000"/>
              </a:lnSpc>
              <a:spcBef>
                <a:spcPts val="0"/>
              </a:spcBef>
              <a:spcAft>
                <a:spcPts val="800"/>
              </a:spcAft>
              <a:buSzPct val="200000"/>
              <a:buFont typeface="Arial" panose="020B0604020202020204" pitchFamily="34" charset="0"/>
              <a:buChar char="•"/>
            </a:pPr>
            <a:r>
              <a:rPr lang="en-GB" altLang="en-US" dirty="0">
                <a:solidFill>
                  <a:srgbClr val="0033CC"/>
                </a:solidFill>
              </a:rPr>
              <a:t>Understanding the JV Ledger</a:t>
            </a:r>
          </a:p>
          <a:p>
            <a:pPr marL="787596" lvl="1" indent="-285750">
              <a:lnSpc>
                <a:spcPct val="107000"/>
              </a:lnSpc>
              <a:spcBef>
                <a:spcPts val="0"/>
              </a:spcBef>
              <a:spcAft>
                <a:spcPts val="800"/>
              </a:spcAft>
              <a:buSzPct val="200000"/>
              <a:buFont typeface="Arial" panose="020B0604020202020204" pitchFamily="34" charset="0"/>
              <a:buChar char="•"/>
            </a:pPr>
            <a:r>
              <a:rPr lang="en-GB" altLang="en-US" dirty="0">
                <a:solidFill>
                  <a:srgbClr val="0033CC"/>
                </a:solidFill>
              </a:rPr>
              <a:t>The roll up Process</a:t>
            </a:r>
          </a:p>
          <a:p>
            <a:pPr marL="787596" lvl="1" indent="-285750">
              <a:lnSpc>
                <a:spcPct val="107000"/>
              </a:lnSpc>
              <a:spcBef>
                <a:spcPts val="0"/>
              </a:spcBef>
              <a:spcAft>
                <a:spcPts val="800"/>
              </a:spcAft>
              <a:buSzPct val="200000"/>
              <a:buFont typeface="Arial" panose="020B0604020202020204" pitchFamily="34" charset="0"/>
              <a:buChar char="•"/>
            </a:pPr>
            <a:r>
              <a:rPr lang="en-GB" altLang="en-US" dirty="0">
                <a:solidFill>
                  <a:srgbClr val="0033CC"/>
                </a:solidFill>
              </a:rPr>
              <a:t>The JV Fundamental Accounting Equation (JVFAE)</a:t>
            </a:r>
          </a:p>
          <a:p>
            <a:pPr>
              <a:lnSpc>
                <a:spcPct val="110000"/>
              </a:lnSpc>
              <a:buSzPct val="200000"/>
              <a:buFontTx/>
              <a:buChar char="•"/>
            </a:pPr>
            <a:endParaRPr lang="en-GB" altLang="en-US" sz="2299" dirty="0">
              <a:solidFill>
                <a:srgbClr val="0005FF"/>
              </a:solidFill>
              <a:latin typeface="Comic Sans MS" panose="030F0702030302020204" pitchFamily="66" charset="0"/>
            </a:endParaRPr>
          </a:p>
        </p:txBody>
      </p:sp>
      <p:sp>
        <p:nvSpPr>
          <p:cNvPr id="57" name="Title 3">
            <a:extLst>
              <a:ext uri="{FF2B5EF4-FFF2-40B4-BE49-F238E27FC236}">
                <a16:creationId xmlns:a16="http://schemas.microsoft.com/office/drawing/2014/main" id="{9C992E6A-AECF-8744-E80B-511195DA7098}"/>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1813193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a:extLst>
              <a:ext uri="{FF2B5EF4-FFF2-40B4-BE49-F238E27FC236}">
                <a16:creationId xmlns:a16="http://schemas.microsoft.com/office/drawing/2014/main" id="{F3DAA958-7DD1-8167-EE7C-EAC10173CD5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1586F6B5-300A-4B1D-A009-596B70D36F5F}" type="slidenum">
              <a:rPr lang="en-US" altLang="en-US" b="0"/>
              <a:pPr algn="r"/>
              <a:t>113</a:t>
            </a:fld>
            <a:endParaRPr lang="en-US" altLang="en-US" b="0"/>
          </a:p>
        </p:txBody>
      </p:sp>
      <p:sp>
        <p:nvSpPr>
          <p:cNvPr id="20483" name="Rectangle 2">
            <a:extLst>
              <a:ext uri="{FF2B5EF4-FFF2-40B4-BE49-F238E27FC236}">
                <a16:creationId xmlns:a16="http://schemas.microsoft.com/office/drawing/2014/main" id="{7ED4ED2B-B8C3-3DF4-A834-D3E9FAAE3A0B}"/>
              </a:ext>
            </a:extLst>
          </p:cNvPr>
          <p:cNvSpPr>
            <a:spLocks noChangeArrowheads="1"/>
          </p:cNvSpPr>
          <p:nvPr/>
        </p:nvSpPr>
        <p:spPr bwMode="auto">
          <a:xfrm>
            <a:off x="251236" y="3420591"/>
            <a:ext cx="9418367" cy="25260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pPr algn="l">
              <a:spcBef>
                <a:spcPct val="20000"/>
              </a:spcBef>
            </a:pPr>
            <a:r>
              <a:rPr lang="en-GB" altLang="en-US" sz="1800" b="0" dirty="0">
                <a:solidFill>
                  <a:srgbClr val="0000CC"/>
                </a:solidFill>
                <a:latin typeface="Arial" panose="020B0604020202020204" pitchFamily="34" charset="0"/>
              </a:rPr>
              <a:t>All cost objects </a:t>
            </a:r>
            <a:r>
              <a:rPr lang="en-GB" altLang="en-US" sz="1800" dirty="0">
                <a:solidFill>
                  <a:srgbClr val="0000CC"/>
                </a:solidFill>
                <a:latin typeface="Arial" panose="020B0604020202020204" pitchFamily="34" charset="0"/>
              </a:rPr>
              <a:t>(cost centres, WBS elements  and Works </a:t>
            </a:r>
            <a:r>
              <a:rPr lang="en-GB" altLang="en-US" sz="1800" dirty="0" err="1">
                <a:solidFill>
                  <a:srgbClr val="0000CC"/>
                </a:solidFill>
                <a:latin typeface="Arial" panose="020B0604020202020204" pitchFamily="34" charset="0"/>
              </a:rPr>
              <a:t>Mgt</a:t>
            </a:r>
            <a:r>
              <a:rPr lang="en-GB" altLang="en-US" sz="1800" dirty="0">
                <a:solidFill>
                  <a:srgbClr val="0000CC"/>
                </a:solidFill>
                <a:latin typeface="Arial" panose="020B0604020202020204" pitchFamily="34" charset="0"/>
              </a:rPr>
              <a:t> (WM) orders)  </a:t>
            </a:r>
            <a:r>
              <a:rPr lang="en-GB" altLang="en-US" sz="1800" b="0" dirty="0">
                <a:solidFill>
                  <a:srgbClr val="0000CC"/>
                </a:solidFill>
                <a:latin typeface="Arial" panose="020B0604020202020204" pitchFamily="34" charset="0"/>
              </a:rPr>
              <a:t>hold joint</a:t>
            </a:r>
          </a:p>
          <a:p>
            <a:pPr algn="l">
              <a:spcBef>
                <a:spcPct val="20000"/>
              </a:spcBef>
            </a:pPr>
            <a:r>
              <a:rPr lang="en-GB" altLang="en-US" sz="1800" b="0" dirty="0">
                <a:solidFill>
                  <a:srgbClr val="0000CC"/>
                </a:solidFill>
                <a:latin typeface="Arial" panose="020B0604020202020204" pitchFamily="34" charset="0"/>
              </a:rPr>
              <a:t> venture data, which determines which JV agreement is relevant to the costs posted to that</a:t>
            </a:r>
          </a:p>
          <a:p>
            <a:pPr algn="l">
              <a:spcBef>
                <a:spcPct val="20000"/>
              </a:spcBef>
            </a:pPr>
            <a:r>
              <a:rPr lang="en-GB" altLang="en-US" sz="1800" b="0" dirty="0">
                <a:solidFill>
                  <a:srgbClr val="0000CC"/>
                </a:solidFill>
                <a:latin typeface="Arial" panose="020B0604020202020204" pitchFamily="34" charset="0"/>
              </a:rPr>
              <a:t> cost object. </a:t>
            </a:r>
          </a:p>
          <a:p>
            <a:pPr>
              <a:spcBef>
                <a:spcPct val="20000"/>
              </a:spcBef>
              <a:buFontTx/>
              <a:buChar char="•"/>
            </a:pPr>
            <a:endParaRPr lang="en-US" altLang="en-US" sz="1800" b="0" dirty="0">
              <a:solidFill>
                <a:srgbClr val="0000CC"/>
              </a:solidFill>
              <a:latin typeface="Arial" panose="020B0604020202020204" pitchFamily="34" charset="0"/>
            </a:endParaRPr>
          </a:p>
          <a:p>
            <a:pPr algn="l">
              <a:spcBef>
                <a:spcPct val="20000"/>
              </a:spcBef>
            </a:pPr>
            <a:r>
              <a:rPr lang="en-US" altLang="en-US" sz="1800" b="0" dirty="0">
                <a:solidFill>
                  <a:srgbClr val="0000CC"/>
                </a:solidFill>
                <a:latin typeface="Arial" panose="020B0604020202020204" pitchFamily="34" charset="0"/>
              </a:rPr>
              <a:t>A</a:t>
            </a:r>
            <a:r>
              <a:rPr lang="en-GB" altLang="en-US" sz="1800" b="0" dirty="0">
                <a:solidFill>
                  <a:srgbClr val="0000CC"/>
                </a:solidFill>
                <a:latin typeface="Arial" panose="020B0604020202020204" pitchFamily="34" charset="0"/>
              </a:rPr>
              <a:t> WBS element will </a:t>
            </a:r>
            <a:r>
              <a:rPr lang="en-US" altLang="en-US" sz="1800" b="0" dirty="0">
                <a:solidFill>
                  <a:srgbClr val="0000CC"/>
                </a:solidFill>
                <a:latin typeface="Arial" panose="020B0604020202020204" pitchFamily="34" charset="0"/>
              </a:rPr>
              <a:t>copy</a:t>
            </a:r>
            <a:r>
              <a:rPr lang="en-GB" altLang="en-US" sz="1800" b="0" dirty="0">
                <a:solidFill>
                  <a:srgbClr val="0000CC"/>
                </a:solidFill>
                <a:latin typeface="Arial" panose="020B0604020202020204" pitchFamily="34" charset="0"/>
              </a:rPr>
              <a:t> its joint venture information from its responsible cost centre.  </a:t>
            </a:r>
            <a:r>
              <a:rPr lang="en-US" altLang="en-US" sz="1800" b="0" dirty="0">
                <a:solidFill>
                  <a:srgbClr val="0000CC"/>
                </a:solidFill>
                <a:latin typeface="Arial" panose="020B0604020202020204" pitchFamily="34" charset="0"/>
              </a:rPr>
              <a:t>All </a:t>
            </a:r>
          </a:p>
          <a:p>
            <a:pPr algn="l">
              <a:spcBef>
                <a:spcPct val="20000"/>
              </a:spcBef>
            </a:pPr>
            <a:r>
              <a:rPr lang="en-US" altLang="en-US" sz="1800" b="0" dirty="0">
                <a:solidFill>
                  <a:srgbClr val="0000CC"/>
                </a:solidFill>
                <a:latin typeface="Arial" panose="020B0604020202020204" pitchFamily="34" charset="0"/>
              </a:rPr>
              <a:t>subsequent orders will copy JV data from their parent cost objects.</a:t>
            </a:r>
          </a:p>
        </p:txBody>
      </p:sp>
      <p:sp>
        <p:nvSpPr>
          <p:cNvPr id="1206279" name="Text Box 7">
            <a:extLst>
              <a:ext uri="{FF2B5EF4-FFF2-40B4-BE49-F238E27FC236}">
                <a16:creationId xmlns:a16="http://schemas.microsoft.com/office/drawing/2014/main" id="{2730E697-0928-EF0A-8187-C9FF3A355395}"/>
              </a:ext>
            </a:extLst>
          </p:cNvPr>
          <p:cNvSpPr txBox="1">
            <a:spLocks noChangeArrowheads="1"/>
          </p:cNvSpPr>
          <p:nvPr/>
        </p:nvSpPr>
        <p:spPr bwMode="auto">
          <a:xfrm>
            <a:off x="219124" y="2993568"/>
            <a:ext cx="7505153" cy="369332"/>
          </a:xfrm>
          <a:prstGeom prst="rect">
            <a:avLst/>
          </a:prstGeom>
          <a:noFill/>
          <a:ln>
            <a:noFill/>
          </a:ln>
          <a:effectLst/>
        </p:spPr>
        <p:txBody>
          <a:bodyPr>
            <a:spAutoFit/>
          </a:bodyPr>
          <a:lstStyle/>
          <a:p>
            <a:pPr>
              <a:defRPr/>
            </a:pPr>
            <a:r>
              <a:rPr lang="en-US" altLang="en-US" i="1" dirty="0">
                <a:solidFill>
                  <a:srgbClr val="0000CC"/>
                </a:solidFill>
                <a:effectLst>
                  <a:outerShdw blurRad="38100" dist="38100" dir="2700000" algn="tl">
                    <a:srgbClr val="C0C0C0"/>
                  </a:outerShdw>
                </a:effectLst>
              </a:rPr>
              <a:t>Joint Venture Relationship with Cost Objects</a:t>
            </a:r>
          </a:p>
        </p:txBody>
      </p:sp>
      <p:sp>
        <p:nvSpPr>
          <p:cNvPr id="6" name="TextBox 5">
            <a:extLst>
              <a:ext uri="{FF2B5EF4-FFF2-40B4-BE49-F238E27FC236}">
                <a16:creationId xmlns:a16="http://schemas.microsoft.com/office/drawing/2014/main" id="{20B195B3-15E9-F349-BC2C-DBD80A4DC077}"/>
              </a:ext>
            </a:extLst>
          </p:cNvPr>
          <p:cNvSpPr txBox="1"/>
          <p:nvPr/>
        </p:nvSpPr>
        <p:spPr>
          <a:xfrm>
            <a:off x="257181" y="6004301"/>
            <a:ext cx="9418367" cy="646331"/>
          </a:xfrm>
          <a:prstGeom prst="rect">
            <a:avLst/>
          </a:prstGeom>
          <a:noFill/>
        </p:spPr>
        <p:txBody>
          <a:bodyPr wrap="square">
            <a:spAutoFit/>
          </a:bodyPr>
          <a:lstStyle/>
          <a:p>
            <a:r>
              <a:rPr lang="en-GB" altLang="en-US" dirty="0">
                <a:solidFill>
                  <a:srgbClr val="0000CC"/>
                </a:solidFill>
              </a:rPr>
              <a:t>NB: For any cost centres to be created, the JV attributes must be specified – i.e. whether JV, Exclusive, etc</a:t>
            </a:r>
            <a:endParaRPr lang="en-US" dirty="0">
              <a:solidFill>
                <a:srgbClr val="0000CC"/>
              </a:solidFill>
            </a:endParaRPr>
          </a:p>
        </p:txBody>
      </p:sp>
      <p:sp>
        <p:nvSpPr>
          <p:cNvPr id="7" name="Title 3">
            <a:extLst>
              <a:ext uri="{FF2B5EF4-FFF2-40B4-BE49-F238E27FC236}">
                <a16:creationId xmlns:a16="http://schemas.microsoft.com/office/drawing/2014/main" id="{2C10A903-8A0C-6D54-C95C-CE80E51387FF}"/>
              </a:ext>
            </a:extLst>
          </p:cNvPr>
          <p:cNvSpPr txBox="1">
            <a:spLocks/>
          </p:cNvSpPr>
          <p:nvPr/>
        </p:nvSpPr>
        <p:spPr>
          <a:xfrm>
            <a:off x="972146" y="2123016"/>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 A few things to Note</a:t>
            </a:r>
            <a:endParaRPr lang="en-NG" sz="2400" i="1" dirty="0">
              <a:solidFill>
                <a:srgbClr val="FF0000"/>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3994A98D-0E0D-19E6-7CBC-15DA02DEA628}"/>
              </a:ext>
            </a:extLst>
          </p:cNvPr>
          <p:cNvSpPr txBox="1">
            <a:spLocks/>
          </p:cNvSpPr>
          <p:nvPr/>
        </p:nvSpPr>
        <p:spPr>
          <a:xfrm>
            <a:off x="900138" y="1556962"/>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10" name="Title 3">
            <a:extLst>
              <a:ext uri="{FF2B5EF4-FFF2-40B4-BE49-F238E27FC236}">
                <a16:creationId xmlns:a16="http://schemas.microsoft.com/office/drawing/2014/main" id="{17755580-7954-178F-7A58-4BEC8877452B}"/>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6002682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a:extLst>
              <a:ext uri="{FF2B5EF4-FFF2-40B4-BE49-F238E27FC236}">
                <a16:creationId xmlns:a16="http://schemas.microsoft.com/office/drawing/2014/main" id="{581B0046-E809-52D7-C07C-43174ADFF03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8BD71CC9-184B-49BD-B156-CEA045B7CDF4}" type="slidenum">
              <a:rPr lang="en-US" altLang="en-US" b="0">
                <a:latin typeface="Book Antiqua" panose="02040602050305030304" pitchFamily="18" charset="0"/>
              </a:rPr>
              <a:pPr algn="r"/>
              <a:t>114</a:t>
            </a:fld>
            <a:endParaRPr lang="en-US" altLang="en-US" b="0">
              <a:latin typeface="Book Antiqua" panose="02040602050305030304" pitchFamily="18" charset="0"/>
            </a:endParaRPr>
          </a:p>
        </p:txBody>
      </p:sp>
      <p:sp>
        <p:nvSpPr>
          <p:cNvPr id="1209346" name="Rectangle 1026">
            <a:extLst>
              <a:ext uri="{FF2B5EF4-FFF2-40B4-BE49-F238E27FC236}">
                <a16:creationId xmlns:a16="http://schemas.microsoft.com/office/drawing/2014/main" id="{E5A1FBB9-3F9D-E0CD-4624-8E0587863409}"/>
              </a:ext>
            </a:extLst>
          </p:cNvPr>
          <p:cNvSpPr>
            <a:spLocks noChangeArrowheads="1"/>
          </p:cNvSpPr>
          <p:nvPr/>
        </p:nvSpPr>
        <p:spPr bwMode="auto">
          <a:xfrm>
            <a:off x="220845" y="2829421"/>
            <a:ext cx="9567497" cy="1160788"/>
          </a:xfrm>
          <a:prstGeom prst="rect">
            <a:avLst/>
          </a:prstGeom>
          <a:noFill/>
          <a:ln>
            <a:noFill/>
          </a:ln>
          <a:effectLst/>
        </p:spPr>
        <p:txBody>
          <a:bodyPr wrap="none" anchor="ctr"/>
          <a:lstStyle/>
          <a:p>
            <a:pPr>
              <a:defRPr/>
            </a:pPr>
            <a:r>
              <a:rPr lang="en-US" altLang="en-US" b="1" dirty="0">
                <a:solidFill>
                  <a:srgbClr val="0000CC"/>
                </a:solidFill>
                <a:effectLst>
                  <a:outerShdw blurRad="38100" dist="38100" dir="2700000" algn="tl">
                    <a:srgbClr val="C0C0C0"/>
                  </a:outerShdw>
                </a:effectLst>
                <a:latin typeface="Book Antiqua" panose="02040602050305030304" pitchFamily="18" charset="0"/>
              </a:rPr>
              <a:t>COST CENTRE</a:t>
            </a:r>
          </a:p>
          <a:p>
            <a:pPr>
              <a:defRPr/>
            </a:pPr>
            <a:r>
              <a:rPr lang="en-GB" altLang="en-US" sz="1970" dirty="0">
                <a:solidFill>
                  <a:srgbClr val="0000CC"/>
                </a:solidFill>
                <a:latin typeface="Book Antiqua" panose="02040602050305030304" pitchFamily="18" charset="0"/>
              </a:rPr>
              <a:t>A cost centre is an Organisational unit within a controlling area that represents a </a:t>
            </a:r>
          </a:p>
          <a:p>
            <a:pPr>
              <a:defRPr/>
            </a:pPr>
            <a:r>
              <a:rPr lang="en-GB" altLang="en-US" sz="1970" dirty="0">
                <a:solidFill>
                  <a:srgbClr val="0000CC"/>
                </a:solidFill>
                <a:latin typeface="Book Antiqua" panose="02040602050305030304" pitchFamily="18" charset="0"/>
              </a:rPr>
              <a:t>defined location of cost incurrence</a:t>
            </a:r>
            <a:endParaRPr lang="en-GB" altLang="en-US" sz="1970" dirty="0">
              <a:solidFill>
                <a:srgbClr val="0000CC"/>
              </a:solidFill>
              <a:effectLst>
                <a:outerShdw blurRad="38100" dist="38100" dir="2700000" algn="tl">
                  <a:srgbClr val="C0C0C0"/>
                </a:outerShdw>
              </a:effectLst>
              <a:latin typeface="Book Antiqua" panose="02040602050305030304" pitchFamily="18" charset="0"/>
            </a:endParaRPr>
          </a:p>
        </p:txBody>
      </p:sp>
      <p:sp>
        <p:nvSpPr>
          <p:cNvPr id="26628" name="Text Box 1028">
            <a:extLst>
              <a:ext uri="{FF2B5EF4-FFF2-40B4-BE49-F238E27FC236}">
                <a16:creationId xmlns:a16="http://schemas.microsoft.com/office/drawing/2014/main" id="{DA62A852-677F-D962-4D98-265208E2A1C1}"/>
              </a:ext>
            </a:extLst>
          </p:cNvPr>
          <p:cNvSpPr txBox="1">
            <a:spLocks noChangeArrowheads="1"/>
          </p:cNvSpPr>
          <p:nvPr/>
        </p:nvSpPr>
        <p:spPr bwMode="auto">
          <a:xfrm>
            <a:off x="229301" y="4302483"/>
            <a:ext cx="9148925" cy="2214452"/>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spcBef>
                <a:spcPct val="20000"/>
              </a:spcBef>
              <a:buSzPct val="90000"/>
              <a:buChar char="•"/>
              <a:defRPr sz="3000" b="1">
                <a:solidFill>
                  <a:srgbClr val="003A90"/>
                </a:solidFill>
                <a:latin typeface="Arial" panose="020B0604020202020204" pitchFamily="34" charset="0"/>
              </a:defRPr>
            </a:lvl1pPr>
            <a:lvl2pPr marL="571500" indent="-457200">
              <a:spcBef>
                <a:spcPct val="20000"/>
              </a:spcBef>
              <a:buSzPct val="90000"/>
              <a:buChar char="•"/>
              <a:defRPr sz="2600" b="1">
                <a:solidFill>
                  <a:srgbClr val="003A90"/>
                </a:solidFill>
                <a:latin typeface="Arial" panose="020B0604020202020204" pitchFamily="34" charset="0"/>
              </a:defRPr>
            </a:lvl2pPr>
            <a:lvl3pPr marL="1371600" indent="-457200">
              <a:spcBef>
                <a:spcPct val="20000"/>
              </a:spcBef>
              <a:buSzPct val="90000"/>
              <a:buChar char="•"/>
              <a:defRPr sz="2400" b="1">
                <a:solidFill>
                  <a:srgbClr val="003A90"/>
                </a:solidFill>
                <a:latin typeface="Arial" panose="020B0604020202020204" pitchFamily="34" charset="0"/>
              </a:defRPr>
            </a:lvl3pPr>
            <a:lvl4pPr marL="1828800" indent="-457200">
              <a:spcBef>
                <a:spcPct val="20000"/>
              </a:spcBef>
              <a:buSzPct val="90000"/>
              <a:buChar char="•"/>
              <a:defRPr sz="2000" b="1">
                <a:solidFill>
                  <a:srgbClr val="003A90"/>
                </a:solidFill>
                <a:latin typeface="Arial" panose="020B0604020202020204" pitchFamily="34" charset="0"/>
              </a:defRPr>
            </a:lvl4pPr>
            <a:lvl5pPr marL="2286000" indent="-457200">
              <a:spcBef>
                <a:spcPct val="20000"/>
              </a:spcBef>
              <a:buSzPct val="90000"/>
              <a:buChar char="•"/>
              <a:defRPr sz="2000" b="1">
                <a:solidFill>
                  <a:schemeClr val="tx1"/>
                </a:solidFill>
                <a:latin typeface="Arial" panose="020B0604020202020204" pitchFamily="34" charset="0"/>
              </a:defRPr>
            </a:lvl5pPr>
            <a:lvl6pPr marL="2743200" indent="-457200"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3200400" indent="-457200"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657600" indent="-457200"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4114800" indent="-457200"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marL="114300" lvl="1" indent="0">
              <a:spcBef>
                <a:spcPct val="0"/>
              </a:spcBef>
              <a:buSzTx/>
              <a:buNone/>
            </a:pPr>
            <a:r>
              <a:rPr lang="en-GB" altLang="en-US" sz="1970" dirty="0">
                <a:solidFill>
                  <a:srgbClr val="0000CC"/>
                </a:solidFill>
                <a:latin typeface="Book Antiqua" panose="02040602050305030304" pitchFamily="18" charset="0"/>
              </a:rPr>
              <a:t>Cost Centre Functionality</a:t>
            </a:r>
          </a:p>
          <a:p>
            <a:pPr lvl="1">
              <a:spcBef>
                <a:spcPct val="0"/>
              </a:spcBef>
              <a:buSzTx/>
            </a:pPr>
            <a:r>
              <a:rPr lang="en-GB" altLang="en-US" sz="1970" b="0" dirty="0">
                <a:solidFill>
                  <a:srgbClr val="0000CC"/>
                </a:solidFill>
                <a:latin typeface="Book Antiqua" panose="02040602050305030304" pitchFamily="18" charset="0"/>
              </a:rPr>
              <a:t>Captures Plan &amp; Actual Costs</a:t>
            </a:r>
            <a:endParaRPr lang="en-US" altLang="en-US" sz="1970" b="0" dirty="0">
              <a:solidFill>
                <a:srgbClr val="0000CC"/>
              </a:solidFill>
              <a:latin typeface="Book Antiqua" panose="02040602050305030304" pitchFamily="18" charset="0"/>
            </a:endParaRPr>
          </a:p>
          <a:p>
            <a:pPr lvl="1">
              <a:spcBef>
                <a:spcPct val="0"/>
              </a:spcBef>
              <a:buSzTx/>
            </a:pPr>
            <a:r>
              <a:rPr lang="en-US" altLang="en-US" sz="1970" b="0" dirty="0">
                <a:solidFill>
                  <a:srgbClr val="0000CC"/>
                </a:solidFill>
                <a:latin typeface="Book Antiqua" panose="02040602050305030304" pitchFamily="18" charset="0"/>
              </a:rPr>
              <a:t>One cost center re</a:t>
            </a:r>
            <a:r>
              <a:rPr lang="en-GB" altLang="en-US" sz="1970" b="0" dirty="0">
                <a:solidFill>
                  <a:srgbClr val="0000CC"/>
                </a:solidFill>
                <a:latin typeface="Book Antiqua" panose="02040602050305030304" pitchFamily="18" charset="0"/>
              </a:rPr>
              <a:t>presents a unique Combination of Assets and Activity Dimensions.</a:t>
            </a:r>
          </a:p>
          <a:p>
            <a:pPr lvl="1">
              <a:spcBef>
                <a:spcPct val="0"/>
              </a:spcBef>
              <a:buSzTx/>
            </a:pPr>
            <a:r>
              <a:rPr lang="en-GB" altLang="en-US" sz="1970" b="0" dirty="0">
                <a:solidFill>
                  <a:srgbClr val="0000CC"/>
                </a:solidFill>
                <a:latin typeface="Book Antiqua" panose="02040602050305030304" pitchFamily="18" charset="0"/>
              </a:rPr>
              <a:t>Contains JV Info (e.g.: Joint Venture, Recovery Indicator, etc).</a:t>
            </a:r>
          </a:p>
          <a:p>
            <a:pPr lvl="1">
              <a:spcBef>
                <a:spcPct val="0"/>
              </a:spcBef>
              <a:buSzTx/>
            </a:pPr>
            <a:r>
              <a:rPr lang="en-GB" altLang="en-US" sz="1970" b="0" dirty="0">
                <a:solidFill>
                  <a:srgbClr val="0000CC"/>
                </a:solidFill>
                <a:latin typeface="Book Antiqua" panose="02040602050305030304" pitchFamily="18" charset="0"/>
              </a:rPr>
              <a:t>Represents </a:t>
            </a:r>
            <a:r>
              <a:rPr lang="en-US" altLang="en-US" sz="1970" b="0" dirty="0">
                <a:solidFill>
                  <a:srgbClr val="0000CC"/>
                </a:solidFill>
                <a:latin typeface="Book Antiqua" panose="02040602050305030304" pitchFamily="18" charset="0"/>
              </a:rPr>
              <a:t>Service Provider and is used within</a:t>
            </a:r>
            <a:r>
              <a:rPr lang="en-GB" altLang="en-US" sz="1970" b="0" dirty="0">
                <a:solidFill>
                  <a:srgbClr val="0000CC"/>
                </a:solidFill>
                <a:latin typeface="Book Antiqua" panose="02040602050305030304" pitchFamily="18" charset="0"/>
              </a:rPr>
              <a:t> Cost Allocation.</a:t>
            </a:r>
          </a:p>
          <a:p>
            <a:pPr lvl="1">
              <a:spcBef>
                <a:spcPct val="0"/>
              </a:spcBef>
              <a:buSzTx/>
            </a:pPr>
            <a:r>
              <a:rPr lang="en-US" altLang="en-US" sz="1970" b="0" dirty="0">
                <a:solidFill>
                  <a:srgbClr val="0000CC"/>
                </a:solidFill>
                <a:latin typeface="Book Antiqua" panose="02040602050305030304" pitchFamily="18" charset="0"/>
              </a:rPr>
              <a:t>Allows</a:t>
            </a:r>
            <a:r>
              <a:rPr lang="en-GB" altLang="en-US" sz="1970" b="0" dirty="0">
                <a:solidFill>
                  <a:srgbClr val="0000CC"/>
                </a:solidFill>
                <a:latin typeface="Book Antiqua" panose="02040602050305030304" pitchFamily="18" charset="0"/>
              </a:rPr>
              <a:t> Tariffing.</a:t>
            </a:r>
          </a:p>
        </p:txBody>
      </p:sp>
      <p:sp>
        <p:nvSpPr>
          <p:cNvPr id="6" name="Title 3">
            <a:extLst>
              <a:ext uri="{FF2B5EF4-FFF2-40B4-BE49-F238E27FC236}">
                <a16:creationId xmlns:a16="http://schemas.microsoft.com/office/drawing/2014/main" id="{11D1B0E1-470C-8880-D7A4-E23A6A95CEFD}"/>
              </a:ext>
            </a:extLst>
          </p:cNvPr>
          <p:cNvSpPr txBox="1">
            <a:spLocks/>
          </p:cNvSpPr>
          <p:nvPr/>
        </p:nvSpPr>
        <p:spPr>
          <a:xfrm>
            <a:off x="180058" y="2215719"/>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7030A0"/>
                </a:solidFill>
                <a:cs typeface="Arial" panose="020B0604020202020204" pitchFamily="34" charset="0"/>
              </a:rPr>
              <a:t> </a:t>
            </a:r>
            <a:r>
              <a:rPr lang="en-US" sz="2000" dirty="0">
                <a:solidFill>
                  <a:srgbClr val="7030A0"/>
                </a:solidFill>
                <a:cs typeface="Arial" panose="020B0604020202020204" pitchFamily="34" charset="0"/>
              </a:rPr>
              <a:t>A few things to Note</a:t>
            </a:r>
            <a:endParaRPr lang="en-NG" sz="2400" i="1" dirty="0">
              <a:solidFill>
                <a:srgbClr val="7030A0"/>
              </a:solidFill>
              <a:cs typeface="Arial" panose="020B0604020202020204" pitchFamily="34" charset="0"/>
            </a:endParaRPr>
          </a:p>
        </p:txBody>
      </p:sp>
      <p:sp>
        <p:nvSpPr>
          <p:cNvPr id="7" name="Content Placeholder 2">
            <a:extLst>
              <a:ext uri="{FF2B5EF4-FFF2-40B4-BE49-F238E27FC236}">
                <a16:creationId xmlns:a16="http://schemas.microsoft.com/office/drawing/2014/main" id="{18B10CF3-B4DD-1521-751C-497A1063C96A}"/>
              </a:ext>
            </a:extLst>
          </p:cNvPr>
          <p:cNvSpPr txBox="1">
            <a:spLocks/>
          </p:cNvSpPr>
          <p:nvPr/>
        </p:nvSpPr>
        <p:spPr>
          <a:xfrm>
            <a:off x="108050" y="1584398"/>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9" name="Title 3">
            <a:extLst>
              <a:ext uri="{FF2B5EF4-FFF2-40B4-BE49-F238E27FC236}">
                <a16:creationId xmlns:a16="http://schemas.microsoft.com/office/drawing/2014/main" id="{DD61532B-1F0B-62D9-71DF-CB84579701CB}"/>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0766143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6">
            <a:extLst>
              <a:ext uri="{FF2B5EF4-FFF2-40B4-BE49-F238E27FC236}">
                <a16:creationId xmlns:a16="http://schemas.microsoft.com/office/drawing/2014/main" id="{7A4A1C46-C6F7-8589-1B6E-7E03FA6B0C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875B27C7-1D6D-4C15-81D8-C1D961EAC175}" type="slidenum">
              <a:rPr lang="en-US" altLang="en-US" b="0"/>
              <a:pPr algn="r"/>
              <a:t>115</a:t>
            </a:fld>
            <a:endParaRPr lang="en-US" altLang="en-US" b="0"/>
          </a:p>
        </p:txBody>
      </p:sp>
      <p:sp>
        <p:nvSpPr>
          <p:cNvPr id="28676" name="Rectangle 7">
            <a:extLst>
              <a:ext uri="{FF2B5EF4-FFF2-40B4-BE49-F238E27FC236}">
                <a16:creationId xmlns:a16="http://schemas.microsoft.com/office/drawing/2014/main" id="{3454C9C4-44AF-DE2F-8510-778DCA50078D}"/>
              </a:ext>
            </a:extLst>
          </p:cNvPr>
          <p:cNvSpPr>
            <a:spLocks noChangeArrowheads="1"/>
          </p:cNvSpPr>
          <p:nvPr/>
        </p:nvSpPr>
        <p:spPr bwMode="auto">
          <a:xfrm>
            <a:off x="-227712" y="4730015"/>
            <a:ext cx="9721080" cy="1554627"/>
          </a:xfrm>
          <a:prstGeom prst="rect">
            <a:avLst/>
          </a:prstGeom>
          <a:noFill/>
          <a:ln>
            <a:noFill/>
          </a:ln>
          <a:effectLst/>
          <a:extLst>
            <a:ext uri="{909E8E84-426E-40DD-AFC4-6F175D3DCCD1}">
              <a14:hiddenFill xmlns:a14="http://schemas.microsoft.com/office/drawing/2010/main">
                <a:blipFill dpi="0" rotWithShape="0">
                  <a:blip r:embed="rId3"/>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68275" indent="287338">
              <a:spcBef>
                <a:spcPct val="20000"/>
              </a:spcBef>
              <a:buSzPct val="90000"/>
              <a:buChar char="•"/>
              <a:defRPr sz="3000" b="1">
                <a:solidFill>
                  <a:srgbClr val="003A90"/>
                </a:solidFill>
                <a:latin typeface="Arial" panose="020B0604020202020204" pitchFamily="34" charset="0"/>
              </a:defRPr>
            </a:lvl1pPr>
            <a:lvl2pPr marL="901700" indent="-388938">
              <a:spcBef>
                <a:spcPct val="20000"/>
              </a:spcBef>
              <a:buSzPct val="90000"/>
              <a:buChar char="•"/>
              <a:defRPr sz="2600" b="1">
                <a:solidFill>
                  <a:srgbClr val="003A90"/>
                </a:solidFill>
                <a:latin typeface="Arial" panose="020B0604020202020204" pitchFamily="34" charset="0"/>
              </a:defRPr>
            </a:lvl2pPr>
            <a:lvl3pPr marL="1016000" indent="-177800">
              <a:spcBef>
                <a:spcPct val="20000"/>
              </a:spcBef>
              <a:buSzPct val="90000"/>
              <a:buChar char="•"/>
              <a:defRPr sz="2400" b="1">
                <a:solidFill>
                  <a:srgbClr val="003A90"/>
                </a:solidFill>
                <a:latin typeface="Arial" panose="020B0604020202020204" pitchFamily="34" charset="0"/>
              </a:defRPr>
            </a:lvl3pPr>
            <a:lvl4pPr marL="1144588" indent="-115888">
              <a:spcBef>
                <a:spcPct val="20000"/>
              </a:spcBef>
              <a:buSzPct val="90000"/>
              <a:buChar char="•"/>
              <a:defRPr sz="2000" b="1">
                <a:solidFill>
                  <a:srgbClr val="003A90"/>
                </a:solidFill>
                <a:latin typeface="Arial" panose="020B0604020202020204" pitchFamily="34" charset="0"/>
              </a:defRPr>
            </a:lvl4pPr>
            <a:lvl5pPr marL="1427163" indent="-115888">
              <a:spcBef>
                <a:spcPct val="20000"/>
              </a:spcBef>
              <a:buSzPct val="90000"/>
              <a:buChar char="•"/>
              <a:defRPr sz="2000" b="1">
                <a:solidFill>
                  <a:schemeClr val="tx1"/>
                </a:solidFill>
                <a:latin typeface="Arial" panose="020B0604020202020204" pitchFamily="34" charset="0"/>
              </a:defRPr>
            </a:lvl5pPr>
            <a:lvl6pPr marL="1884363" indent="-115888"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341563" indent="-115888"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2798763" indent="-115888"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255963" indent="-115888"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marL="512762" lvl="1" indent="0">
              <a:spcBef>
                <a:spcPct val="0"/>
              </a:spcBef>
              <a:buSzTx/>
              <a:buNone/>
            </a:pPr>
            <a:r>
              <a:rPr lang="en-GB" altLang="en-US" sz="1800" dirty="0">
                <a:solidFill>
                  <a:srgbClr val="0000CC"/>
                </a:solidFill>
                <a:latin typeface="Book Antiqua" panose="02040602050305030304" pitchFamily="18" charset="0"/>
              </a:rPr>
              <a:t>WBS Main Uses:</a:t>
            </a:r>
          </a:p>
          <a:p>
            <a:pPr lvl="1">
              <a:spcBef>
                <a:spcPct val="0"/>
              </a:spcBef>
              <a:buSzTx/>
            </a:pPr>
            <a:r>
              <a:rPr lang="en-GB" altLang="en-US" sz="1800" b="0" dirty="0">
                <a:solidFill>
                  <a:srgbClr val="0000CC"/>
                </a:solidFill>
                <a:latin typeface="Book Antiqua" panose="02040602050305030304" pitchFamily="18" charset="0"/>
              </a:rPr>
              <a:t>Captures all Costs: Plan, Actual, OPEX/CAPEX</a:t>
            </a:r>
          </a:p>
          <a:p>
            <a:pPr lvl="1">
              <a:spcBef>
                <a:spcPct val="0"/>
              </a:spcBef>
              <a:buSzTx/>
            </a:pPr>
            <a:r>
              <a:rPr lang="en-GB" altLang="en-US" sz="1800" b="0" dirty="0">
                <a:solidFill>
                  <a:srgbClr val="0000CC"/>
                </a:solidFill>
                <a:latin typeface="Book Antiqua" panose="02040602050305030304" pitchFamily="18" charset="0"/>
              </a:rPr>
              <a:t>Settles Costs to Fixed Asset/</a:t>
            </a:r>
            <a:r>
              <a:rPr lang="en-GB" altLang="en-US" sz="1800" b="0" dirty="0" err="1">
                <a:solidFill>
                  <a:srgbClr val="0000CC"/>
                </a:solidFill>
                <a:latin typeface="Book Antiqua" panose="02040602050305030304" pitchFamily="18" charset="0"/>
              </a:rPr>
              <a:t>AuC</a:t>
            </a:r>
            <a:r>
              <a:rPr lang="en-GB" altLang="en-US" sz="1800" b="0" dirty="0">
                <a:solidFill>
                  <a:srgbClr val="0000CC"/>
                </a:solidFill>
                <a:latin typeface="Book Antiqua" panose="02040602050305030304" pitchFamily="18" charset="0"/>
              </a:rPr>
              <a:t> (Capex) or other cost objects (OPEX)</a:t>
            </a:r>
          </a:p>
          <a:p>
            <a:pPr lvl="1">
              <a:spcBef>
                <a:spcPct val="0"/>
              </a:spcBef>
              <a:buSzTx/>
            </a:pPr>
            <a:r>
              <a:rPr lang="en-GB" altLang="en-US" sz="1800" b="0" dirty="0">
                <a:solidFill>
                  <a:srgbClr val="0000CC"/>
                </a:solidFill>
                <a:latin typeface="Book Antiqua" panose="02040602050305030304" pitchFamily="18" charset="0"/>
              </a:rPr>
              <a:t>Enables Bottom-Up Cost Planning and Top-Down Budgeting   </a:t>
            </a:r>
          </a:p>
          <a:p>
            <a:pPr lvl="1">
              <a:spcBef>
                <a:spcPct val="0"/>
              </a:spcBef>
              <a:buSzTx/>
            </a:pPr>
            <a:r>
              <a:rPr lang="en-GB" altLang="en-US" sz="1800" b="0" dirty="0">
                <a:solidFill>
                  <a:srgbClr val="0000CC"/>
                </a:solidFill>
                <a:latin typeface="Book Antiqua" panose="02040602050305030304" pitchFamily="18" charset="0"/>
              </a:rPr>
              <a:t>Facilitates Budget Availability Control</a:t>
            </a:r>
          </a:p>
        </p:txBody>
      </p:sp>
      <p:sp>
        <p:nvSpPr>
          <p:cNvPr id="1218569" name="Text Box 9">
            <a:extLst>
              <a:ext uri="{FF2B5EF4-FFF2-40B4-BE49-F238E27FC236}">
                <a16:creationId xmlns:a16="http://schemas.microsoft.com/office/drawing/2014/main" id="{F308265E-0D58-E8B8-BBB0-E5053A758C29}"/>
              </a:ext>
            </a:extLst>
          </p:cNvPr>
          <p:cNvSpPr txBox="1">
            <a:spLocks noChangeArrowheads="1"/>
          </p:cNvSpPr>
          <p:nvPr/>
        </p:nvSpPr>
        <p:spPr bwMode="auto">
          <a:xfrm>
            <a:off x="302104" y="2566706"/>
            <a:ext cx="9145016" cy="2031325"/>
          </a:xfrm>
          <a:prstGeom prst="rect">
            <a:avLst/>
          </a:prstGeom>
          <a:noFill/>
          <a:ln>
            <a:noFill/>
          </a:ln>
          <a:effectLst/>
        </p:spPr>
        <p:txBody>
          <a:bodyPr wrap="square">
            <a:spAutoFit/>
          </a:bodyPr>
          <a:lstStyle/>
          <a:p>
            <a:pPr>
              <a:defRPr/>
            </a:pPr>
            <a:r>
              <a:rPr lang="en-US" altLang="en-US" b="1" i="1" dirty="0">
                <a:solidFill>
                  <a:srgbClr val="0000CC"/>
                </a:solidFill>
                <a:effectLst>
                  <a:outerShdw blurRad="38100" dist="38100" dir="2700000" algn="tl">
                    <a:srgbClr val="C0C0C0"/>
                  </a:outerShdw>
                </a:effectLst>
                <a:latin typeface="Book Antiqua" panose="02040602050305030304" pitchFamily="18" charset="0"/>
              </a:rPr>
              <a:t>WBS</a:t>
            </a:r>
          </a:p>
          <a:p>
            <a:pPr marL="285750" indent="-285750">
              <a:buFont typeface="Arial" panose="020B0604020202020204" pitchFamily="34" charset="0"/>
              <a:buChar char="•"/>
            </a:pPr>
            <a:r>
              <a:rPr lang="en-US" altLang="en-US" dirty="0">
                <a:solidFill>
                  <a:srgbClr val="0000CC"/>
                </a:solidFill>
                <a:latin typeface="Book Antiqua" panose="02040602050305030304" pitchFamily="18" charset="0"/>
              </a:rPr>
              <a:t>WBS means Work Breakdown Structure</a:t>
            </a:r>
          </a:p>
          <a:p>
            <a:pPr marL="285750" indent="-285750">
              <a:buFont typeface="Arial" panose="020B0604020202020204" pitchFamily="34" charset="0"/>
              <a:buChar char="•"/>
            </a:pPr>
            <a:r>
              <a:rPr lang="en-US" altLang="en-US" dirty="0">
                <a:solidFill>
                  <a:srgbClr val="0000CC"/>
                </a:solidFill>
                <a:latin typeface="Book Antiqua" panose="02040602050305030304" pitchFamily="18" charset="0"/>
              </a:rPr>
              <a:t>Individual structural element in a work breakdown structure (WBS) representing the hierarchical organization of a project</a:t>
            </a:r>
          </a:p>
          <a:p>
            <a:pPr marL="285750" indent="-285750">
              <a:spcBef>
                <a:spcPct val="0"/>
              </a:spcBef>
              <a:buClr>
                <a:srgbClr val="000099"/>
              </a:buClr>
              <a:buSzTx/>
              <a:buFont typeface="Arial" panose="020B0604020202020204" pitchFamily="34" charset="0"/>
              <a:buChar char="•"/>
            </a:pPr>
            <a:r>
              <a:rPr lang="en-GB" altLang="en-US" b="0" dirty="0">
                <a:solidFill>
                  <a:srgbClr val="0000CC"/>
                </a:solidFill>
                <a:latin typeface="Book Antiqua" panose="02040602050305030304" pitchFamily="18" charset="0"/>
              </a:rPr>
              <a:t>A Project is structured by means of  WBS Elements and Networks</a:t>
            </a:r>
          </a:p>
          <a:p>
            <a:pPr marL="285750" indent="-285750">
              <a:buFont typeface="Arial" panose="020B0604020202020204" pitchFamily="34" charset="0"/>
              <a:buChar char="•"/>
            </a:pPr>
            <a:r>
              <a:rPr lang="en-GB" altLang="en-US" dirty="0">
                <a:solidFill>
                  <a:srgbClr val="0000CC"/>
                </a:solidFill>
                <a:latin typeface="Book Antiqua" panose="02040602050305030304" pitchFamily="18" charset="0"/>
              </a:rPr>
              <a:t>WBS Elements describe specific tasks or actions in the project to be carried out within the defined time period</a:t>
            </a:r>
            <a:endParaRPr lang="en-US" altLang="en-US" i="1" dirty="0">
              <a:solidFill>
                <a:srgbClr val="0000CC"/>
              </a:solidFill>
              <a:effectLst>
                <a:outerShdw blurRad="38100" dist="38100" dir="2700000" algn="tl">
                  <a:srgbClr val="C0C0C0"/>
                </a:outerShdw>
              </a:effectLst>
              <a:latin typeface="Book Antiqua" panose="02040602050305030304" pitchFamily="18" charset="0"/>
            </a:endParaRPr>
          </a:p>
        </p:txBody>
      </p:sp>
      <p:sp>
        <p:nvSpPr>
          <p:cNvPr id="11" name="TextBox 10">
            <a:extLst>
              <a:ext uri="{FF2B5EF4-FFF2-40B4-BE49-F238E27FC236}">
                <a16:creationId xmlns:a16="http://schemas.microsoft.com/office/drawing/2014/main" id="{1D9C6135-63F0-FAC3-B92B-83845DE52090}"/>
              </a:ext>
            </a:extLst>
          </p:cNvPr>
          <p:cNvSpPr txBox="1"/>
          <p:nvPr/>
        </p:nvSpPr>
        <p:spPr>
          <a:xfrm>
            <a:off x="302104" y="6416626"/>
            <a:ext cx="8856984" cy="646331"/>
          </a:xfrm>
          <a:prstGeom prst="rect">
            <a:avLst/>
          </a:prstGeom>
          <a:noFill/>
        </p:spPr>
        <p:txBody>
          <a:bodyPr wrap="square">
            <a:spAutoFit/>
          </a:bodyPr>
          <a:lstStyle/>
          <a:p>
            <a:r>
              <a:rPr lang="en-GB" altLang="en-US" sz="1800" dirty="0">
                <a:solidFill>
                  <a:srgbClr val="0000CC"/>
                </a:solidFill>
                <a:latin typeface="Book Antiqua" panose="02040602050305030304" pitchFamily="18" charset="0"/>
              </a:rPr>
              <a:t>NB: Monthly the Billing Statements are reconciled to the TB which cans be traced to the expanse analyses.</a:t>
            </a:r>
            <a:endParaRPr lang="en-US" altLang="en-US" sz="1800" dirty="0">
              <a:solidFill>
                <a:srgbClr val="0000CC"/>
              </a:solidFill>
              <a:latin typeface="Book Antiqua" panose="02040602050305030304" pitchFamily="18" charset="0"/>
            </a:endParaRPr>
          </a:p>
        </p:txBody>
      </p:sp>
      <p:sp>
        <p:nvSpPr>
          <p:cNvPr id="7" name="Title 3">
            <a:extLst>
              <a:ext uri="{FF2B5EF4-FFF2-40B4-BE49-F238E27FC236}">
                <a16:creationId xmlns:a16="http://schemas.microsoft.com/office/drawing/2014/main" id="{485BB166-F142-7095-391F-67E8CBA7611E}"/>
              </a:ext>
            </a:extLst>
          </p:cNvPr>
          <p:cNvSpPr txBox="1">
            <a:spLocks/>
          </p:cNvSpPr>
          <p:nvPr/>
        </p:nvSpPr>
        <p:spPr>
          <a:xfrm>
            <a:off x="180058" y="2192937"/>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7030A0"/>
                </a:solidFill>
                <a:latin typeface="Arial" panose="020B0604020202020204" pitchFamily="34" charset="0"/>
                <a:cs typeface="Arial" panose="020B0604020202020204" pitchFamily="34" charset="0"/>
              </a:rPr>
              <a:t> A few things to Note</a:t>
            </a:r>
            <a:endParaRPr lang="en-NG" sz="2000" b="0" i="1" dirty="0">
              <a:solidFill>
                <a:srgbClr val="7030A0"/>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9ADA8672-2D28-D995-EA96-AD3349CE9D11}"/>
              </a:ext>
            </a:extLst>
          </p:cNvPr>
          <p:cNvSpPr txBox="1">
            <a:spLocks/>
          </p:cNvSpPr>
          <p:nvPr/>
        </p:nvSpPr>
        <p:spPr>
          <a:xfrm>
            <a:off x="-107974" y="1620984"/>
            <a:ext cx="7488832" cy="475184"/>
          </a:xfrm>
          <a:prstGeom prst="rect">
            <a:avLst/>
          </a:prstGeom>
          <a:ln>
            <a:noFill/>
          </a:ln>
        </p:spPr>
        <p:txBody>
          <a:bodyPr vert="horz" lIns="90473" tIns="45238" rIns="90473" bIns="45238" rtlCol="0">
            <a:noAutofit/>
          </a:bodyPr>
          <a:lstStyle/>
          <a:p>
            <a:pPr marL="551779" lvl="2" indent="-461955"/>
            <a:r>
              <a:rPr lang="en-US" sz="2800" b="1" dirty="0">
                <a:solidFill>
                  <a:srgbClr val="FF0000"/>
                </a:solidFill>
              </a:rPr>
              <a:t>JV Accounting Fundamentals</a:t>
            </a:r>
            <a:endParaRPr lang="en-GB" altLang="en-US" sz="2800" b="1" dirty="0">
              <a:solidFill>
                <a:srgbClr val="FF0000"/>
              </a:solidFill>
              <a:latin typeface="Book Antiqua" panose="02040602050305030304" pitchFamily="18" charset="0"/>
            </a:endParaRPr>
          </a:p>
        </p:txBody>
      </p:sp>
      <p:sp>
        <p:nvSpPr>
          <p:cNvPr id="10" name="Title 3">
            <a:extLst>
              <a:ext uri="{FF2B5EF4-FFF2-40B4-BE49-F238E27FC236}">
                <a16:creationId xmlns:a16="http://schemas.microsoft.com/office/drawing/2014/main" id="{DDAE35DF-9518-AEAE-F245-448DB2D925D9}"/>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3635588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03CED3F6-089F-B76D-CD80-3A7758B812F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9C1D0DAB-3567-4250-8E92-3149209F5842}" type="slidenum">
              <a:rPr lang="en-US" altLang="en-US" b="0"/>
              <a:pPr algn="r"/>
              <a:t>116</a:t>
            </a:fld>
            <a:endParaRPr lang="en-US" altLang="en-US" b="0"/>
          </a:p>
        </p:txBody>
      </p:sp>
      <p:sp>
        <p:nvSpPr>
          <p:cNvPr id="30723" name="Rectangle 3">
            <a:extLst>
              <a:ext uri="{FF2B5EF4-FFF2-40B4-BE49-F238E27FC236}">
                <a16:creationId xmlns:a16="http://schemas.microsoft.com/office/drawing/2014/main" id="{0AD826DC-DF15-3738-1D32-43BC2D1F2D5A}"/>
              </a:ext>
            </a:extLst>
          </p:cNvPr>
          <p:cNvSpPr>
            <a:spLocks noGrp="1" noChangeArrowheads="1"/>
          </p:cNvSpPr>
          <p:nvPr>
            <p:ph type="body" idx="1"/>
          </p:nvPr>
        </p:nvSpPr>
        <p:spPr>
          <a:xfrm>
            <a:off x="252066" y="2964419"/>
            <a:ext cx="9341909" cy="3624524"/>
          </a:xfrm>
        </p:spPr>
        <p:txBody>
          <a:bodyPr/>
          <a:lstStyle/>
          <a:p>
            <a:pPr>
              <a:spcBef>
                <a:spcPct val="0"/>
              </a:spcBef>
              <a:buSzTx/>
              <a:buFontTx/>
              <a:buNone/>
            </a:pPr>
            <a:r>
              <a:rPr lang="en-GB" altLang="en-US" sz="1800" dirty="0">
                <a:solidFill>
                  <a:srgbClr val="0000CC"/>
                </a:solidFill>
                <a:latin typeface="Arial" panose="020B0604020202020204" pitchFamily="34" charset="0"/>
                <a:cs typeface="Arial" panose="020B0604020202020204" pitchFamily="34" charset="0"/>
              </a:rPr>
              <a:t>WBS SUMMARY</a:t>
            </a:r>
          </a:p>
          <a:p>
            <a:pPr>
              <a:spcBef>
                <a:spcPct val="0"/>
              </a:spcBef>
              <a:buSzTx/>
              <a:buFontTx/>
              <a:buNone/>
            </a:pPr>
            <a:r>
              <a:rPr lang="en-GB" altLang="en-US" sz="1800" dirty="0">
                <a:solidFill>
                  <a:srgbClr val="0000CC"/>
                </a:solidFill>
                <a:latin typeface="Arial" panose="020B0604020202020204" pitchFamily="34" charset="0"/>
                <a:cs typeface="Arial" panose="020B0604020202020204" pitchFamily="34" charset="0"/>
              </a:rPr>
              <a:t>	</a:t>
            </a:r>
          </a:p>
          <a:p>
            <a:pPr lvl="1">
              <a:spcBef>
                <a:spcPct val="0"/>
              </a:spcBef>
              <a:buSzTx/>
            </a:pPr>
            <a:r>
              <a:rPr lang="en-GB" altLang="en-US" sz="1800" dirty="0">
                <a:solidFill>
                  <a:srgbClr val="0000CC"/>
                </a:solidFill>
                <a:latin typeface="Arial" panose="020B0604020202020204" pitchFamily="34" charset="0"/>
                <a:cs typeface="Arial" panose="020B0604020202020204" pitchFamily="34" charset="0"/>
              </a:rPr>
              <a:t>  All capital projects.</a:t>
            </a:r>
          </a:p>
          <a:p>
            <a:pPr lvl="1">
              <a:spcBef>
                <a:spcPct val="0"/>
              </a:spcBef>
              <a:buSzTx/>
            </a:pPr>
            <a:endParaRPr lang="en-GB" altLang="en-US" sz="1800" dirty="0">
              <a:solidFill>
                <a:srgbClr val="0000CC"/>
              </a:solidFill>
              <a:latin typeface="Arial" panose="020B0604020202020204" pitchFamily="34" charset="0"/>
              <a:cs typeface="Arial" panose="020B0604020202020204" pitchFamily="34" charset="0"/>
            </a:endParaRPr>
          </a:p>
          <a:p>
            <a:pPr lvl="1">
              <a:spcBef>
                <a:spcPct val="0"/>
              </a:spcBef>
              <a:buSzTx/>
            </a:pPr>
            <a:r>
              <a:rPr lang="en-GB" altLang="en-US" sz="1800" dirty="0">
                <a:solidFill>
                  <a:srgbClr val="0000CC"/>
                </a:solidFill>
                <a:latin typeface="Arial" panose="020B0604020202020204" pitchFamily="34" charset="0"/>
                <a:cs typeface="Arial" panose="020B0604020202020204" pitchFamily="34" charset="0"/>
              </a:rPr>
              <a:t>  All OPEX projects.</a:t>
            </a:r>
          </a:p>
          <a:p>
            <a:pPr lvl="1">
              <a:spcBef>
                <a:spcPct val="0"/>
              </a:spcBef>
              <a:buSzTx/>
            </a:pPr>
            <a:endParaRPr lang="en-GB" altLang="en-US" sz="1800" dirty="0">
              <a:solidFill>
                <a:srgbClr val="0000CC"/>
              </a:solidFill>
              <a:latin typeface="Arial" panose="020B0604020202020204" pitchFamily="34" charset="0"/>
              <a:cs typeface="Arial" panose="020B0604020202020204" pitchFamily="34" charset="0"/>
            </a:endParaRPr>
          </a:p>
          <a:p>
            <a:pPr lvl="1">
              <a:spcBef>
                <a:spcPct val="0"/>
              </a:spcBef>
              <a:buSzTx/>
            </a:pPr>
            <a:r>
              <a:rPr lang="en-GB" altLang="en-US" sz="1800" dirty="0">
                <a:solidFill>
                  <a:srgbClr val="0000CC"/>
                </a:solidFill>
                <a:latin typeface="Arial" panose="020B0604020202020204" pitchFamily="34" charset="0"/>
                <a:cs typeface="Arial" panose="020B0604020202020204" pitchFamily="34" charset="0"/>
              </a:rPr>
              <a:t>  All fields/assets will capture direct costs.</a:t>
            </a:r>
          </a:p>
          <a:p>
            <a:pPr marL="500451" lvl="1" indent="0">
              <a:spcBef>
                <a:spcPct val="0"/>
              </a:spcBef>
              <a:buSzTx/>
              <a:buNone/>
            </a:pPr>
            <a:endParaRPr lang="en-US" altLang="en-US" sz="1800" dirty="0">
              <a:solidFill>
                <a:srgbClr val="0000CC"/>
              </a:solidFill>
              <a:latin typeface="Arial" panose="020B0604020202020204" pitchFamily="34" charset="0"/>
              <a:cs typeface="Arial" panose="020B0604020202020204" pitchFamily="34" charset="0"/>
            </a:endParaRPr>
          </a:p>
          <a:p>
            <a:pPr lvl="1">
              <a:spcBef>
                <a:spcPct val="0"/>
              </a:spcBef>
            </a:pPr>
            <a:r>
              <a:rPr lang="en-US" altLang="en-US" sz="1800" dirty="0">
                <a:solidFill>
                  <a:srgbClr val="0000CC"/>
                </a:solidFill>
                <a:latin typeface="Arial" panose="020B0604020202020204" pitchFamily="34" charset="0"/>
                <a:cs typeface="Arial" panose="020B0604020202020204" pitchFamily="34" charset="0"/>
              </a:rPr>
              <a:t>WBS is used for projects and Cost </a:t>
            </a:r>
            <a:r>
              <a:rPr lang="en-US" altLang="en-US" sz="1800" dirty="0" err="1">
                <a:solidFill>
                  <a:srgbClr val="0000CC"/>
                </a:solidFill>
                <a:latin typeface="Arial" panose="020B0604020202020204" pitchFamily="34" charset="0"/>
                <a:cs typeface="Arial" panose="020B0604020202020204" pitchFamily="34" charset="0"/>
              </a:rPr>
              <a:t>centres</a:t>
            </a:r>
            <a:r>
              <a:rPr lang="en-US" altLang="en-US" sz="1800" dirty="0">
                <a:solidFill>
                  <a:srgbClr val="0000CC"/>
                </a:solidFill>
                <a:latin typeface="Arial" panose="020B0604020202020204" pitchFamily="34" charset="0"/>
                <a:cs typeface="Arial" panose="020B0604020202020204" pitchFamily="34" charset="0"/>
              </a:rPr>
              <a:t> are used for Overheads e.g. travel costs.</a:t>
            </a:r>
          </a:p>
          <a:p>
            <a:pPr lvl="1">
              <a:spcBef>
                <a:spcPct val="0"/>
              </a:spcBef>
            </a:pPr>
            <a:endParaRPr lang="en-US" altLang="en-US" sz="1800" dirty="0">
              <a:solidFill>
                <a:srgbClr val="0000CC"/>
              </a:solidFill>
              <a:latin typeface="Arial" panose="020B0604020202020204" pitchFamily="34" charset="0"/>
              <a:cs typeface="Arial" panose="020B0604020202020204" pitchFamily="34" charset="0"/>
            </a:endParaRPr>
          </a:p>
          <a:p>
            <a:pPr lvl="1">
              <a:spcBef>
                <a:spcPct val="0"/>
              </a:spcBef>
            </a:pPr>
            <a:r>
              <a:rPr lang="en-US" altLang="en-US" sz="1800" dirty="0">
                <a:solidFill>
                  <a:srgbClr val="0000CC"/>
                </a:solidFill>
                <a:latin typeface="Arial" panose="020B0604020202020204" pitchFamily="34" charset="0"/>
                <a:cs typeface="Arial" panose="020B0604020202020204" pitchFamily="34" charset="0"/>
              </a:rPr>
              <a:t>OPEX projects are costs that are neither CAPEX or Overheads but relate to the project e.g. XYY Project</a:t>
            </a:r>
            <a:endParaRPr lang="en-GB" altLang="en-US" sz="1800" dirty="0">
              <a:solidFill>
                <a:srgbClr val="0000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B72F5119-3B83-CB6A-ABBB-81B1CDE2CAF2}"/>
              </a:ext>
            </a:extLst>
          </p:cNvPr>
          <p:cNvSpPr txBox="1">
            <a:spLocks/>
          </p:cNvSpPr>
          <p:nvPr/>
        </p:nvSpPr>
        <p:spPr>
          <a:xfrm>
            <a:off x="180058" y="2362513"/>
            <a:ext cx="6624736"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dirty="0">
                <a:solidFill>
                  <a:srgbClr val="7030A0"/>
                </a:solidFill>
                <a:latin typeface="Arial" panose="020B0604020202020204" pitchFamily="34" charset="0"/>
                <a:cs typeface="Arial" panose="020B0604020202020204" pitchFamily="34" charset="0"/>
              </a:rPr>
              <a:t> A few things to Note</a:t>
            </a:r>
            <a:endParaRPr lang="en-NG" sz="1800" i="1" dirty="0">
              <a:solidFill>
                <a:srgbClr val="7030A0"/>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137425FB-3303-8EA2-619E-DA509CF35AE3}"/>
              </a:ext>
            </a:extLst>
          </p:cNvPr>
          <p:cNvSpPr txBox="1">
            <a:spLocks/>
          </p:cNvSpPr>
          <p:nvPr/>
        </p:nvSpPr>
        <p:spPr>
          <a:xfrm>
            <a:off x="468090" y="1724876"/>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9CE77B2B-1479-76C5-B614-B5B12E868889}"/>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7540685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a:extLst>
              <a:ext uri="{FF2B5EF4-FFF2-40B4-BE49-F238E27FC236}">
                <a16:creationId xmlns:a16="http://schemas.microsoft.com/office/drawing/2014/main" id="{4B8DBAC4-2182-03F9-5A40-DAB34CFE0E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02CE51DB-71C4-46D7-A8A9-75734DE8BE1D}" type="slidenum">
              <a:rPr lang="en-US" altLang="en-US" b="0"/>
              <a:pPr algn="r"/>
              <a:t>117</a:t>
            </a:fld>
            <a:endParaRPr lang="en-US" altLang="en-US" b="0"/>
          </a:p>
        </p:txBody>
      </p:sp>
      <p:sp>
        <p:nvSpPr>
          <p:cNvPr id="38915" name="Rectangle 1026">
            <a:extLst>
              <a:ext uri="{FF2B5EF4-FFF2-40B4-BE49-F238E27FC236}">
                <a16:creationId xmlns:a16="http://schemas.microsoft.com/office/drawing/2014/main" id="{DBA369F9-887E-E047-6923-E319352F9844}"/>
              </a:ext>
            </a:extLst>
          </p:cNvPr>
          <p:cNvSpPr>
            <a:spLocks noGrp="1" noChangeArrowheads="1"/>
          </p:cNvSpPr>
          <p:nvPr>
            <p:ph type="title"/>
          </p:nvPr>
        </p:nvSpPr>
        <p:spPr>
          <a:xfrm>
            <a:off x="324074" y="2785419"/>
            <a:ext cx="7161087" cy="369332"/>
          </a:xfrm>
          <a:noFill/>
        </p:spPr>
        <p:txBody>
          <a:bodyPr>
            <a:spAutoFit/>
          </a:bodyPr>
          <a:lstStyle/>
          <a:p>
            <a:r>
              <a:rPr lang="en-GB" altLang="en-US" sz="1800" b="1" dirty="0">
                <a:solidFill>
                  <a:srgbClr val="0000CC"/>
                </a:solidFill>
                <a:latin typeface="Arial" panose="020B0604020202020204" pitchFamily="34" charset="0"/>
                <a:cs typeface="Arial" panose="020B0604020202020204" pitchFamily="34" charset="0"/>
              </a:rPr>
              <a:t>Cost Element / GL Accounts</a:t>
            </a:r>
          </a:p>
        </p:txBody>
      </p:sp>
      <p:sp>
        <p:nvSpPr>
          <p:cNvPr id="1230851" name="Rectangle 1027">
            <a:extLst>
              <a:ext uri="{FF2B5EF4-FFF2-40B4-BE49-F238E27FC236}">
                <a16:creationId xmlns:a16="http://schemas.microsoft.com/office/drawing/2014/main" id="{005AA68D-8D5F-FBD1-CB70-62742694351E}"/>
              </a:ext>
            </a:extLst>
          </p:cNvPr>
          <p:cNvSpPr>
            <a:spLocks noChangeArrowheads="1"/>
          </p:cNvSpPr>
          <p:nvPr/>
        </p:nvSpPr>
        <p:spPr bwMode="auto">
          <a:xfrm>
            <a:off x="324074" y="3442783"/>
            <a:ext cx="9289032" cy="1278952"/>
          </a:xfrm>
          <a:prstGeom prst="rect">
            <a:avLst/>
          </a:prstGeom>
          <a:noFill/>
          <a:ln>
            <a:noFill/>
          </a:ln>
          <a:effectLst/>
          <a:extLst>
            <a:ext uri="{909E8E84-426E-40DD-AFC4-6F175D3DCCD1}">
              <a14:hiddenFill xmlns:a14="http://schemas.microsoft.com/office/drawing/2010/main">
                <a:gradFill rotWithShape="0">
                  <a:gsLst>
                    <a:gs pos="0">
                      <a:srgbClr val="FFFF66"/>
                    </a:gs>
                    <a:gs pos="100000">
                      <a:srgbClr val="FFFFAC"/>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lstStyle>
            <a:lvl1pPr marL="168275" indent="-168275">
              <a:spcBef>
                <a:spcPct val="20000"/>
              </a:spcBef>
              <a:buSzPct val="90000"/>
              <a:buChar char="•"/>
              <a:defRPr sz="3000" b="1">
                <a:solidFill>
                  <a:srgbClr val="003A90"/>
                </a:solidFill>
                <a:latin typeface="Arial" panose="020B0604020202020204" pitchFamily="34" charset="0"/>
              </a:defRPr>
            </a:lvl1pPr>
            <a:lvl2pPr marL="341313" indent="-165100">
              <a:spcBef>
                <a:spcPct val="20000"/>
              </a:spcBef>
              <a:buSzPct val="90000"/>
              <a:buChar char="•"/>
              <a:defRPr sz="2600" b="1">
                <a:solidFill>
                  <a:srgbClr val="003A90"/>
                </a:solidFill>
                <a:latin typeface="Arial" panose="020B0604020202020204" pitchFamily="34" charset="0"/>
              </a:defRPr>
            </a:lvl2pPr>
            <a:lvl3pPr marL="1143000" indent="-228600">
              <a:spcBef>
                <a:spcPct val="20000"/>
              </a:spcBef>
              <a:buSzPct val="90000"/>
              <a:buChar char="•"/>
              <a:defRPr sz="2400" b="1">
                <a:solidFill>
                  <a:srgbClr val="003A90"/>
                </a:solidFill>
                <a:latin typeface="Arial" panose="020B0604020202020204" pitchFamily="34" charset="0"/>
              </a:defRPr>
            </a:lvl3pPr>
            <a:lvl4pPr marL="1600200" indent="-228600">
              <a:spcBef>
                <a:spcPct val="20000"/>
              </a:spcBef>
              <a:buSzPct val="90000"/>
              <a:buChar char="•"/>
              <a:defRPr sz="2000" b="1">
                <a:solidFill>
                  <a:srgbClr val="003A90"/>
                </a:solidFill>
                <a:latin typeface="Arial" panose="020B0604020202020204" pitchFamily="34" charset="0"/>
              </a:defRPr>
            </a:lvl4pPr>
            <a:lvl5pPr marL="2057400" indent="-228600">
              <a:spcBef>
                <a:spcPct val="20000"/>
              </a:spcBef>
              <a:buSzPct val="90000"/>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marL="176213" lvl="1" indent="0">
              <a:lnSpc>
                <a:spcPct val="70000"/>
              </a:lnSpc>
              <a:spcBef>
                <a:spcPct val="0"/>
              </a:spcBef>
              <a:buSzPct val="150000"/>
              <a:buNone/>
            </a:pPr>
            <a:r>
              <a:rPr lang="en-US" altLang="en-US" sz="1800" dirty="0">
                <a:solidFill>
                  <a:srgbClr val="0000CC"/>
                </a:solidFill>
              </a:rPr>
              <a:t>Primary Cost Elements</a:t>
            </a:r>
          </a:p>
          <a:p>
            <a:pPr lvl="1">
              <a:lnSpc>
                <a:spcPct val="70000"/>
              </a:lnSpc>
              <a:spcBef>
                <a:spcPct val="0"/>
              </a:spcBef>
              <a:buSzPct val="150000"/>
              <a:buFontTx/>
              <a:buNone/>
            </a:pPr>
            <a:endParaRPr lang="en-GB" altLang="en-US" sz="1800" dirty="0">
              <a:solidFill>
                <a:schemeClr val="tx1"/>
              </a:solidFill>
            </a:endParaRPr>
          </a:p>
          <a:p>
            <a:pPr lvl="1">
              <a:lnSpc>
                <a:spcPct val="70000"/>
              </a:lnSpc>
              <a:spcBef>
                <a:spcPct val="0"/>
              </a:spcBef>
              <a:buSzPct val="150000"/>
            </a:pPr>
            <a:r>
              <a:rPr lang="en-GB" altLang="en-US" sz="1800" b="0" dirty="0">
                <a:solidFill>
                  <a:schemeClr val="tx1"/>
                </a:solidFill>
              </a:rPr>
              <a:t> </a:t>
            </a:r>
            <a:r>
              <a:rPr lang="en-GB" altLang="en-US" sz="1800" b="0" dirty="0">
                <a:solidFill>
                  <a:srgbClr val="0000CC"/>
                </a:solidFill>
              </a:rPr>
              <a:t>Used to identify external sales and purchases of product, materials &amp; services</a:t>
            </a:r>
          </a:p>
          <a:p>
            <a:pPr lvl="1">
              <a:lnSpc>
                <a:spcPct val="70000"/>
              </a:lnSpc>
              <a:spcBef>
                <a:spcPct val="0"/>
              </a:spcBef>
              <a:buSzPct val="150000"/>
            </a:pPr>
            <a:endParaRPr lang="en-GB" altLang="en-US" sz="1800" b="0" dirty="0">
              <a:solidFill>
                <a:srgbClr val="0000CC"/>
              </a:solidFill>
            </a:endParaRPr>
          </a:p>
          <a:p>
            <a:pPr lvl="1">
              <a:lnSpc>
                <a:spcPct val="70000"/>
              </a:lnSpc>
              <a:spcBef>
                <a:spcPct val="0"/>
              </a:spcBef>
              <a:buSzPct val="150000"/>
            </a:pPr>
            <a:r>
              <a:rPr lang="en-GB" altLang="en-US" sz="1800" b="0" dirty="0">
                <a:solidFill>
                  <a:srgbClr val="0000CC"/>
                </a:solidFill>
              </a:rPr>
              <a:t> Related to GL accounts</a:t>
            </a:r>
          </a:p>
          <a:p>
            <a:pPr lvl="2">
              <a:lnSpc>
                <a:spcPct val="90000"/>
              </a:lnSpc>
              <a:spcBef>
                <a:spcPct val="0"/>
              </a:spcBef>
              <a:buSzPct val="150000"/>
            </a:pPr>
            <a:endParaRPr lang="en-GB" altLang="en-US" sz="1800" dirty="0">
              <a:solidFill>
                <a:srgbClr val="000099"/>
              </a:solidFill>
            </a:endParaRPr>
          </a:p>
        </p:txBody>
      </p:sp>
      <p:sp>
        <p:nvSpPr>
          <p:cNvPr id="1230852" name="Rectangle 1028">
            <a:extLst>
              <a:ext uri="{FF2B5EF4-FFF2-40B4-BE49-F238E27FC236}">
                <a16:creationId xmlns:a16="http://schemas.microsoft.com/office/drawing/2014/main" id="{ED698609-ECD0-27AB-DA6C-1F2AF5065101}"/>
              </a:ext>
            </a:extLst>
          </p:cNvPr>
          <p:cNvSpPr>
            <a:spLocks noChangeArrowheads="1"/>
          </p:cNvSpPr>
          <p:nvPr/>
        </p:nvSpPr>
        <p:spPr bwMode="auto">
          <a:xfrm>
            <a:off x="540098" y="5026959"/>
            <a:ext cx="8664203" cy="1417968"/>
          </a:xfrm>
          <a:prstGeom prst="rect">
            <a:avLst/>
          </a:prstGeom>
          <a:noFill/>
          <a:ln>
            <a:noFill/>
          </a:ln>
          <a:effectLst/>
          <a:extLst>
            <a:ext uri="{909E8E84-426E-40DD-AFC4-6F175D3DCCD1}">
              <a14:hiddenFill xmlns:a14="http://schemas.microsoft.com/office/drawing/2010/main">
                <a:gradFill rotWithShape="0">
                  <a:gsLst>
                    <a:gs pos="0">
                      <a:srgbClr val="FFFF66"/>
                    </a:gs>
                    <a:gs pos="100000">
                      <a:srgbClr val="FFFFAC"/>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lstStyle>
            <a:lvl1pPr>
              <a:spcBef>
                <a:spcPct val="20000"/>
              </a:spcBef>
              <a:buSzPct val="90000"/>
              <a:buChar char="•"/>
              <a:defRPr sz="3000" b="1">
                <a:solidFill>
                  <a:srgbClr val="003A90"/>
                </a:solidFill>
                <a:latin typeface="Arial" panose="020B0604020202020204" pitchFamily="34" charset="0"/>
              </a:defRPr>
            </a:lvl1pPr>
            <a:lvl2pPr marL="341313" indent="-165100">
              <a:spcBef>
                <a:spcPct val="20000"/>
              </a:spcBef>
              <a:buSzPct val="90000"/>
              <a:buChar char="•"/>
              <a:defRPr sz="2600" b="1">
                <a:solidFill>
                  <a:srgbClr val="003A90"/>
                </a:solidFill>
                <a:latin typeface="Arial" panose="020B0604020202020204" pitchFamily="34" charset="0"/>
              </a:defRPr>
            </a:lvl2pPr>
            <a:lvl3pPr marL="1143000" indent="-228600">
              <a:spcBef>
                <a:spcPct val="20000"/>
              </a:spcBef>
              <a:buSzPct val="90000"/>
              <a:buChar char="•"/>
              <a:defRPr sz="2400" b="1">
                <a:solidFill>
                  <a:srgbClr val="003A90"/>
                </a:solidFill>
                <a:latin typeface="Arial" panose="020B0604020202020204" pitchFamily="34" charset="0"/>
              </a:defRPr>
            </a:lvl3pPr>
            <a:lvl4pPr marL="1600200" indent="-228600">
              <a:spcBef>
                <a:spcPct val="20000"/>
              </a:spcBef>
              <a:buSzPct val="90000"/>
              <a:buChar char="•"/>
              <a:defRPr sz="2000" b="1">
                <a:solidFill>
                  <a:srgbClr val="003A90"/>
                </a:solidFill>
                <a:latin typeface="Arial" panose="020B0604020202020204" pitchFamily="34" charset="0"/>
              </a:defRPr>
            </a:lvl4pPr>
            <a:lvl5pPr marL="2057400" indent="-228600">
              <a:spcBef>
                <a:spcPct val="20000"/>
              </a:spcBef>
              <a:buSzPct val="90000"/>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a:lnSpc>
                <a:spcPct val="70000"/>
              </a:lnSpc>
              <a:spcBef>
                <a:spcPct val="0"/>
              </a:spcBef>
              <a:buSzPct val="150000"/>
              <a:buNone/>
            </a:pPr>
            <a:r>
              <a:rPr lang="en-GB" altLang="en-US" sz="1800" dirty="0">
                <a:solidFill>
                  <a:srgbClr val="0000CC"/>
                </a:solidFill>
              </a:rPr>
              <a:t>Secondary Cost Elements</a:t>
            </a:r>
          </a:p>
          <a:p>
            <a:pPr>
              <a:lnSpc>
                <a:spcPct val="70000"/>
              </a:lnSpc>
              <a:spcBef>
                <a:spcPct val="0"/>
              </a:spcBef>
              <a:buSzPct val="150000"/>
            </a:pPr>
            <a:endParaRPr lang="en-GB" altLang="en-US" sz="1800" b="0" dirty="0">
              <a:solidFill>
                <a:srgbClr val="0000CC"/>
              </a:solidFill>
            </a:endParaRPr>
          </a:p>
          <a:p>
            <a:pPr>
              <a:lnSpc>
                <a:spcPct val="70000"/>
              </a:lnSpc>
              <a:spcBef>
                <a:spcPct val="0"/>
              </a:spcBef>
              <a:buSzPct val="150000"/>
            </a:pPr>
            <a:r>
              <a:rPr lang="en-GB" altLang="en-US" sz="1800" b="0" dirty="0">
                <a:solidFill>
                  <a:srgbClr val="0000CC"/>
                </a:solidFill>
              </a:rPr>
              <a:t> Used for the accounting of internally generated indirect costs.</a:t>
            </a:r>
          </a:p>
          <a:p>
            <a:pPr>
              <a:lnSpc>
                <a:spcPct val="70000"/>
              </a:lnSpc>
              <a:spcBef>
                <a:spcPct val="0"/>
              </a:spcBef>
              <a:buSzPct val="150000"/>
            </a:pPr>
            <a:endParaRPr lang="en-GB" altLang="en-US" sz="1800" b="0" dirty="0">
              <a:solidFill>
                <a:srgbClr val="0000CC"/>
              </a:solidFill>
            </a:endParaRPr>
          </a:p>
          <a:p>
            <a:pPr>
              <a:lnSpc>
                <a:spcPct val="80000"/>
              </a:lnSpc>
              <a:spcBef>
                <a:spcPct val="0"/>
              </a:spcBef>
              <a:buSzPct val="150000"/>
            </a:pPr>
            <a:r>
              <a:rPr lang="en-GB" altLang="en-US" sz="1800" b="0" dirty="0">
                <a:solidFill>
                  <a:srgbClr val="0000CC"/>
                </a:solidFill>
              </a:rPr>
              <a:t> Not linked to G/L account codes and cannot be used for direct posting of external costs</a:t>
            </a:r>
          </a:p>
        </p:txBody>
      </p:sp>
      <p:sp>
        <p:nvSpPr>
          <p:cNvPr id="7" name="Title 3">
            <a:extLst>
              <a:ext uri="{FF2B5EF4-FFF2-40B4-BE49-F238E27FC236}">
                <a16:creationId xmlns:a16="http://schemas.microsoft.com/office/drawing/2014/main" id="{9A160295-728D-D594-C5E7-E2A0E3104C97}"/>
              </a:ext>
            </a:extLst>
          </p:cNvPr>
          <p:cNvSpPr txBox="1">
            <a:spLocks/>
          </p:cNvSpPr>
          <p:nvPr/>
        </p:nvSpPr>
        <p:spPr>
          <a:xfrm>
            <a:off x="180058" y="2365708"/>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7030A0"/>
                </a:solidFill>
                <a:latin typeface="Arial" panose="020B0604020202020204" pitchFamily="34" charset="0"/>
                <a:cs typeface="Arial" panose="020B0604020202020204" pitchFamily="34" charset="0"/>
              </a:rPr>
              <a:t> A few things to Note</a:t>
            </a:r>
            <a:endParaRPr lang="en-NG" sz="2000" b="0" i="1" dirty="0">
              <a:solidFill>
                <a:srgbClr val="7030A0"/>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4E308409-5330-BE54-0D5B-1F6881E8F4D5}"/>
              </a:ext>
            </a:extLst>
          </p:cNvPr>
          <p:cNvSpPr txBox="1">
            <a:spLocks/>
          </p:cNvSpPr>
          <p:nvPr/>
        </p:nvSpPr>
        <p:spPr>
          <a:xfrm>
            <a:off x="36042" y="1739189"/>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10" name="Title 3">
            <a:extLst>
              <a:ext uri="{FF2B5EF4-FFF2-40B4-BE49-F238E27FC236}">
                <a16:creationId xmlns:a16="http://schemas.microsoft.com/office/drawing/2014/main" id="{395B01F6-2843-F5A4-F82B-38EC6F72F26D}"/>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9025005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230851">
                                            <p:txEl>
                                              <p:pRg st="0" end="0"/>
                                            </p:txEl>
                                          </p:spTgt>
                                        </p:tgtEl>
                                        <p:attrNameLst>
                                          <p:attrName>style.visibility</p:attrName>
                                        </p:attrNameLst>
                                      </p:cBhvr>
                                      <p:to>
                                        <p:strVal val="visible"/>
                                      </p:to>
                                    </p:set>
                                    <p:anim calcmode="lin" valueType="num">
                                      <p:cBhvr>
                                        <p:cTn id="7" dur="500" fill="hold"/>
                                        <p:tgtEl>
                                          <p:spTgt spid="1230851">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230851">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30851">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230851">
                                            <p:txEl>
                                              <p:pRg st="0" end="0"/>
                                            </p:txEl>
                                          </p:spTgt>
                                        </p:tgtEl>
                                        <p:attrNameLst>
                                          <p:attrName>ppt_h</p:attrName>
                                        </p:attrNameLst>
                                      </p:cBhvr>
                                      <p:tavLst>
                                        <p:tav tm="0">
                                          <p:val>
                                            <p:strVal val="#ppt_h"/>
                                          </p:val>
                                        </p:tav>
                                        <p:tav tm="100000">
                                          <p:val>
                                            <p:strVal val="#ppt_h"/>
                                          </p:val>
                                        </p:tav>
                                      </p:tavLst>
                                    </p:anim>
                                  </p:childTnLst>
                                </p:cTn>
                              </p:par>
                              <p:par>
                                <p:cTn id="11" presetID="17" presetClass="entr" presetSubtype="8" fill="hold" grpId="0" nodeType="withEffect">
                                  <p:stCondLst>
                                    <p:cond delay="0"/>
                                  </p:stCondLst>
                                  <p:childTnLst>
                                    <p:set>
                                      <p:cBhvr>
                                        <p:cTn id="12" dur="1" fill="hold">
                                          <p:stCondLst>
                                            <p:cond delay="0"/>
                                          </p:stCondLst>
                                        </p:cTn>
                                        <p:tgtEl>
                                          <p:spTgt spid="1230851">
                                            <p:txEl>
                                              <p:pRg st="2" end="2"/>
                                            </p:txEl>
                                          </p:spTgt>
                                        </p:tgtEl>
                                        <p:attrNameLst>
                                          <p:attrName>style.visibility</p:attrName>
                                        </p:attrNameLst>
                                      </p:cBhvr>
                                      <p:to>
                                        <p:strVal val="visible"/>
                                      </p:to>
                                    </p:set>
                                    <p:anim calcmode="lin" valueType="num">
                                      <p:cBhvr>
                                        <p:cTn id="13" dur="500" fill="hold"/>
                                        <p:tgtEl>
                                          <p:spTgt spid="1230851">
                                            <p:txEl>
                                              <p:pRg st="2" end="2"/>
                                            </p:txEl>
                                          </p:spTgt>
                                        </p:tgtEl>
                                        <p:attrNameLst>
                                          <p:attrName>ppt_x</p:attrName>
                                        </p:attrNameLst>
                                      </p:cBhvr>
                                      <p:tavLst>
                                        <p:tav tm="0">
                                          <p:val>
                                            <p:strVal val="#ppt_x-#ppt_w/2"/>
                                          </p:val>
                                        </p:tav>
                                        <p:tav tm="100000">
                                          <p:val>
                                            <p:strVal val="#ppt_x"/>
                                          </p:val>
                                        </p:tav>
                                      </p:tavLst>
                                    </p:anim>
                                    <p:anim calcmode="lin" valueType="num">
                                      <p:cBhvr>
                                        <p:cTn id="14" dur="500" fill="hold"/>
                                        <p:tgtEl>
                                          <p:spTgt spid="1230851">
                                            <p:txEl>
                                              <p:pRg st="2" end="2"/>
                                            </p:txEl>
                                          </p:spTgt>
                                        </p:tgtEl>
                                        <p:attrNameLst>
                                          <p:attrName>ppt_y</p:attrName>
                                        </p:attrNameLst>
                                      </p:cBhvr>
                                      <p:tavLst>
                                        <p:tav tm="0">
                                          <p:val>
                                            <p:strVal val="#ppt_y"/>
                                          </p:val>
                                        </p:tav>
                                        <p:tav tm="100000">
                                          <p:val>
                                            <p:strVal val="#ppt_y"/>
                                          </p:val>
                                        </p:tav>
                                      </p:tavLst>
                                    </p:anim>
                                    <p:anim calcmode="lin" valueType="num">
                                      <p:cBhvr>
                                        <p:cTn id="15" dur="500" fill="hold"/>
                                        <p:tgtEl>
                                          <p:spTgt spid="1230851">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1230851">
                                            <p:txEl>
                                              <p:pRg st="2" end="2"/>
                                            </p:txEl>
                                          </p:spTgt>
                                        </p:tgtEl>
                                        <p:attrNameLst>
                                          <p:attrName>ppt_h</p:attrName>
                                        </p:attrNameLst>
                                      </p:cBhvr>
                                      <p:tavLst>
                                        <p:tav tm="0">
                                          <p:val>
                                            <p:strVal val="#ppt_h"/>
                                          </p:val>
                                        </p:tav>
                                        <p:tav tm="100000">
                                          <p:val>
                                            <p:strVal val="#ppt_h"/>
                                          </p:val>
                                        </p:tav>
                                      </p:tavLst>
                                    </p:anim>
                                  </p:childTnLst>
                                </p:cTn>
                              </p:par>
                              <p:par>
                                <p:cTn id="17" presetID="17" presetClass="entr" presetSubtype="8" fill="hold" grpId="0" nodeType="withEffect">
                                  <p:stCondLst>
                                    <p:cond delay="0"/>
                                  </p:stCondLst>
                                  <p:childTnLst>
                                    <p:set>
                                      <p:cBhvr>
                                        <p:cTn id="18" dur="1" fill="hold">
                                          <p:stCondLst>
                                            <p:cond delay="0"/>
                                          </p:stCondLst>
                                        </p:cTn>
                                        <p:tgtEl>
                                          <p:spTgt spid="1230851">
                                            <p:txEl>
                                              <p:pRg st="4" end="4"/>
                                            </p:txEl>
                                          </p:spTgt>
                                        </p:tgtEl>
                                        <p:attrNameLst>
                                          <p:attrName>style.visibility</p:attrName>
                                        </p:attrNameLst>
                                      </p:cBhvr>
                                      <p:to>
                                        <p:strVal val="visible"/>
                                      </p:to>
                                    </p:set>
                                    <p:anim calcmode="lin" valueType="num">
                                      <p:cBhvr>
                                        <p:cTn id="19" dur="500" fill="hold"/>
                                        <p:tgtEl>
                                          <p:spTgt spid="1230851">
                                            <p:txEl>
                                              <p:pRg st="4" end="4"/>
                                            </p:txEl>
                                          </p:spTgt>
                                        </p:tgtEl>
                                        <p:attrNameLst>
                                          <p:attrName>ppt_x</p:attrName>
                                        </p:attrNameLst>
                                      </p:cBhvr>
                                      <p:tavLst>
                                        <p:tav tm="0">
                                          <p:val>
                                            <p:strVal val="#ppt_x-#ppt_w/2"/>
                                          </p:val>
                                        </p:tav>
                                        <p:tav tm="100000">
                                          <p:val>
                                            <p:strVal val="#ppt_x"/>
                                          </p:val>
                                        </p:tav>
                                      </p:tavLst>
                                    </p:anim>
                                    <p:anim calcmode="lin" valueType="num">
                                      <p:cBhvr>
                                        <p:cTn id="20" dur="500" fill="hold"/>
                                        <p:tgtEl>
                                          <p:spTgt spid="1230851">
                                            <p:txEl>
                                              <p:pRg st="4" end="4"/>
                                            </p:txEl>
                                          </p:spTgt>
                                        </p:tgtEl>
                                        <p:attrNameLst>
                                          <p:attrName>ppt_y</p:attrName>
                                        </p:attrNameLst>
                                      </p:cBhvr>
                                      <p:tavLst>
                                        <p:tav tm="0">
                                          <p:val>
                                            <p:strVal val="#ppt_y"/>
                                          </p:val>
                                        </p:tav>
                                        <p:tav tm="100000">
                                          <p:val>
                                            <p:strVal val="#ppt_y"/>
                                          </p:val>
                                        </p:tav>
                                      </p:tavLst>
                                    </p:anim>
                                    <p:anim calcmode="lin" valueType="num">
                                      <p:cBhvr>
                                        <p:cTn id="21" dur="500" fill="hold"/>
                                        <p:tgtEl>
                                          <p:spTgt spid="1230851">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123085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grpId="0" nodeType="clickEffect">
                                  <p:stCondLst>
                                    <p:cond delay="0"/>
                                  </p:stCondLst>
                                  <p:childTnLst>
                                    <p:set>
                                      <p:cBhvr>
                                        <p:cTn id="26" dur="1" fill="hold">
                                          <p:stCondLst>
                                            <p:cond delay="0"/>
                                          </p:stCondLst>
                                        </p:cTn>
                                        <p:tgtEl>
                                          <p:spTgt spid="1230852"/>
                                        </p:tgtEl>
                                        <p:attrNameLst>
                                          <p:attrName>style.visibility</p:attrName>
                                        </p:attrNameLst>
                                      </p:cBhvr>
                                      <p:to>
                                        <p:strVal val="visible"/>
                                      </p:to>
                                    </p:set>
                                    <p:anim calcmode="lin" valueType="num">
                                      <p:cBhvr>
                                        <p:cTn id="27" dur="500" fill="hold"/>
                                        <p:tgtEl>
                                          <p:spTgt spid="1230852"/>
                                        </p:tgtEl>
                                        <p:attrNameLst>
                                          <p:attrName>ppt_x</p:attrName>
                                        </p:attrNameLst>
                                      </p:cBhvr>
                                      <p:tavLst>
                                        <p:tav tm="0">
                                          <p:val>
                                            <p:strVal val="#ppt_x-#ppt_w/2"/>
                                          </p:val>
                                        </p:tav>
                                        <p:tav tm="100000">
                                          <p:val>
                                            <p:strVal val="#ppt_x"/>
                                          </p:val>
                                        </p:tav>
                                      </p:tavLst>
                                    </p:anim>
                                    <p:anim calcmode="lin" valueType="num">
                                      <p:cBhvr>
                                        <p:cTn id="28" dur="500" fill="hold"/>
                                        <p:tgtEl>
                                          <p:spTgt spid="1230852"/>
                                        </p:tgtEl>
                                        <p:attrNameLst>
                                          <p:attrName>ppt_y</p:attrName>
                                        </p:attrNameLst>
                                      </p:cBhvr>
                                      <p:tavLst>
                                        <p:tav tm="0">
                                          <p:val>
                                            <p:strVal val="#ppt_y"/>
                                          </p:val>
                                        </p:tav>
                                        <p:tav tm="100000">
                                          <p:val>
                                            <p:strVal val="#ppt_y"/>
                                          </p:val>
                                        </p:tav>
                                      </p:tavLst>
                                    </p:anim>
                                    <p:anim calcmode="lin" valueType="num">
                                      <p:cBhvr>
                                        <p:cTn id="29" dur="500" fill="hold"/>
                                        <p:tgtEl>
                                          <p:spTgt spid="1230852"/>
                                        </p:tgtEl>
                                        <p:attrNameLst>
                                          <p:attrName>ppt_w</p:attrName>
                                        </p:attrNameLst>
                                      </p:cBhvr>
                                      <p:tavLst>
                                        <p:tav tm="0">
                                          <p:val>
                                            <p:fltVal val="0"/>
                                          </p:val>
                                        </p:tav>
                                        <p:tav tm="100000">
                                          <p:val>
                                            <p:strVal val="#ppt_w"/>
                                          </p:val>
                                        </p:tav>
                                      </p:tavLst>
                                    </p:anim>
                                    <p:anim calcmode="lin" valueType="num">
                                      <p:cBhvr>
                                        <p:cTn id="30" dur="500" fill="hold"/>
                                        <p:tgtEl>
                                          <p:spTgt spid="123085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851" grpId="0" build="p" autoUpdateAnimBg="0"/>
      <p:bldP spid="1230852" grpId="0"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5" name="Rectangle 9">
            <a:extLst>
              <a:ext uri="{FF2B5EF4-FFF2-40B4-BE49-F238E27FC236}">
                <a16:creationId xmlns:a16="http://schemas.microsoft.com/office/drawing/2014/main" id="{100FF040-D127-443B-860A-8826AB7A153E}"/>
              </a:ext>
            </a:extLst>
          </p:cNvPr>
          <p:cNvSpPr>
            <a:spLocks noChangeArrowheads="1"/>
          </p:cNvSpPr>
          <p:nvPr/>
        </p:nvSpPr>
        <p:spPr bwMode="auto">
          <a:xfrm>
            <a:off x="3708451" y="2687593"/>
            <a:ext cx="3818658" cy="622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4287" tIns="36492" rIns="74287" bIns="36492">
            <a:spAutoFit/>
          </a:bodyPr>
          <a:lstStyle>
            <a:lvl1pPr defTabSz="969963">
              <a:defRPr sz="2400">
                <a:solidFill>
                  <a:schemeClr val="tx1"/>
                </a:solidFill>
                <a:latin typeface="Times New Roman" panose="02020603050405020304" pitchFamily="18" charset="0"/>
              </a:defRPr>
            </a:lvl1pPr>
            <a:lvl2pPr marL="484188" defTabSz="969963">
              <a:defRPr sz="2400">
                <a:solidFill>
                  <a:schemeClr val="tx1"/>
                </a:solidFill>
                <a:latin typeface="Times New Roman" panose="02020603050405020304" pitchFamily="18" charset="0"/>
              </a:defRPr>
            </a:lvl2pPr>
            <a:lvl3pPr marL="969963" defTabSz="969963">
              <a:defRPr sz="2400">
                <a:solidFill>
                  <a:schemeClr val="tx1"/>
                </a:solidFill>
                <a:latin typeface="Times New Roman" panose="02020603050405020304" pitchFamily="18" charset="0"/>
              </a:defRPr>
            </a:lvl3pPr>
            <a:lvl4pPr marL="1454150" defTabSz="969963">
              <a:defRPr sz="2400">
                <a:solidFill>
                  <a:schemeClr val="tx1"/>
                </a:solidFill>
                <a:latin typeface="Times New Roman" panose="02020603050405020304" pitchFamily="18" charset="0"/>
              </a:defRPr>
            </a:lvl4pPr>
            <a:lvl5pPr marL="1938338" defTabSz="969963">
              <a:defRPr sz="2400">
                <a:solidFill>
                  <a:schemeClr val="tx1"/>
                </a:solidFill>
                <a:latin typeface="Times New Roman" panose="02020603050405020304" pitchFamily="18" charset="0"/>
              </a:defRPr>
            </a:lvl5pPr>
            <a:lvl6pPr marL="2395538" defTabSz="969963" eaLnBrk="0" fontAlgn="base" hangingPunct="0">
              <a:spcBef>
                <a:spcPct val="0"/>
              </a:spcBef>
              <a:spcAft>
                <a:spcPct val="0"/>
              </a:spcAft>
              <a:defRPr sz="2400">
                <a:solidFill>
                  <a:schemeClr val="tx1"/>
                </a:solidFill>
                <a:latin typeface="Times New Roman" panose="02020603050405020304" pitchFamily="18" charset="0"/>
              </a:defRPr>
            </a:lvl6pPr>
            <a:lvl7pPr marL="2852738" defTabSz="969963" eaLnBrk="0" fontAlgn="base" hangingPunct="0">
              <a:spcBef>
                <a:spcPct val="0"/>
              </a:spcBef>
              <a:spcAft>
                <a:spcPct val="0"/>
              </a:spcAft>
              <a:defRPr sz="2400">
                <a:solidFill>
                  <a:schemeClr val="tx1"/>
                </a:solidFill>
                <a:latin typeface="Times New Roman" panose="02020603050405020304" pitchFamily="18" charset="0"/>
              </a:defRPr>
            </a:lvl7pPr>
            <a:lvl8pPr marL="3309938" defTabSz="969963" eaLnBrk="0" fontAlgn="base" hangingPunct="0">
              <a:spcBef>
                <a:spcPct val="0"/>
              </a:spcBef>
              <a:spcAft>
                <a:spcPct val="0"/>
              </a:spcAft>
              <a:defRPr sz="2400">
                <a:solidFill>
                  <a:schemeClr val="tx1"/>
                </a:solidFill>
                <a:latin typeface="Times New Roman" panose="02020603050405020304" pitchFamily="18" charset="0"/>
              </a:defRPr>
            </a:lvl8pPr>
            <a:lvl9pPr marL="3767138" defTabSz="96996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9000"/>
              </a:lnSpc>
            </a:pPr>
            <a:r>
              <a:rPr lang="en-GB" altLang="en-US" sz="1800" dirty="0">
                <a:solidFill>
                  <a:srgbClr val="0000CC"/>
                </a:solidFill>
                <a:latin typeface="Arial" panose="020B0604020202020204" pitchFamily="34" charset="0"/>
              </a:rPr>
              <a:t>Venture/Partner </a:t>
            </a:r>
          </a:p>
          <a:p>
            <a:pPr algn="ctr">
              <a:lnSpc>
                <a:spcPct val="99000"/>
              </a:lnSpc>
            </a:pPr>
            <a:r>
              <a:rPr lang="en-GB" altLang="en-US" sz="1800" dirty="0">
                <a:solidFill>
                  <a:srgbClr val="0000CC"/>
                </a:solidFill>
                <a:latin typeface="Arial" panose="020B0604020202020204" pitchFamily="34" charset="0"/>
              </a:rPr>
              <a:t>Ledger</a:t>
            </a:r>
          </a:p>
        </p:txBody>
      </p:sp>
      <p:grpSp>
        <p:nvGrpSpPr>
          <p:cNvPr id="2" name="Group 1">
            <a:extLst>
              <a:ext uri="{FF2B5EF4-FFF2-40B4-BE49-F238E27FC236}">
                <a16:creationId xmlns:a16="http://schemas.microsoft.com/office/drawing/2014/main" id="{05DE6C88-9BA7-B72F-DC74-1FC93B133328}"/>
              </a:ext>
            </a:extLst>
          </p:cNvPr>
          <p:cNvGrpSpPr/>
          <p:nvPr/>
        </p:nvGrpSpPr>
        <p:grpSpPr>
          <a:xfrm>
            <a:off x="900139" y="3210209"/>
            <a:ext cx="8568952" cy="4098814"/>
            <a:chOff x="1438821" y="2922177"/>
            <a:chExt cx="7194103" cy="4098814"/>
          </a:xfrm>
        </p:grpSpPr>
        <p:sp>
          <p:nvSpPr>
            <p:cNvPr id="70658" name="Rectangle 2">
              <a:extLst>
                <a:ext uri="{FF2B5EF4-FFF2-40B4-BE49-F238E27FC236}">
                  <a16:creationId xmlns:a16="http://schemas.microsoft.com/office/drawing/2014/main" id="{74491754-B0AE-4E1C-8015-B3B84231803E}"/>
                </a:ext>
              </a:extLst>
            </p:cNvPr>
            <p:cNvSpPr>
              <a:spLocks noChangeArrowheads="1"/>
            </p:cNvSpPr>
            <p:nvPr/>
          </p:nvSpPr>
          <p:spPr bwMode="auto">
            <a:xfrm>
              <a:off x="5141439" y="2922177"/>
              <a:ext cx="1225083" cy="40988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59" name="Rectangle 3">
              <a:extLst>
                <a:ext uri="{FF2B5EF4-FFF2-40B4-BE49-F238E27FC236}">
                  <a16:creationId xmlns:a16="http://schemas.microsoft.com/office/drawing/2014/main" id="{916D146E-B83E-4C95-BAC3-8376B53FE5DB}"/>
                </a:ext>
              </a:extLst>
            </p:cNvPr>
            <p:cNvSpPr>
              <a:spLocks noChangeArrowheads="1"/>
            </p:cNvSpPr>
            <p:nvPr/>
          </p:nvSpPr>
          <p:spPr bwMode="auto">
            <a:xfrm>
              <a:off x="1438821" y="5902776"/>
              <a:ext cx="2564854" cy="347939"/>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lvl1pPr defTabSz="969963">
                <a:defRPr sz="2400">
                  <a:solidFill>
                    <a:schemeClr val="tx1"/>
                  </a:solidFill>
                  <a:latin typeface="Times New Roman" panose="02020603050405020304" pitchFamily="18" charset="0"/>
                </a:defRPr>
              </a:lvl1pPr>
              <a:lvl2pPr marL="484188" defTabSz="969963">
                <a:defRPr sz="2400">
                  <a:solidFill>
                    <a:schemeClr val="tx1"/>
                  </a:solidFill>
                  <a:latin typeface="Times New Roman" panose="02020603050405020304" pitchFamily="18" charset="0"/>
                </a:defRPr>
              </a:lvl2pPr>
              <a:lvl3pPr marL="969963" defTabSz="969963">
                <a:defRPr sz="2400">
                  <a:solidFill>
                    <a:schemeClr val="tx1"/>
                  </a:solidFill>
                  <a:latin typeface="Times New Roman" panose="02020603050405020304" pitchFamily="18" charset="0"/>
                </a:defRPr>
              </a:lvl3pPr>
              <a:lvl4pPr marL="1454150" defTabSz="969963">
                <a:defRPr sz="2400">
                  <a:solidFill>
                    <a:schemeClr val="tx1"/>
                  </a:solidFill>
                  <a:latin typeface="Times New Roman" panose="02020603050405020304" pitchFamily="18" charset="0"/>
                </a:defRPr>
              </a:lvl4pPr>
              <a:lvl5pPr marL="1938338" defTabSz="969963">
                <a:defRPr sz="2400">
                  <a:solidFill>
                    <a:schemeClr val="tx1"/>
                  </a:solidFill>
                  <a:latin typeface="Times New Roman" panose="02020603050405020304" pitchFamily="18" charset="0"/>
                </a:defRPr>
              </a:lvl5pPr>
              <a:lvl6pPr marL="2395538" defTabSz="969963" eaLnBrk="0" fontAlgn="base" hangingPunct="0">
                <a:spcBef>
                  <a:spcPct val="0"/>
                </a:spcBef>
                <a:spcAft>
                  <a:spcPct val="0"/>
                </a:spcAft>
                <a:defRPr sz="2400">
                  <a:solidFill>
                    <a:schemeClr val="tx1"/>
                  </a:solidFill>
                  <a:latin typeface="Times New Roman" panose="02020603050405020304" pitchFamily="18" charset="0"/>
                </a:defRPr>
              </a:lvl6pPr>
              <a:lvl7pPr marL="2852738" defTabSz="969963" eaLnBrk="0" fontAlgn="base" hangingPunct="0">
                <a:spcBef>
                  <a:spcPct val="0"/>
                </a:spcBef>
                <a:spcAft>
                  <a:spcPct val="0"/>
                </a:spcAft>
                <a:defRPr sz="2400">
                  <a:solidFill>
                    <a:schemeClr val="tx1"/>
                  </a:solidFill>
                  <a:latin typeface="Times New Roman" panose="02020603050405020304" pitchFamily="18" charset="0"/>
                </a:defRPr>
              </a:lvl7pPr>
              <a:lvl8pPr marL="3309938" defTabSz="969963" eaLnBrk="0" fontAlgn="base" hangingPunct="0">
                <a:spcBef>
                  <a:spcPct val="0"/>
                </a:spcBef>
                <a:spcAft>
                  <a:spcPct val="0"/>
                </a:spcAft>
                <a:defRPr sz="2400">
                  <a:solidFill>
                    <a:schemeClr val="tx1"/>
                  </a:solidFill>
                  <a:latin typeface="Times New Roman" panose="02020603050405020304" pitchFamily="18" charset="0"/>
                </a:defRPr>
              </a:lvl8pPr>
              <a:lvl9pPr marL="3767138" defTabSz="96996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9000"/>
                </a:lnSpc>
              </a:pPr>
              <a:r>
                <a:rPr lang="en-GB" altLang="en-US" sz="1800">
                  <a:solidFill>
                    <a:schemeClr val="bg1"/>
                  </a:solidFill>
                  <a:latin typeface="Arial" panose="020B0604020202020204" pitchFamily="34" charset="0"/>
                </a:rPr>
                <a:t>Capital Assets </a:t>
              </a:r>
            </a:p>
          </p:txBody>
        </p:sp>
        <p:sp>
          <p:nvSpPr>
            <p:cNvPr id="70660" name="Rectangle 4">
              <a:extLst>
                <a:ext uri="{FF2B5EF4-FFF2-40B4-BE49-F238E27FC236}">
                  <a16:creationId xmlns:a16="http://schemas.microsoft.com/office/drawing/2014/main" id="{4BA76A5A-2D44-4E38-B708-03C40E087D87}"/>
                </a:ext>
              </a:extLst>
            </p:cNvPr>
            <p:cNvSpPr>
              <a:spLocks noChangeArrowheads="1"/>
            </p:cNvSpPr>
            <p:nvPr/>
          </p:nvSpPr>
          <p:spPr bwMode="auto">
            <a:xfrm>
              <a:off x="6380857" y="5277203"/>
              <a:ext cx="2252067" cy="1546993"/>
            </a:xfrm>
            <a:prstGeom prst="rect">
              <a:avLst/>
            </a:prstGeom>
            <a:solidFill>
              <a:srgbClr val="00B0F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000CC"/>
                </a:solidFill>
              </a:endParaRPr>
            </a:p>
          </p:txBody>
        </p:sp>
        <p:sp>
          <p:nvSpPr>
            <p:cNvPr id="70661" name="Rectangle 5">
              <a:extLst>
                <a:ext uri="{FF2B5EF4-FFF2-40B4-BE49-F238E27FC236}">
                  <a16:creationId xmlns:a16="http://schemas.microsoft.com/office/drawing/2014/main" id="{B9461B5F-42FA-4FEE-AA5B-D7E209AB3A12}"/>
                </a:ext>
              </a:extLst>
            </p:cNvPr>
            <p:cNvSpPr>
              <a:spLocks noChangeArrowheads="1"/>
            </p:cNvSpPr>
            <p:nvPr/>
          </p:nvSpPr>
          <p:spPr bwMode="auto">
            <a:xfrm>
              <a:off x="6443415" y="5464874"/>
              <a:ext cx="2126952" cy="3937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9098" tIns="15639" rIns="39098" bIns="15639">
              <a:spAutoFit/>
            </a:bodyPr>
            <a:lstStyle/>
            <a:p>
              <a:pPr algn="ctr">
                <a:lnSpc>
                  <a:spcPct val="149000"/>
                </a:lnSpc>
              </a:pPr>
              <a:r>
                <a:rPr lang="en-GB" altLang="en-US">
                  <a:solidFill>
                    <a:srgbClr val="0000CC"/>
                  </a:solidFill>
                </a:rPr>
                <a:t>BILLING STATEMENT</a:t>
              </a:r>
            </a:p>
          </p:txBody>
        </p:sp>
        <p:sp>
          <p:nvSpPr>
            <p:cNvPr id="70662" name="Rectangle 6">
              <a:extLst>
                <a:ext uri="{FF2B5EF4-FFF2-40B4-BE49-F238E27FC236}">
                  <a16:creationId xmlns:a16="http://schemas.microsoft.com/office/drawing/2014/main" id="{5122C9D4-D280-49C8-A521-09E8085C5E08}"/>
                </a:ext>
              </a:extLst>
            </p:cNvPr>
            <p:cNvSpPr>
              <a:spLocks noChangeArrowheads="1"/>
            </p:cNvSpPr>
            <p:nvPr/>
          </p:nvSpPr>
          <p:spPr bwMode="auto">
            <a:xfrm>
              <a:off x="1438821" y="4380338"/>
              <a:ext cx="2564854" cy="347939"/>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lvl1pPr defTabSz="969963">
                <a:defRPr sz="2400">
                  <a:solidFill>
                    <a:schemeClr val="tx1"/>
                  </a:solidFill>
                  <a:latin typeface="Times New Roman" panose="02020603050405020304" pitchFamily="18" charset="0"/>
                </a:defRPr>
              </a:lvl1pPr>
              <a:lvl2pPr marL="484188" defTabSz="969963">
                <a:defRPr sz="2400">
                  <a:solidFill>
                    <a:schemeClr val="tx1"/>
                  </a:solidFill>
                  <a:latin typeface="Times New Roman" panose="02020603050405020304" pitchFamily="18" charset="0"/>
                </a:defRPr>
              </a:lvl2pPr>
              <a:lvl3pPr marL="969963" defTabSz="969963">
                <a:defRPr sz="2400">
                  <a:solidFill>
                    <a:schemeClr val="tx1"/>
                  </a:solidFill>
                  <a:latin typeface="Times New Roman" panose="02020603050405020304" pitchFamily="18" charset="0"/>
                </a:defRPr>
              </a:lvl3pPr>
              <a:lvl4pPr marL="1454150" defTabSz="969963">
                <a:defRPr sz="2400">
                  <a:solidFill>
                    <a:schemeClr val="tx1"/>
                  </a:solidFill>
                  <a:latin typeface="Times New Roman" panose="02020603050405020304" pitchFamily="18" charset="0"/>
                </a:defRPr>
              </a:lvl4pPr>
              <a:lvl5pPr marL="1938338" defTabSz="969963">
                <a:defRPr sz="2400">
                  <a:solidFill>
                    <a:schemeClr val="tx1"/>
                  </a:solidFill>
                  <a:latin typeface="Times New Roman" panose="02020603050405020304" pitchFamily="18" charset="0"/>
                </a:defRPr>
              </a:lvl5pPr>
              <a:lvl6pPr marL="2395538" defTabSz="969963" eaLnBrk="0" fontAlgn="base" hangingPunct="0">
                <a:spcBef>
                  <a:spcPct val="0"/>
                </a:spcBef>
                <a:spcAft>
                  <a:spcPct val="0"/>
                </a:spcAft>
                <a:defRPr sz="2400">
                  <a:solidFill>
                    <a:schemeClr val="tx1"/>
                  </a:solidFill>
                  <a:latin typeface="Times New Roman" panose="02020603050405020304" pitchFamily="18" charset="0"/>
                </a:defRPr>
              </a:lvl6pPr>
              <a:lvl7pPr marL="2852738" defTabSz="969963" eaLnBrk="0" fontAlgn="base" hangingPunct="0">
                <a:spcBef>
                  <a:spcPct val="0"/>
                </a:spcBef>
                <a:spcAft>
                  <a:spcPct val="0"/>
                </a:spcAft>
                <a:defRPr sz="2400">
                  <a:solidFill>
                    <a:schemeClr val="tx1"/>
                  </a:solidFill>
                  <a:latin typeface="Times New Roman" panose="02020603050405020304" pitchFamily="18" charset="0"/>
                </a:defRPr>
              </a:lvl7pPr>
              <a:lvl8pPr marL="3309938" defTabSz="969963" eaLnBrk="0" fontAlgn="base" hangingPunct="0">
                <a:spcBef>
                  <a:spcPct val="0"/>
                </a:spcBef>
                <a:spcAft>
                  <a:spcPct val="0"/>
                </a:spcAft>
                <a:defRPr sz="2400">
                  <a:solidFill>
                    <a:schemeClr val="tx1"/>
                  </a:solidFill>
                  <a:latin typeface="Times New Roman" panose="02020603050405020304" pitchFamily="18" charset="0"/>
                </a:defRPr>
              </a:lvl8pPr>
              <a:lvl9pPr marL="3767138" defTabSz="96996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9000"/>
                </a:lnSpc>
              </a:pPr>
              <a:r>
                <a:rPr lang="en-GB" altLang="en-US" sz="1800" dirty="0">
                  <a:solidFill>
                    <a:schemeClr val="bg1"/>
                  </a:solidFill>
                  <a:latin typeface="Arial" panose="020B0604020202020204" pitchFamily="34" charset="0"/>
                </a:rPr>
                <a:t>Accounts Payable</a:t>
              </a:r>
            </a:p>
          </p:txBody>
        </p:sp>
        <p:sp>
          <p:nvSpPr>
            <p:cNvPr id="70663" name="Rectangle 7">
              <a:extLst>
                <a:ext uri="{FF2B5EF4-FFF2-40B4-BE49-F238E27FC236}">
                  <a16:creationId xmlns:a16="http://schemas.microsoft.com/office/drawing/2014/main" id="{36F6D428-9476-47C2-9ECB-B1C65FDBC71C}"/>
                </a:ext>
              </a:extLst>
            </p:cNvPr>
            <p:cNvSpPr>
              <a:spLocks noChangeArrowheads="1"/>
            </p:cNvSpPr>
            <p:nvPr/>
          </p:nvSpPr>
          <p:spPr bwMode="auto">
            <a:xfrm>
              <a:off x="1438822" y="3056413"/>
              <a:ext cx="2562248" cy="347939"/>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nSpc>
                  <a:spcPct val="99000"/>
                </a:lnSpc>
              </a:pPr>
              <a:r>
                <a:rPr lang="en-GB" altLang="en-US">
                  <a:solidFill>
                    <a:srgbClr val="0000CC"/>
                  </a:solidFill>
                </a:rPr>
                <a:t>Payroll</a:t>
              </a:r>
            </a:p>
          </p:txBody>
        </p:sp>
        <p:sp>
          <p:nvSpPr>
            <p:cNvPr id="70664" name="Rectangle 8">
              <a:extLst>
                <a:ext uri="{FF2B5EF4-FFF2-40B4-BE49-F238E27FC236}">
                  <a16:creationId xmlns:a16="http://schemas.microsoft.com/office/drawing/2014/main" id="{E73AEA99-C628-49BA-B87F-4F4E23DF1A9B}"/>
                </a:ext>
              </a:extLst>
            </p:cNvPr>
            <p:cNvSpPr>
              <a:spLocks noChangeArrowheads="1"/>
            </p:cNvSpPr>
            <p:nvPr/>
          </p:nvSpPr>
          <p:spPr bwMode="auto">
            <a:xfrm>
              <a:off x="4566692" y="3087693"/>
              <a:ext cx="1376263" cy="3628330"/>
            </a:xfrm>
            <a:prstGeom prst="rect">
              <a:avLst/>
            </a:prstGeom>
            <a:solidFill>
              <a:srgbClr val="FFFF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000CC"/>
                </a:solidFill>
              </a:endParaRPr>
            </a:p>
          </p:txBody>
        </p:sp>
        <p:sp>
          <p:nvSpPr>
            <p:cNvPr id="70666" name="Rectangle 10">
              <a:extLst>
                <a:ext uri="{FF2B5EF4-FFF2-40B4-BE49-F238E27FC236}">
                  <a16:creationId xmlns:a16="http://schemas.microsoft.com/office/drawing/2014/main" id="{C5CBCD66-3DA4-4590-AE80-E9D3F35FC76A}"/>
                </a:ext>
              </a:extLst>
            </p:cNvPr>
            <p:cNvSpPr>
              <a:spLocks noChangeArrowheads="1"/>
            </p:cNvSpPr>
            <p:nvPr/>
          </p:nvSpPr>
          <p:spPr bwMode="auto">
            <a:xfrm>
              <a:off x="1449247" y="3650710"/>
              <a:ext cx="2554428" cy="347939"/>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lvl1pPr defTabSz="969963">
                <a:defRPr sz="2400">
                  <a:solidFill>
                    <a:schemeClr val="tx1"/>
                  </a:solidFill>
                  <a:latin typeface="Times New Roman" panose="02020603050405020304" pitchFamily="18" charset="0"/>
                </a:defRPr>
              </a:lvl1pPr>
              <a:lvl2pPr marL="484188" defTabSz="969963">
                <a:defRPr sz="2400">
                  <a:solidFill>
                    <a:schemeClr val="tx1"/>
                  </a:solidFill>
                  <a:latin typeface="Times New Roman" panose="02020603050405020304" pitchFamily="18" charset="0"/>
                </a:defRPr>
              </a:lvl2pPr>
              <a:lvl3pPr marL="969963" defTabSz="969963">
                <a:defRPr sz="2400">
                  <a:solidFill>
                    <a:schemeClr val="tx1"/>
                  </a:solidFill>
                  <a:latin typeface="Times New Roman" panose="02020603050405020304" pitchFamily="18" charset="0"/>
                </a:defRPr>
              </a:lvl3pPr>
              <a:lvl4pPr marL="1454150" defTabSz="969963">
                <a:defRPr sz="2400">
                  <a:solidFill>
                    <a:schemeClr val="tx1"/>
                  </a:solidFill>
                  <a:latin typeface="Times New Roman" panose="02020603050405020304" pitchFamily="18" charset="0"/>
                </a:defRPr>
              </a:lvl4pPr>
              <a:lvl5pPr marL="1938338" defTabSz="969963">
                <a:defRPr sz="2400">
                  <a:solidFill>
                    <a:schemeClr val="tx1"/>
                  </a:solidFill>
                  <a:latin typeface="Times New Roman" panose="02020603050405020304" pitchFamily="18" charset="0"/>
                </a:defRPr>
              </a:lvl5pPr>
              <a:lvl6pPr marL="2395538" defTabSz="969963" eaLnBrk="0" fontAlgn="base" hangingPunct="0">
                <a:spcBef>
                  <a:spcPct val="0"/>
                </a:spcBef>
                <a:spcAft>
                  <a:spcPct val="0"/>
                </a:spcAft>
                <a:defRPr sz="2400">
                  <a:solidFill>
                    <a:schemeClr val="tx1"/>
                  </a:solidFill>
                  <a:latin typeface="Times New Roman" panose="02020603050405020304" pitchFamily="18" charset="0"/>
                </a:defRPr>
              </a:lvl6pPr>
              <a:lvl7pPr marL="2852738" defTabSz="969963" eaLnBrk="0" fontAlgn="base" hangingPunct="0">
                <a:spcBef>
                  <a:spcPct val="0"/>
                </a:spcBef>
                <a:spcAft>
                  <a:spcPct val="0"/>
                </a:spcAft>
                <a:defRPr sz="2400">
                  <a:solidFill>
                    <a:schemeClr val="tx1"/>
                  </a:solidFill>
                  <a:latin typeface="Times New Roman" panose="02020603050405020304" pitchFamily="18" charset="0"/>
                </a:defRPr>
              </a:lvl7pPr>
              <a:lvl8pPr marL="3309938" defTabSz="969963" eaLnBrk="0" fontAlgn="base" hangingPunct="0">
                <a:spcBef>
                  <a:spcPct val="0"/>
                </a:spcBef>
                <a:spcAft>
                  <a:spcPct val="0"/>
                </a:spcAft>
                <a:defRPr sz="2400">
                  <a:solidFill>
                    <a:schemeClr val="tx1"/>
                  </a:solidFill>
                  <a:latin typeface="Times New Roman" panose="02020603050405020304" pitchFamily="18" charset="0"/>
                </a:defRPr>
              </a:lvl8pPr>
              <a:lvl9pPr marL="3767138" defTabSz="96996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9000"/>
                </a:lnSpc>
              </a:pPr>
              <a:r>
                <a:rPr lang="en-GB" altLang="en-US" sz="1800">
                  <a:solidFill>
                    <a:schemeClr val="bg1"/>
                  </a:solidFill>
                  <a:latin typeface="Arial" panose="020B0604020202020204" pitchFamily="34" charset="0"/>
                </a:rPr>
                <a:t> Accounts Receivable</a:t>
              </a:r>
            </a:p>
          </p:txBody>
        </p:sp>
        <p:sp>
          <p:nvSpPr>
            <p:cNvPr id="70667" name="Rectangle 11">
              <a:extLst>
                <a:ext uri="{FF2B5EF4-FFF2-40B4-BE49-F238E27FC236}">
                  <a16:creationId xmlns:a16="http://schemas.microsoft.com/office/drawing/2014/main" id="{F4A7D231-06E3-4E69-9103-BD182F0567F2}"/>
                </a:ext>
              </a:extLst>
            </p:cNvPr>
            <p:cNvSpPr>
              <a:spLocks noChangeArrowheads="1"/>
            </p:cNvSpPr>
            <p:nvPr/>
          </p:nvSpPr>
          <p:spPr bwMode="auto">
            <a:xfrm>
              <a:off x="1438821" y="4964415"/>
              <a:ext cx="2564854" cy="347939"/>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lvl1pPr defTabSz="969963">
                <a:defRPr sz="2400">
                  <a:solidFill>
                    <a:schemeClr val="tx1"/>
                  </a:solidFill>
                  <a:latin typeface="Times New Roman" panose="02020603050405020304" pitchFamily="18" charset="0"/>
                </a:defRPr>
              </a:lvl1pPr>
              <a:lvl2pPr marL="484188" defTabSz="969963">
                <a:defRPr sz="2400">
                  <a:solidFill>
                    <a:schemeClr val="tx1"/>
                  </a:solidFill>
                  <a:latin typeface="Times New Roman" panose="02020603050405020304" pitchFamily="18" charset="0"/>
                </a:defRPr>
              </a:lvl2pPr>
              <a:lvl3pPr marL="969963" defTabSz="969963">
                <a:defRPr sz="2400">
                  <a:solidFill>
                    <a:schemeClr val="tx1"/>
                  </a:solidFill>
                  <a:latin typeface="Times New Roman" panose="02020603050405020304" pitchFamily="18" charset="0"/>
                </a:defRPr>
              </a:lvl3pPr>
              <a:lvl4pPr marL="1454150" defTabSz="969963">
                <a:defRPr sz="2400">
                  <a:solidFill>
                    <a:schemeClr val="tx1"/>
                  </a:solidFill>
                  <a:latin typeface="Times New Roman" panose="02020603050405020304" pitchFamily="18" charset="0"/>
                </a:defRPr>
              </a:lvl4pPr>
              <a:lvl5pPr marL="1938338" defTabSz="969963">
                <a:defRPr sz="2400">
                  <a:solidFill>
                    <a:schemeClr val="tx1"/>
                  </a:solidFill>
                  <a:latin typeface="Times New Roman" panose="02020603050405020304" pitchFamily="18" charset="0"/>
                </a:defRPr>
              </a:lvl5pPr>
              <a:lvl6pPr marL="2395538" defTabSz="969963" eaLnBrk="0" fontAlgn="base" hangingPunct="0">
                <a:spcBef>
                  <a:spcPct val="0"/>
                </a:spcBef>
                <a:spcAft>
                  <a:spcPct val="0"/>
                </a:spcAft>
                <a:defRPr sz="2400">
                  <a:solidFill>
                    <a:schemeClr val="tx1"/>
                  </a:solidFill>
                  <a:latin typeface="Times New Roman" panose="02020603050405020304" pitchFamily="18" charset="0"/>
                </a:defRPr>
              </a:lvl6pPr>
              <a:lvl7pPr marL="2852738" defTabSz="969963" eaLnBrk="0" fontAlgn="base" hangingPunct="0">
                <a:spcBef>
                  <a:spcPct val="0"/>
                </a:spcBef>
                <a:spcAft>
                  <a:spcPct val="0"/>
                </a:spcAft>
                <a:defRPr sz="2400">
                  <a:solidFill>
                    <a:schemeClr val="tx1"/>
                  </a:solidFill>
                  <a:latin typeface="Times New Roman" panose="02020603050405020304" pitchFamily="18" charset="0"/>
                </a:defRPr>
              </a:lvl7pPr>
              <a:lvl8pPr marL="3309938" defTabSz="969963" eaLnBrk="0" fontAlgn="base" hangingPunct="0">
                <a:spcBef>
                  <a:spcPct val="0"/>
                </a:spcBef>
                <a:spcAft>
                  <a:spcPct val="0"/>
                </a:spcAft>
                <a:defRPr sz="2400">
                  <a:solidFill>
                    <a:schemeClr val="tx1"/>
                  </a:solidFill>
                  <a:latin typeface="Times New Roman" panose="02020603050405020304" pitchFamily="18" charset="0"/>
                </a:defRPr>
              </a:lvl8pPr>
              <a:lvl9pPr marL="3767138" defTabSz="96996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9000"/>
                </a:lnSpc>
              </a:pPr>
              <a:r>
                <a:rPr lang="en-GB" altLang="en-US" sz="1800" dirty="0">
                  <a:solidFill>
                    <a:schemeClr val="bg1"/>
                  </a:solidFill>
                  <a:latin typeface="Arial" panose="020B0604020202020204" pitchFamily="34" charset="0"/>
                </a:rPr>
                <a:t> Inventory</a:t>
              </a:r>
            </a:p>
          </p:txBody>
        </p:sp>
        <p:sp>
          <p:nvSpPr>
            <p:cNvPr id="70668" name="Line 12">
              <a:extLst>
                <a:ext uri="{FF2B5EF4-FFF2-40B4-BE49-F238E27FC236}">
                  <a16:creationId xmlns:a16="http://schemas.microsoft.com/office/drawing/2014/main" id="{6ACF754E-4479-4C92-A758-055DB9788204}"/>
                </a:ext>
              </a:extLst>
            </p:cNvPr>
            <p:cNvSpPr>
              <a:spLocks noChangeShapeType="1"/>
            </p:cNvSpPr>
            <p:nvPr/>
          </p:nvSpPr>
          <p:spPr bwMode="auto">
            <a:xfrm>
              <a:off x="4003675" y="4526513"/>
              <a:ext cx="563017"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70669" name="Line 13">
              <a:extLst>
                <a:ext uri="{FF2B5EF4-FFF2-40B4-BE49-F238E27FC236}">
                  <a16:creationId xmlns:a16="http://schemas.microsoft.com/office/drawing/2014/main" id="{082C3A89-6ACA-4AF2-967D-3A5F99843FB5}"/>
                </a:ext>
              </a:extLst>
            </p:cNvPr>
            <p:cNvSpPr>
              <a:spLocks noChangeShapeType="1"/>
            </p:cNvSpPr>
            <p:nvPr/>
          </p:nvSpPr>
          <p:spPr bwMode="auto">
            <a:xfrm>
              <a:off x="6795301" y="4026054"/>
              <a:ext cx="207222"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71" name="Rectangle 15">
              <a:extLst>
                <a:ext uri="{FF2B5EF4-FFF2-40B4-BE49-F238E27FC236}">
                  <a16:creationId xmlns:a16="http://schemas.microsoft.com/office/drawing/2014/main" id="{B41BBB86-9575-4AF1-8B61-4EE1D766AF2B}"/>
                </a:ext>
              </a:extLst>
            </p:cNvPr>
            <p:cNvSpPr>
              <a:spLocks noChangeArrowheads="1"/>
            </p:cNvSpPr>
            <p:nvPr/>
          </p:nvSpPr>
          <p:spPr bwMode="auto">
            <a:xfrm>
              <a:off x="6380857" y="3275365"/>
              <a:ext cx="2252067" cy="1626493"/>
            </a:xfrm>
            <a:prstGeom prst="rect">
              <a:avLst/>
            </a:prstGeom>
            <a:solidFill>
              <a:srgbClr val="00B0F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dirty="0">
                <a:solidFill>
                  <a:srgbClr val="0000CC"/>
                </a:solidFill>
              </a:endParaRPr>
            </a:p>
          </p:txBody>
        </p:sp>
        <p:sp>
          <p:nvSpPr>
            <p:cNvPr id="70672" name="Line 16">
              <a:extLst>
                <a:ext uri="{FF2B5EF4-FFF2-40B4-BE49-F238E27FC236}">
                  <a16:creationId xmlns:a16="http://schemas.microsoft.com/office/drawing/2014/main" id="{05CF77DD-607A-4AC4-B8ED-D16F8A04AF3B}"/>
                </a:ext>
              </a:extLst>
            </p:cNvPr>
            <p:cNvSpPr>
              <a:spLocks noChangeShapeType="1"/>
            </p:cNvSpPr>
            <p:nvPr/>
          </p:nvSpPr>
          <p:spPr bwMode="auto">
            <a:xfrm>
              <a:off x="6005514" y="5944481"/>
              <a:ext cx="207222"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73" name="Text Box 17">
              <a:extLst>
                <a:ext uri="{FF2B5EF4-FFF2-40B4-BE49-F238E27FC236}">
                  <a16:creationId xmlns:a16="http://schemas.microsoft.com/office/drawing/2014/main" id="{7D89156A-4D60-4AF8-B109-978DC940155C}"/>
                </a:ext>
              </a:extLst>
            </p:cNvPr>
            <p:cNvSpPr txBox="1">
              <a:spLocks noChangeArrowheads="1"/>
            </p:cNvSpPr>
            <p:nvPr/>
          </p:nvSpPr>
          <p:spPr bwMode="auto">
            <a:xfrm>
              <a:off x="6380857" y="3698932"/>
              <a:ext cx="2189510" cy="92333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dirty="0">
                  <a:solidFill>
                    <a:srgbClr val="0000CC"/>
                  </a:solidFill>
                </a:rPr>
                <a:t>PARTNERS’ PERFORMANCE REPORT</a:t>
              </a:r>
            </a:p>
          </p:txBody>
        </p:sp>
        <p:sp>
          <p:nvSpPr>
            <p:cNvPr id="70674" name="Line 18">
              <a:extLst>
                <a:ext uri="{FF2B5EF4-FFF2-40B4-BE49-F238E27FC236}">
                  <a16:creationId xmlns:a16="http://schemas.microsoft.com/office/drawing/2014/main" id="{1E9B38B8-7C33-42F6-AC0D-7E861E02D6AE}"/>
                </a:ext>
              </a:extLst>
            </p:cNvPr>
            <p:cNvSpPr>
              <a:spLocks noChangeShapeType="1"/>
            </p:cNvSpPr>
            <p:nvPr/>
          </p:nvSpPr>
          <p:spPr bwMode="auto">
            <a:xfrm>
              <a:off x="4003675" y="3775824"/>
              <a:ext cx="563017"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70675" name="Line 19">
              <a:extLst>
                <a:ext uri="{FF2B5EF4-FFF2-40B4-BE49-F238E27FC236}">
                  <a16:creationId xmlns:a16="http://schemas.microsoft.com/office/drawing/2014/main" id="{1B715865-A281-4EF6-BFC2-5F61CE6FFDDB}"/>
                </a:ext>
              </a:extLst>
            </p:cNvPr>
            <p:cNvSpPr>
              <a:spLocks noChangeShapeType="1"/>
            </p:cNvSpPr>
            <p:nvPr/>
          </p:nvSpPr>
          <p:spPr bwMode="auto">
            <a:xfrm>
              <a:off x="4003675" y="3275365"/>
              <a:ext cx="563017"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76" name="Line 20">
              <a:extLst>
                <a:ext uri="{FF2B5EF4-FFF2-40B4-BE49-F238E27FC236}">
                  <a16:creationId xmlns:a16="http://schemas.microsoft.com/office/drawing/2014/main" id="{89CA1D08-167D-4F58-AA62-F52E50B5E961}"/>
                </a:ext>
              </a:extLst>
            </p:cNvPr>
            <p:cNvSpPr>
              <a:spLocks noChangeShapeType="1"/>
            </p:cNvSpPr>
            <p:nvPr/>
          </p:nvSpPr>
          <p:spPr bwMode="auto">
            <a:xfrm>
              <a:off x="4003675" y="6109998"/>
              <a:ext cx="563017"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70677" name="Line 21">
              <a:extLst>
                <a:ext uri="{FF2B5EF4-FFF2-40B4-BE49-F238E27FC236}">
                  <a16:creationId xmlns:a16="http://schemas.microsoft.com/office/drawing/2014/main" id="{888F3B19-FD81-4603-8CAE-4C23949A3696}"/>
                </a:ext>
              </a:extLst>
            </p:cNvPr>
            <p:cNvSpPr>
              <a:spLocks noChangeShapeType="1"/>
            </p:cNvSpPr>
            <p:nvPr/>
          </p:nvSpPr>
          <p:spPr bwMode="auto">
            <a:xfrm>
              <a:off x="4566692" y="5652547"/>
              <a:ext cx="13762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78" name="Text Box 22">
              <a:extLst>
                <a:ext uri="{FF2B5EF4-FFF2-40B4-BE49-F238E27FC236}">
                  <a16:creationId xmlns:a16="http://schemas.microsoft.com/office/drawing/2014/main" id="{96CA8A5A-B9A5-4D0F-91F7-9CB70E58CAF1}"/>
                </a:ext>
              </a:extLst>
            </p:cNvPr>
            <p:cNvSpPr txBox="1">
              <a:spLocks noChangeArrowheads="1"/>
            </p:cNvSpPr>
            <p:nvPr/>
          </p:nvSpPr>
          <p:spPr bwMode="auto">
            <a:xfrm>
              <a:off x="4691807" y="3847506"/>
              <a:ext cx="1205534"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dirty="0">
                  <a:solidFill>
                    <a:srgbClr val="0000CC"/>
                  </a:solidFill>
                </a:rPr>
                <a:t>COST LEDGER</a:t>
              </a:r>
            </a:p>
          </p:txBody>
        </p:sp>
        <p:sp>
          <p:nvSpPr>
            <p:cNvPr id="70679" name="Text Box 23">
              <a:extLst>
                <a:ext uri="{FF2B5EF4-FFF2-40B4-BE49-F238E27FC236}">
                  <a16:creationId xmlns:a16="http://schemas.microsoft.com/office/drawing/2014/main" id="{8A2FAF1C-56FA-4211-9EDA-2150584A76AA}"/>
                </a:ext>
              </a:extLst>
            </p:cNvPr>
            <p:cNvSpPr txBox="1">
              <a:spLocks noChangeArrowheads="1"/>
            </p:cNvSpPr>
            <p:nvPr/>
          </p:nvSpPr>
          <p:spPr bwMode="auto">
            <a:xfrm>
              <a:off x="4629249" y="6027892"/>
              <a:ext cx="1205534"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dirty="0">
                  <a:solidFill>
                    <a:srgbClr val="0000CC"/>
                  </a:solidFill>
                </a:rPr>
                <a:t>GENERAL LEDGER</a:t>
              </a:r>
            </a:p>
          </p:txBody>
        </p:sp>
        <p:sp>
          <p:nvSpPr>
            <p:cNvPr id="70680" name="Line 24">
              <a:extLst>
                <a:ext uri="{FF2B5EF4-FFF2-40B4-BE49-F238E27FC236}">
                  <a16:creationId xmlns:a16="http://schemas.microsoft.com/office/drawing/2014/main" id="{3EB3AAAA-F2D7-4625-9292-377329D760E0}"/>
                </a:ext>
              </a:extLst>
            </p:cNvPr>
            <p:cNvSpPr>
              <a:spLocks noChangeShapeType="1"/>
            </p:cNvSpPr>
            <p:nvPr/>
          </p:nvSpPr>
          <p:spPr bwMode="auto">
            <a:xfrm>
              <a:off x="6005514" y="5965334"/>
              <a:ext cx="207222"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81" name="Line 25">
              <a:extLst>
                <a:ext uri="{FF2B5EF4-FFF2-40B4-BE49-F238E27FC236}">
                  <a16:creationId xmlns:a16="http://schemas.microsoft.com/office/drawing/2014/main" id="{514BF82F-7104-45F9-A218-FD173122E9FD}"/>
                </a:ext>
              </a:extLst>
            </p:cNvPr>
            <p:cNvSpPr>
              <a:spLocks noChangeShapeType="1"/>
            </p:cNvSpPr>
            <p:nvPr/>
          </p:nvSpPr>
          <p:spPr bwMode="auto">
            <a:xfrm>
              <a:off x="6005514" y="4276283"/>
              <a:ext cx="207222"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82" name="Line 26">
              <a:extLst>
                <a:ext uri="{FF2B5EF4-FFF2-40B4-BE49-F238E27FC236}">
                  <a16:creationId xmlns:a16="http://schemas.microsoft.com/office/drawing/2014/main" id="{53F2E7DC-8300-470D-8C3D-392E3F98B062}"/>
                </a:ext>
              </a:extLst>
            </p:cNvPr>
            <p:cNvSpPr>
              <a:spLocks noChangeShapeType="1"/>
            </p:cNvSpPr>
            <p:nvPr/>
          </p:nvSpPr>
          <p:spPr bwMode="auto">
            <a:xfrm>
              <a:off x="4566692" y="5464874"/>
              <a:ext cx="13762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83" name="Line 27">
              <a:extLst>
                <a:ext uri="{FF2B5EF4-FFF2-40B4-BE49-F238E27FC236}">
                  <a16:creationId xmlns:a16="http://schemas.microsoft.com/office/drawing/2014/main" id="{C99B76A3-6878-4BB6-8A7F-DD1C8DD62E87}"/>
                </a:ext>
              </a:extLst>
            </p:cNvPr>
            <p:cNvSpPr>
              <a:spLocks noChangeShapeType="1"/>
            </p:cNvSpPr>
            <p:nvPr/>
          </p:nvSpPr>
          <p:spPr bwMode="auto">
            <a:xfrm>
              <a:off x="4003675" y="5214645"/>
              <a:ext cx="563017"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70684" name="Line 28">
              <a:extLst>
                <a:ext uri="{FF2B5EF4-FFF2-40B4-BE49-F238E27FC236}">
                  <a16:creationId xmlns:a16="http://schemas.microsoft.com/office/drawing/2014/main" id="{6BC794FB-5881-443C-9A02-1D9822238C5A}"/>
                </a:ext>
              </a:extLst>
            </p:cNvPr>
            <p:cNvSpPr>
              <a:spLocks noChangeShapeType="1"/>
            </p:cNvSpPr>
            <p:nvPr/>
          </p:nvSpPr>
          <p:spPr bwMode="auto">
            <a:xfrm>
              <a:off x="5254824" y="5214645"/>
              <a:ext cx="0" cy="75068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70685" name="Text Box 29">
              <a:extLst>
                <a:ext uri="{FF2B5EF4-FFF2-40B4-BE49-F238E27FC236}">
                  <a16:creationId xmlns:a16="http://schemas.microsoft.com/office/drawing/2014/main" id="{FB83A27D-A209-409D-8771-C3328E41B707}"/>
                </a:ext>
              </a:extLst>
            </p:cNvPr>
            <p:cNvSpPr txBox="1">
              <a:spLocks noChangeArrowheads="1"/>
            </p:cNvSpPr>
            <p:nvPr/>
          </p:nvSpPr>
          <p:spPr bwMode="auto">
            <a:xfrm>
              <a:off x="4566692" y="4819752"/>
              <a:ext cx="202840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000CC"/>
                  </a:solidFill>
                </a:rPr>
                <a:t>THROUGH ROLL-UP</a:t>
              </a:r>
            </a:p>
            <a:p>
              <a:r>
                <a:rPr lang="en-GB" altLang="en-US">
                  <a:solidFill>
                    <a:srgbClr val="0000CC"/>
                  </a:solidFill>
                </a:rPr>
                <a:t> PROCESS</a:t>
              </a:r>
            </a:p>
          </p:txBody>
        </p:sp>
      </p:grpSp>
      <p:sp>
        <p:nvSpPr>
          <p:cNvPr id="30" name="Title 3">
            <a:extLst>
              <a:ext uri="{FF2B5EF4-FFF2-40B4-BE49-F238E27FC236}">
                <a16:creationId xmlns:a16="http://schemas.microsoft.com/office/drawing/2014/main" id="{EBCB51C0-2C98-4EAD-2CE3-AA646E462E98}"/>
              </a:ext>
            </a:extLst>
          </p:cNvPr>
          <p:cNvSpPr txBox="1">
            <a:spLocks/>
          </p:cNvSpPr>
          <p:nvPr/>
        </p:nvSpPr>
        <p:spPr>
          <a:xfrm>
            <a:off x="443807" y="2388649"/>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7030A0"/>
                </a:solidFill>
                <a:latin typeface="Arial" panose="020B0604020202020204" pitchFamily="34" charset="0"/>
                <a:cs typeface="Arial" panose="020B0604020202020204" pitchFamily="34" charset="0"/>
              </a:rPr>
              <a:t>Understanding the JV Ledger</a:t>
            </a:r>
            <a:endParaRPr lang="en-NG" sz="2000" i="1" dirty="0">
              <a:solidFill>
                <a:srgbClr val="7030A0"/>
              </a:solidFill>
              <a:latin typeface="Arial" panose="020B0604020202020204" pitchFamily="34" charset="0"/>
              <a:cs typeface="Arial" panose="020B0604020202020204" pitchFamily="34" charset="0"/>
            </a:endParaRPr>
          </a:p>
        </p:txBody>
      </p:sp>
      <p:sp>
        <p:nvSpPr>
          <p:cNvPr id="32" name="Content Placeholder 2">
            <a:extLst>
              <a:ext uri="{FF2B5EF4-FFF2-40B4-BE49-F238E27FC236}">
                <a16:creationId xmlns:a16="http://schemas.microsoft.com/office/drawing/2014/main" id="{D3CBA130-936C-4531-47F7-6F787AA6E9C7}"/>
              </a:ext>
            </a:extLst>
          </p:cNvPr>
          <p:cNvSpPr txBox="1">
            <a:spLocks/>
          </p:cNvSpPr>
          <p:nvPr/>
        </p:nvSpPr>
        <p:spPr>
          <a:xfrm>
            <a:off x="324074" y="1710885"/>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34" name="Title 3">
            <a:extLst>
              <a:ext uri="{FF2B5EF4-FFF2-40B4-BE49-F238E27FC236}">
                <a16:creationId xmlns:a16="http://schemas.microsoft.com/office/drawing/2014/main" id="{A0616B08-90B5-9157-A4C3-39F89A708538}"/>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4304163F-BD6E-5093-F2FE-0D8A23720FE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E1DAA607-BB0A-443C-9CAF-B6AB301CC814}" type="slidenum">
              <a:rPr lang="en-US" altLang="en-US" sz="1800" b="0">
                <a:latin typeface="Arial" panose="020B0604020202020204" pitchFamily="34" charset="0"/>
              </a:rPr>
              <a:pPr algn="r"/>
              <a:t>119</a:t>
            </a:fld>
            <a:endParaRPr lang="en-US" altLang="en-US" sz="1800" b="0">
              <a:latin typeface="Arial" panose="020B0604020202020204" pitchFamily="34" charset="0"/>
            </a:endParaRPr>
          </a:p>
        </p:txBody>
      </p:sp>
      <p:sp>
        <p:nvSpPr>
          <p:cNvPr id="48131" name="Rectangle 2">
            <a:extLst>
              <a:ext uri="{FF2B5EF4-FFF2-40B4-BE49-F238E27FC236}">
                <a16:creationId xmlns:a16="http://schemas.microsoft.com/office/drawing/2014/main" id="{81B2BCE7-5863-26D1-4F31-E0D3A6FBA41D}"/>
              </a:ext>
            </a:extLst>
          </p:cNvPr>
          <p:cNvSpPr>
            <a:spLocks noChangeArrowheads="1"/>
          </p:cNvSpPr>
          <p:nvPr/>
        </p:nvSpPr>
        <p:spPr bwMode="auto">
          <a:xfrm>
            <a:off x="5187054" y="1641516"/>
            <a:ext cx="1633444" cy="546508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endParaRPr lang="en-US" altLang="en-US" sz="1532"/>
          </a:p>
        </p:txBody>
      </p:sp>
      <p:sp>
        <p:nvSpPr>
          <p:cNvPr id="48141" name="Text Box 13">
            <a:extLst>
              <a:ext uri="{FF2B5EF4-FFF2-40B4-BE49-F238E27FC236}">
                <a16:creationId xmlns:a16="http://schemas.microsoft.com/office/drawing/2014/main" id="{4F5C553B-950E-A39C-0533-DA4C99BA3ECF}"/>
              </a:ext>
            </a:extLst>
          </p:cNvPr>
          <p:cNvSpPr txBox="1">
            <a:spLocks noChangeArrowheads="1"/>
          </p:cNvSpPr>
          <p:nvPr/>
        </p:nvSpPr>
        <p:spPr bwMode="auto">
          <a:xfrm>
            <a:off x="1873527" y="2351739"/>
            <a:ext cx="7992888"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pPr algn="l"/>
            <a:r>
              <a:rPr lang="en-GB" altLang="en-US" sz="1800" b="0" dirty="0">
                <a:solidFill>
                  <a:srgbClr val="0000CC"/>
                </a:solidFill>
                <a:latin typeface="Arial" panose="020B0604020202020204" pitchFamily="34" charset="0"/>
              </a:rPr>
              <a:t>VENTURE LEDGER / PARTNERS’ REPORT (ERP)</a:t>
            </a:r>
          </a:p>
        </p:txBody>
      </p:sp>
      <p:grpSp>
        <p:nvGrpSpPr>
          <p:cNvPr id="2" name="Group 1">
            <a:extLst>
              <a:ext uri="{FF2B5EF4-FFF2-40B4-BE49-F238E27FC236}">
                <a16:creationId xmlns:a16="http://schemas.microsoft.com/office/drawing/2014/main" id="{F734345C-2637-6404-C40D-E2BC9636944A}"/>
              </a:ext>
            </a:extLst>
          </p:cNvPr>
          <p:cNvGrpSpPr/>
          <p:nvPr/>
        </p:nvGrpSpPr>
        <p:grpSpPr>
          <a:xfrm>
            <a:off x="272821" y="2747745"/>
            <a:ext cx="9272400" cy="4582911"/>
            <a:chOff x="272821" y="2327233"/>
            <a:chExt cx="9272400" cy="5019194"/>
          </a:xfrm>
        </p:grpSpPr>
        <p:sp>
          <p:nvSpPr>
            <p:cNvPr id="48132" name="Rectangle 3">
              <a:extLst>
                <a:ext uri="{FF2B5EF4-FFF2-40B4-BE49-F238E27FC236}">
                  <a16:creationId xmlns:a16="http://schemas.microsoft.com/office/drawing/2014/main" id="{276F0992-7719-D981-2473-0F661F02D791}"/>
                </a:ext>
              </a:extLst>
            </p:cNvPr>
            <p:cNvSpPr>
              <a:spLocks noChangeArrowheads="1"/>
            </p:cNvSpPr>
            <p:nvPr/>
          </p:nvSpPr>
          <p:spPr bwMode="auto">
            <a:xfrm>
              <a:off x="559542" y="5971202"/>
              <a:ext cx="2020953" cy="407967"/>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9050" tIns="48656" rIns="99050" bIns="48656">
              <a:spAutoFit/>
            </a:bodyPr>
            <a:lstStyle>
              <a:lvl1pPr defTabSz="969963">
                <a:spcBef>
                  <a:spcPct val="20000"/>
                </a:spcBef>
                <a:buSzPct val="90000"/>
                <a:buChar char="•"/>
                <a:defRPr sz="3000" b="1">
                  <a:solidFill>
                    <a:srgbClr val="003A90"/>
                  </a:solidFill>
                  <a:latin typeface="Arial" panose="020B0604020202020204" pitchFamily="34" charset="0"/>
                </a:defRPr>
              </a:lvl1pPr>
              <a:lvl2pPr marL="484188" indent="-168275" defTabSz="969963">
                <a:spcBef>
                  <a:spcPct val="20000"/>
                </a:spcBef>
                <a:buSzPct val="90000"/>
                <a:buChar char="•"/>
                <a:defRPr sz="2600" b="1">
                  <a:solidFill>
                    <a:srgbClr val="003A90"/>
                  </a:solidFill>
                  <a:latin typeface="Arial" panose="020B0604020202020204" pitchFamily="34" charset="0"/>
                </a:defRPr>
              </a:lvl2pPr>
              <a:lvl3pPr marL="969963" indent="-177800" defTabSz="969963">
                <a:spcBef>
                  <a:spcPct val="20000"/>
                </a:spcBef>
                <a:buSzPct val="90000"/>
                <a:buChar char="•"/>
                <a:defRPr sz="2400" b="1">
                  <a:solidFill>
                    <a:srgbClr val="003A90"/>
                  </a:solidFill>
                  <a:latin typeface="Arial" panose="020B0604020202020204" pitchFamily="34" charset="0"/>
                </a:defRPr>
              </a:lvl3pPr>
              <a:lvl4pPr marL="1454150" indent="-115888" defTabSz="969963">
                <a:spcBef>
                  <a:spcPct val="20000"/>
                </a:spcBef>
                <a:buSzPct val="90000"/>
                <a:buChar char="•"/>
                <a:defRPr sz="2000" b="1">
                  <a:solidFill>
                    <a:srgbClr val="003A90"/>
                  </a:solidFill>
                  <a:latin typeface="Arial" panose="020B0604020202020204" pitchFamily="34" charset="0"/>
                </a:defRPr>
              </a:lvl4pPr>
              <a:lvl5pPr marL="1938338" indent="-115888" defTabSz="969963">
                <a:spcBef>
                  <a:spcPct val="20000"/>
                </a:spcBef>
                <a:buSzPct val="90000"/>
                <a:buChar char="•"/>
                <a:defRPr sz="2000" b="1">
                  <a:solidFill>
                    <a:schemeClr val="tx1"/>
                  </a:solidFill>
                  <a:latin typeface="Arial" panose="020B0604020202020204" pitchFamily="34" charset="0"/>
                </a:defRPr>
              </a:lvl5pPr>
              <a:lvl6pPr marL="23955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8527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3099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7671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a:lnSpc>
                  <a:spcPct val="99000"/>
                </a:lnSpc>
                <a:spcBef>
                  <a:spcPct val="0"/>
                </a:spcBef>
                <a:buSzTx/>
                <a:buFontTx/>
                <a:buNone/>
              </a:pPr>
              <a:r>
                <a:rPr lang="en-GB" altLang="en-US" sz="1800" dirty="0">
                  <a:solidFill>
                    <a:schemeClr val="bg1"/>
                  </a:solidFill>
                </a:rPr>
                <a:t>Capital Assets </a:t>
              </a:r>
            </a:p>
          </p:txBody>
        </p:sp>
        <p:sp>
          <p:nvSpPr>
            <p:cNvPr id="48133" name="Rectangle 4">
              <a:extLst>
                <a:ext uri="{FF2B5EF4-FFF2-40B4-BE49-F238E27FC236}">
                  <a16:creationId xmlns:a16="http://schemas.microsoft.com/office/drawing/2014/main" id="{8FAB65E7-6043-70AB-F03D-927EE196CBBB}"/>
                </a:ext>
              </a:extLst>
            </p:cNvPr>
            <p:cNvSpPr>
              <a:spLocks noChangeArrowheads="1"/>
            </p:cNvSpPr>
            <p:nvPr/>
          </p:nvSpPr>
          <p:spPr bwMode="auto">
            <a:xfrm>
              <a:off x="6580694" y="5015465"/>
              <a:ext cx="2959313" cy="2062657"/>
            </a:xfrm>
            <a:prstGeom prst="rect">
              <a:avLst/>
            </a:prstGeom>
            <a:solidFill>
              <a:srgbClr val="66CC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endParaRPr lang="en-US" altLang="en-US" sz="1800">
                <a:latin typeface="Arial" panose="020B0604020202020204" pitchFamily="34" charset="0"/>
              </a:endParaRPr>
            </a:p>
          </p:txBody>
        </p:sp>
        <p:sp>
          <p:nvSpPr>
            <p:cNvPr id="48134" name="Rectangle 5">
              <a:extLst>
                <a:ext uri="{FF2B5EF4-FFF2-40B4-BE49-F238E27FC236}">
                  <a16:creationId xmlns:a16="http://schemas.microsoft.com/office/drawing/2014/main" id="{FDBF4066-5142-3F0A-80FC-F2EB9084ED66}"/>
                </a:ext>
              </a:extLst>
            </p:cNvPr>
            <p:cNvSpPr>
              <a:spLocks noChangeArrowheads="1"/>
            </p:cNvSpPr>
            <p:nvPr/>
          </p:nvSpPr>
          <p:spPr bwMode="auto">
            <a:xfrm>
              <a:off x="6631087" y="5124940"/>
              <a:ext cx="2835936" cy="44274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2131" tIns="20852" rIns="52131" bIns="20852">
              <a:spAutoFit/>
            </a:bodyP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pPr>
                <a:lnSpc>
                  <a:spcPct val="149000"/>
                </a:lnSpc>
              </a:pPr>
              <a:r>
                <a:rPr lang="en-GB" altLang="en-US" sz="1800">
                  <a:latin typeface="Arial" panose="020B0604020202020204" pitchFamily="34" charset="0"/>
                </a:rPr>
                <a:t>BILLING STATEMENT</a:t>
              </a:r>
            </a:p>
          </p:txBody>
        </p:sp>
        <p:sp>
          <p:nvSpPr>
            <p:cNvPr id="48135" name="Rectangle 6">
              <a:extLst>
                <a:ext uri="{FF2B5EF4-FFF2-40B4-BE49-F238E27FC236}">
                  <a16:creationId xmlns:a16="http://schemas.microsoft.com/office/drawing/2014/main" id="{64899DD8-60DD-49AB-349F-2CC397D4940A}"/>
                </a:ext>
              </a:extLst>
            </p:cNvPr>
            <p:cNvSpPr>
              <a:spLocks noChangeArrowheads="1"/>
            </p:cNvSpPr>
            <p:nvPr/>
          </p:nvSpPr>
          <p:spPr bwMode="auto">
            <a:xfrm>
              <a:off x="272821" y="4078841"/>
              <a:ext cx="2391084" cy="708315"/>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9050" tIns="48656" rIns="99050" bIns="48656">
              <a:spAutoFit/>
            </a:bodyPr>
            <a:lstStyle>
              <a:lvl1pPr defTabSz="969963">
                <a:spcBef>
                  <a:spcPct val="20000"/>
                </a:spcBef>
                <a:buSzPct val="90000"/>
                <a:buChar char="•"/>
                <a:defRPr sz="3000" b="1">
                  <a:solidFill>
                    <a:srgbClr val="003A90"/>
                  </a:solidFill>
                  <a:latin typeface="Arial" panose="020B0604020202020204" pitchFamily="34" charset="0"/>
                </a:defRPr>
              </a:lvl1pPr>
              <a:lvl2pPr marL="484188" indent="-168275" defTabSz="969963">
                <a:spcBef>
                  <a:spcPct val="20000"/>
                </a:spcBef>
                <a:buSzPct val="90000"/>
                <a:buChar char="•"/>
                <a:defRPr sz="2600" b="1">
                  <a:solidFill>
                    <a:srgbClr val="003A90"/>
                  </a:solidFill>
                  <a:latin typeface="Arial" panose="020B0604020202020204" pitchFamily="34" charset="0"/>
                </a:defRPr>
              </a:lvl2pPr>
              <a:lvl3pPr marL="969963" indent="-177800" defTabSz="969963">
                <a:spcBef>
                  <a:spcPct val="20000"/>
                </a:spcBef>
                <a:buSzPct val="90000"/>
                <a:buChar char="•"/>
                <a:defRPr sz="2400" b="1">
                  <a:solidFill>
                    <a:srgbClr val="003A90"/>
                  </a:solidFill>
                  <a:latin typeface="Arial" panose="020B0604020202020204" pitchFamily="34" charset="0"/>
                </a:defRPr>
              </a:lvl3pPr>
              <a:lvl4pPr marL="1454150" indent="-115888" defTabSz="969963">
                <a:spcBef>
                  <a:spcPct val="20000"/>
                </a:spcBef>
                <a:buSzPct val="90000"/>
                <a:buChar char="•"/>
                <a:defRPr sz="2000" b="1">
                  <a:solidFill>
                    <a:srgbClr val="003A90"/>
                  </a:solidFill>
                  <a:latin typeface="Arial" panose="020B0604020202020204" pitchFamily="34" charset="0"/>
                </a:defRPr>
              </a:lvl4pPr>
              <a:lvl5pPr marL="1938338" indent="-115888" defTabSz="969963">
                <a:spcBef>
                  <a:spcPct val="20000"/>
                </a:spcBef>
                <a:buSzPct val="90000"/>
                <a:buChar char="•"/>
                <a:defRPr sz="2000" b="1">
                  <a:solidFill>
                    <a:schemeClr val="tx1"/>
                  </a:solidFill>
                  <a:latin typeface="Arial" panose="020B0604020202020204" pitchFamily="34" charset="0"/>
                </a:defRPr>
              </a:lvl5pPr>
              <a:lvl6pPr marL="23955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8527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3099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7671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a:lnSpc>
                  <a:spcPct val="99000"/>
                </a:lnSpc>
                <a:spcBef>
                  <a:spcPct val="0"/>
                </a:spcBef>
                <a:buSzTx/>
                <a:buFontTx/>
                <a:buNone/>
              </a:pPr>
              <a:r>
                <a:rPr lang="en-GB" altLang="en-US" sz="1800" dirty="0">
                  <a:solidFill>
                    <a:schemeClr val="bg1"/>
                  </a:solidFill>
                </a:rPr>
                <a:t>Material Management </a:t>
              </a:r>
            </a:p>
          </p:txBody>
        </p:sp>
        <p:sp>
          <p:nvSpPr>
            <p:cNvPr id="48136" name="Rectangle 8">
              <a:extLst>
                <a:ext uri="{FF2B5EF4-FFF2-40B4-BE49-F238E27FC236}">
                  <a16:creationId xmlns:a16="http://schemas.microsoft.com/office/drawing/2014/main" id="{260142A9-226F-0394-1F79-B666BF413286}"/>
                </a:ext>
              </a:extLst>
            </p:cNvPr>
            <p:cNvSpPr>
              <a:spLocks noChangeArrowheads="1"/>
            </p:cNvSpPr>
            <p:nvPr/>
          </p:nvSpPr>
          <p:spPr bwMode="auto">
            <a:xfrm>
              <a:off x="3419806" y="2327233"/>
              <a:ext cx="1835018" cy="4837774"/>
            </a:xfrm>
            <a:prstGeom prst="rect">
              <a:avLst/>
            </a:prstGeom>
            <a:solidFill>
              <a:srgbClr val="FFFF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endParaRPr lang="en-US" altLang="en-US" sz="1800">
                <a:solidFill>
                  <a:srgbClr val="0238BE"/>
                </a:solidFill>
                <a:latin typeface="Arial" panose="020B0604020202020204" pitchFamily="34" charset="0"/>
              </a:endParaRPr>
            </a:p>
          </p:txBody>
        </p:sp>
        <p:sp>
          <p:nvSpPr>
            <p:cNvPr id="48137" name="Rectangle 9">
              <a:extLst>
                <a:ext uri="{FF2B5EF4-FFF2-40B4-BE49-F238E27FC236}">
                  <a16:creationId xmlns:a16="http://schemas.microsoft.com/office/drawing/2014/main" id="{806AECB9-B7D6-E9F9-FFF6-79F0D13D25C8}"/>
                </a:ext>
              </a:extLst>
            </p:cNvPr>
            <p:cNvSpPr>
              <a:spLocks noChangeArrowheads="1"/>
            </p:cNvSpPr>
            <p:nvPr/>
          </p:nvSpPr>
          <p:spPr bwMode="auto">
            <a:xfrm>
              <a:off x="429214" y="3161332"/>
              <a:ext cx="2203411" cy="708315"/>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9050" tIns="48656" rIns="99050" bIns="48656">
              <a:spAutoFit/>
            </a:bodyPr>
            <a:lstStyle>
              <a:lvl1pPr defTabSz="969963">
                <a:spcBef>
                  <a:spcPct val="20000"/>
                </a:spcBef>
                <a:buSzPct val="90000"/>
                <a:buChar char="•"/>
                <a:defRPr sz="3000" b="1">
                  <a:solidFill>
                    <a:srgbClr val="003A90"/>
                  </a:solidFill>
                  <a:latin typeface="Arial" panose="020B0604020202020204" pitchFamily="34" charset="0"/>
                </a:defRPr>
              </a:lvl1pPr>
              <a:lvl2pPr marL="484188" indent="-168275" defTabSz="969963">
                <a:spcBef>
                  <a:spcPct val="20000"/>
                </a:spcBef>
                <a:buSzPct val="90000"/>
                <a:buChar char="•"/>
                <a:defRPr sz="2600" b="1">
                  <a:solidFill>
                    <a:srgbClr val="003A90"/>
                  </a:solidFill>
                  <a:latin typeface="Arial" panose="020B0604020202020204" pitchFamily="34" charset="0"/>
                </a:defRPr>
              </a:lvl2pPr>
              <a:lvl3pPr marL="969963" indent="-177800" defTabSz="969963">
                <a:spcBef>
                  <a:spcPct val="20000"/>
                </a:spcBef>
                <a:buSzPct val="90000"/>
                <a:buChar char="•"/>
                <a:defRPr sz="2400" b="1">
                  <a:solidFill>
                    <a:srgbClr val="003A90"/>
                  </a:solidFill>
                  <a:latin typeface="Arial" panose="020B0604020202020204" pitchFamily="34" charset="0"/>
                </a:defRPr>
              </a:lvl3pPr>
              <a:lvl4pPr marL="1454150" indent="-115888" defTabSz="969963">
                <a:spcBef>
                  <a:spcPct val="20000"/>
                </a:spcBef>
                <a:buSzPct val="90000"/>
                <a:buChar char="•"/>
                <a:defRPr sz="2000" b="1">
                  <a:solidFill>
                    <a:srgbClr val="003A90"/>
                  </a:solidFill>
                  <a:latin typeface="Arial" panose="020B0604020202020204" pitchFamily="34" charset="0"/>
                </a:defRPr>
              </a:lvl4pPr>
              <a:lvl5pPr marL="1938338" indent="-115888" defTabSz="969963">
                <a:spcBef>
                  <a:spcPct val="20000"/>
                </a:spcBef>
                <a:buSzPct val="90000"/>
                <a:buChar char="•"/>
                <a:defRPr sz="2000" b="1">
                  <a:solidFill>
                    <a:schemeClr val="tx1"/>
                  </a:solidFill>
                  <a:latin typeface="Arial" panose="020B0604020202020204" pitchFamily="34" charset="0"/>
                </a:defRPr>
              </a:lvl5pPr>
              <a:lvl6pPr marL="23955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8527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3099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7671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a:lnSpc>
                  <a:spcPct val="99000"/>
                </a:lnSpc>
                <a:spcBef>
                  <a:spcPct val="0"/>
                </a:spcBef>
                <a:buSzTx/>
                <a:buFontTx/>
                <a:buNone/>
              </a:pPr>
              <a:r>
                <a:rPr lang="en-GB" altLang="en-US" sz="1800" dirty="0">
                  <a:solidFill>
                    <a:schemeClr val="bg1"/>
                  </a:solidFill>
                </a:rPr>
                <a:t> Plant Maintenance </a:t>
              </a:r>
            </a:p>
          </p:txBody>
        </p:sp>
        <p:sp>
          <p:nvSpPr>
            <p:cNvPr id="48138" name="Rectangle 10">
              <a:extLst>
                <a:ext uri="{FF2B5EF4-FFF2-40B4-BE49-F238E27FC236}">
                  <a16:creationId xmlns:a16="http://schemas.microsoft.com/office/drawing/2014/main" id="{CA5C1C0F-DFD4-61E3-49E1-7E009787F9C6}"/>
                </a:ext>
              </a:extLst>
            </p:cNvPr>
            <p:cNvSpPr>
              <a:spLocks noChangeArrowheads="1"/>
            </p:cNvSpPr>
            <p:nvPr/>
          </p:nvSpPr>
          <p:spPr bwMode="auto">
            <a:xfrm>
              <a:off x="437903" y="4912940"/>
              <a:ext cx="2241641" cy="407967"/>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9050" tIns="48656" rIns="99050" bIns="48656">
              <a:spAutoFit/>
            </a:bodyPr>
            <a:lstStyle>
              <a:lvl1pPr defTabSz="969963">
                <a:spcBef>
                  <a:spcPct val="20000"/>
                </a:spcBef>
                <a:buSzPct val="90000"/>
                <a:buChar char="•"/>
                <a:defRPr sz="3000" b="1">
                  <a:solidFill>
                    <a:srgbClr val="003A90"/>
                  </a:solidFill>
                  <a:latin typeface="Arial" panose="020B0604020202020204" pitchFamily="34" charset="0"/>
                </a:defRPr>
              </a:lvl1pPr>
              <a:lvl2pPr marL="484188" indent="-168275" defTabSz="969963">
                <a:spcBef>
                  <a:spcPct val="20000"/>
                </a:spcBef>
                <a:buSzPct val="90000"/>
                <a:buChar char="•"/>
                <a:defRPr sz="2600" b="1">
                  <a:solidFill>
                    <a:srgbClr val="003A90"/>
                  </a:solidFill>
                  <a:latin typeface="Arial" panose="020B0604020202020204" pitchFamily="34" charset="0"/>
                </a:defRPr>
              </a:lvl2pPr>
              <a:lvl3pPr marL="969963" indent="-177800" defTabSz="969963">
                <a:spcBef>
                  <a:spcPct val="20000"/>
                </a:spcBef>
                <a:buSzPct val="90000"/>
                <a:buChar char="•"/>
                <a:defRPr sz="2400" b="1">
                  <a:solidFill>
                    <a:srgbClr val="003A90"/>
                  </a:solidFill>
                  <a:latin typeface="Arial" panose="020B0604020202020204" pitchFamily="34" charset="0"/>
                </a:defRPr>
              </a:lvl3pPr>
              <a:lvl4pPr marL="1454150" indent="-115888" defTabSz="969963">
                <a:spcBef>
                  <a:spcPct val="20000"/>
                </a:spcBef>
                <a:buSzPct val="90000"/>
                <a:buChar char="•"/>
                <a:defRPr sz="2000" b="1">
                  <a:solidFill>
                    <a:srgbClr val="003A90"/>
                  </a:solidFill>
                  <a:latin typeface="Arial" panose="020B0604020202020204" pitchFamily="34" charset="0"/>
                </a:defRPr>
              </a:lvl4pPr>
              <a:lvl5pPr marL="1938338" indent="-115888" defTabSz="969963">
                <a:spcBef>
                  <a:spcPct val="20000"/>
                </a:spcBef>
                <a:buSzPct val="90000"/>
                <a:buChar char="•"/>
                <a:defRPr sz="2000" b="1">
                  <a:solidFill>
                    <a:schemeClr val="tx1"/>
                  </a:solidFill>
                  <a:latin typeface="Arial" panose="020B0604020202020204" pitchFamily="34" charset="0"/>
                </a:defRPr>
              </a:lvl5pPr>
              <a:lvl6pPr marL="23955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8527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3099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7671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a:lnSpc>
                  <a:spcPct val="99000"/>
                </a:lnSpc>
                <a:spcBef>
                  <a:spcPct val="0"/>
                </a:spcBef>
                <a:buSzTx/>
                <a:buFontTx/>
                <a:buNone/>
              </a:pPr>
              <a:r>
                <a:rPr lang="en-GB" altLang="en-US" sz="1800" dirty="0">
                  <a:solidFill>
                    <a:schemeClr val="bg1"/>
                  </a:solidFill>
                </a:rPr>
                <a:t>Project Systems</a:t>
              </a:r>
            </a:p>
          </p:txBody>
        </p:sp>
        <p:sp>
          <p:nvSpPr>
            <p:cNvPr id="48139" name="Line 11">
              <a:extLst>
                <a:ext uri="{FF2B5EF4-FFF2-40B4-BE49-F238E27FC236}">
                  <a16:creationId xmlns:a16="http://schemas.microsoft.com/office/drawing/2014/main" id="{4FEBEDC7-7C58-4493-1302-243C5394D5FC}"/>
                </a:ext>
              </a:extLst>
            </p:cNvPr>
            <p:cNvSpPr>
              <a:spLocks noChangeShapeType="1"/>
            </p:cNvSpPr>
            <p:nvPr/>
          </p:nvSpPr>
          <p:spPr bwMode="auto">
            <a:xfrm>
              <a:off x="2648264" y="4245661"/>
              <a:ext cx="750689"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48140" name="Line 12">
              <a:extLst>
                <a:ext uri="{FF2B5EF4-FFF2-40B4-BE49-F238E27FC236}">
                  <a16:creationId xmlns:a16="http://schemas.microsoft.com/office/drawing/2014/main" id="{B401FE23-4088-5B1A-6DCE-E3AC73E91309}"/>
                </a:ext>
              </a:extLst>
            </p:cNvPr>
            <p:cNvSpPr>
              <a:spLocks noChangeShapeType="1"/>
            </p:cNvSpPr>
            <p:nvPr/>
          </p:nvSpPr>
          <p:spPr bwMode="auto">
            <a:xfrm>
              <a:off x="7392203" y="4078841"/>
              <a:ext cx="276296"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42" name="Rectangle 14">
              <a:extLst>
                <a:ext uri="{FF2B5EF4-FFF2-40B4-BE49-F238E27FC236}">
                  <a16:creationId xmlns:a16="http://schemas.microsoft.com/office/drawing/2014/main" id="{A58F32EE-EB0D-4F9C-1C67-639496DFEC8C}"/>
                </a:ext>
              </a:extLst>
            </p:cNvPr>
            <p:cNvSpPr>
              <a:spLocks noChangeArrowheads="1"/>
            </p:cNvSpPr>
            <p:nvPr/>
          </p:nvSpPr>
          <p:spPr bwMode="auto">
            <a:xfrm>
              <a:off x="6542465" y="2577463"/>
              <a:ext cx="3002756" cy="2168657"/>
            </a:xfrm>
            <a:prstGeom prst="rect">
              <a:avLst/>
            </a:prstGeom>
            <a:solidFill>
              <a:srgbClr val="66CC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endParaRPr lang="en-US" altLang="en-US" sz="1800">
                <a:latin typeface="Arial" panose="020B0604020202020204" pitchFamily="34" charset="0"/>
              </a:endParaRPr>
            </a:p>
          </p:txBody>
        </p:sp>
        <p:sp>
          <p:nvSpPr>
            <p:cNvPr id="48143" name="Text Box 15">
              <a:extLst>
                <a:ext uri="{FF2B5EF4-FFF2-40B4-BE49-F238E27FC236}">
                  <a16:creationId xmlns:a16="http://schemas.microsoft.com/office/drawing/2014/main" id="{F8D4C5B5-41BD-F513-F85B-B158F9EF560A}"/>
                </a:ext>
              </a:extLst>
            </p:cNvPr>
            <p:cNvSpPr txBox="1">
              <a:spLocks noChangeArrowheads="1"/>
            </p:cNvSpPr>
            <p:nvPr/>
          </p:nvSpPr>
          <p:spPr bwMode="auto">
            <a:xfrm>
              <a:off x="6558103" y="2796413"/>
              <a:ext cx="2919346" cy="13145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r>
                <a:rPr lang="en-GB" altLang="en-US" sz="1800">
                  <a:latin typeface="Arial" panose="020B0604020202020204" pitchFamily="34" charset="0"/>
                </a:rPr>
                <a:t>BUDGET/</a:t>
              </a:r>
            </a:p>
            <a:p>
              <a:r>
                <a:rPr lang="en-GB" altLang="en-US" sz="1800">
                  <a:latin typeface="Arial" panose="020B0604020202020204" pitchFamily="34" charset="0"/>
                </a:rPr>
                <a:t>PARTNERS’ PERFORMANCE REPORT</a:t>
              </a:r>
            </a:p>
          </p:txBody>
        </p:sp>
        <p:sp>
          <p:nvSpPr>
            <p:cNvPr id="48144" name="Line 16">
              <a:extLst>
                <a:ext uri="{FF2B5EF4-FFF2-40B4-BE49-F238E27FC236}">
                  <a16:creationId xmlns:a16="http://schemas.microsoft.com/office/drawing/2014/main" id="{3D733889-C84A-41A0-2897-870CCFD0B88D}"/>
                </a:ext>
              </a:extLst>
            </p:cNvPr>
            <p:cNvSpPr>
              <a:spLocks noChangeShapeType="1"/>
            </p:cNvSpPr>
            <p:nvPr/>
          </p:nvSpPr>
          <p:spPr bwMode="auto">
            <a:xfrm>
              <a:off x="2648264" y="3328152"/>
              <a:ext cx="750689"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48145" name="Line 17">
              <a:extLst>
                <a:ext uri="{FF2B5EF4-FFF2-40B4-BE49-F238E27FC236}">
                  <a16:creationId xmlns:a16="http://schemas.microsoft.com/office/drawing/2014/main" id="{D9E2A647-914B-AEDF-2520-3F36C9E053A9}"/>
                </a:ext>
              </a:extLst>
            </p:cNvPr>
            <p:cNvSpPr>
              <a:spLocks noChangeShapeType="1"/>
            </p:cNvSpPr>
            <p:nvPr/>
          </p:nvSpPr>
          <p:spPr bwMode="auto">
            <a:xfrm>
              <a:off x="2648264" y="2744283"/>
              <a:ext cx="750689"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48146" name="Line 18">
              <a:extLst>
                <a:ext uri="{FF2B5EF4-FFF2-40B4-BE49-F238E27FC236}">
                  <a16:creationId xmlns:a16="http://schemas.microsoft.com/office/drawing/2014/main" id="{5CF8C96F-AB9D-B679-AE00-A1304183C290}"/>
                </a:ext>
              </a:extLst>
            </p:cNvPr>
            <p:cNvSpPr>
              <a:spLocks noChangeShapeType="1"/>
            </p:cNvSpPr>
            <p:nvPr/>
          </p:nvSpPr>
          <p:spPr bwMode="auto">
            <a:xfrm>
              <a:off x="2648264" y="6164088"/>
              <a:ext cx="750689"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48147" name="Text Box 19">
              <a:extLst>
                <a:ext uri="{FF2B5EF4-FFF2-40B4-BE49-F238E27FC236}">
                  <a16:creationId xmlns:a16="http://schemas.microsoft.com/office/drawing/2014/main" id="{D08915F1-E212-91CE-1894-5855ACE120C3}"/>
                </a:ext>
              </a:extLst>
            </p:cNvPr>
            <p:cNvSpPr txBox="1">
              <a:spLocks noChangeArrowheads="1"/>
            </p:cNvSpPr>
            <p:nvPr/>
          </p:nvSpPr>
          <p:spPr bwMode="auto">
            <a:xfrm>
              <a:off x="3586626" y="4329071"/>
              <a:ext cx="1607379" cy="7078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r>
                <a:rPr lang="en-GB" altLang="en-US" sz="1800" dirty="0">
                  <a:solidFill>
                    <a:srgbClr val="0238BE"/>
                  </a:solidFill>
                  <a:latin typeface="Arial" panose="020B0604020202020204" pitchFamily="34" charset="0"/>
                </a:rPr>
                <a:t>GENERAL LEDGER</a:t>
              </a:r>
            </a:p>
          </p:txBody>
        </p:sp>
        <p:sp>
          <p:nvSpPr>
            <p:cNvPr id="48148" name="Line 20">
              <a:extLst>
                <a:ext uri="{FF2B5EF4-FFF2-40B4-BE49-F238E27FC236}">
                  <a16:creationId xmlns:a16="http://schemas.microsoft.com/office/drawing/2014/main" id="{8CDD61AE-C476-1385-D8D7-1DE6847B7BEC}"/>
                </a:ext>
              </a:extLst>
            </p:cNvPr>
            <p:cNvSpPr>
              <a:spLocks noChangeShapeType="1"/>
            </p:cNvSpPr>
            <p:nvPr/>
          </p:nvSpPr>
          <p:spPr bwMode="auto">
            <a:xfrm>
              <a:off x="6088923" y="6007695"/>
              <a:ext cx="443116"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49" name="Line 21">
              <a:extLst>
                <a:ext uri="{FF2B5EF4-FFF2-40B4-BE49-F238E27FC236}">
                  <a16:creationId xmlns:a16="http://schemas.microsoft.com/office/drawing/2014/main" id="{44DD888E-E026-DF39-6F72-7BCFC767A017}"/>
                </a:ext>
              </a:extLst>
            </p:cNvPr>
            <p:cNvSpPr>
              <a:spLocks noChangeShapeType="1"/>
            </p:cNvSpPr>
            <p:nvPr/>
          </p:nvSpPr>
          <p:spPr bwMode="auto">
            <a:xfrm>
              <a:off x="2669117" y="5079760"/>
              <a:ext cx="750689"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48150" name="Line 22">
              <a:extLst>
                <a:ext uri="{FF2B5EF4-FFF2-40B4-BE49-F238E27FC236}">
                  <a16:creationId xmlns:a16="http://schemas.microsoft.com/office/drawing/2014/main" id="{B3EC8942-901C-340A-A34D-30BCA78652B0}"/>
                </a:ext>
              </a:extLst>
            </p:cNvPr>
            <p:cNvSpPr>
              <a:spLocks noChangeShapeType="1"/>
            </p:cNvSpPr>
            <p:nvPr/>
          </p:nvSpPr>
          <p:spPr bwMode="auto">
            <a:xfrm>
              <a:off x="3836855" y="5747039"/>
              <a:ext cx="917509" cy="75068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1" name="Line 23">
              <a:extLst>
                <a:ext uri="{FF2B5EF4-FFF2-40B4-BE49-F238E27FC236}">
                  <a16:creationId xmlns:a16="http://schemas.microsoft.com/office/drawing/2014/main" id="{BCE512A2-1CA4-36E1-0760-501B13730678}"/>
                </a:ext>
              </a:extLst>
            </p:cNvPr>
            <p:cNvSpPr>
              <a:spLocks noChangeShapeType="1"/>
            </p:cNvSpPr>
            <p:nvPr/>
          </p:nvSpPr>
          <p:spPr bwMode="auto">
            <a:xfrm flipV="1">
              <a:off x="3670036" y="3494971"/>
              <a:ext cx="1334558" cy="33364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2" name="Line 24">
              <a:extLst>
                <a:ext uri="{FF2B5EF4-FFF2-40B4-BE49-F238E27FC236}">
                  <a16:creationId xmlns:a16="http://schemas.microsoft.com/office/drawing/2014/main" id="{6AC683FC-70CA-34D8-84D4-DFEF723672E4}"/>
                </a:ext>
              </a:extLst>
            </p:cNvPr>
            <p:cNvSpPr>
              <a:spLocks noChangeShapeType="1"/>
            </p:cNvSpPr>
            <p:nvPr/>
          </p:nvSpPr>
          <p:spPr bwMode="auto">
            <a:xfrm>
              <a:off x="6109775" y="3682644"/>
              <a:ext cx="333640"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3" name="Rectangle 25">
              <a:extLst>
                <a:ext uri="{FF2B5EF4-FFF2-40B4-BE49-F238E27FC236}">
                  <a16:creationId xmlns:a16="http://schemas.microsoft.com/office/drawing/2014/main" id="{9EF8118A-D2B5-B83C-CBCF-2B7C43A05D50}"/>
                </a:ext>
              </a:extLst>
            </p:cNvPr>
            <p:cNvSpPr>
              <a:spLocks noChangeArrowheads="1"/>
            </p:cNvSpPr>
            <p:nvPr/>
          </p:nvSpPr>
          <p:spPr bwMode="auto">
            <a:xfrm>
              <a:off x="5661447" y="2433228"/>
              <a:ext cx="417049" cy="4913199"/>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9050" tIns="48656" rIns="99050" bIns="48656">
              <a:spAutoFit/>
            </a:bodyP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pPr algn="l">
                <a:lnSpc>
                  <a:spcPct val="99000"/>
                </a:lnSpc>
              </a:pPr>
              <a:r>
                <a:rPr lang="en-GB" altLang="en-US" sz="1800" dirty="0">
                  <a:solidFill>
                    <a:srgbClr val="0238BE"/>
                  </a:solidFill>
                  <a:latin typeface="Arial" panose="020B0604020202020204" pitchFamily="34" charset="0"/>
                </a:rPr>
                <a:t>MAP</a:t>
              </a:r>
            </a:p>
            <a:p>
              <a:pPr algn="l">
                <a:lnSpc>
                  <a:spcPct val="99000"/>
                </a:lnSpc>
              </a:pPr>
              <a:r>
                <a:rPr lang="en-GB" altLang="en-US" sz="1800" dirty="0">
                  <a:solidFill>
                    <a:srgbClr val="0238BE"/>
                  </a:solidFill>
                  <a:latin typeface="Arial" panose="020B0604020202020204" pitchFamily="34" charset="0"/>
                </a:rPr>
                <a:t>P</a:t>
              </a:r>
            </a:p>
            <a:p>
              <a:pPr algn="l">
                <a:lnSpc>
                  <a:spcPct val="99000"/>
                </a:lnSpc>
              </a:pPr>
              <a:r>
                <a:rPr lang="en-GB" altLang="en-US" sz="1800" dirty="0">
                  <a:solidFill>
                    <a:srgbClr val="0238BE"/>
                  </a:solidFill>
                  <a:latin typeface="Arial" panose="020B0604020202020204" pitchFamily="34" charset="0"/>
                </a:rPr>
                <a:t>ING</a:t>
              </a:r>
            </a:p>
            <a:p>
              <a:pPr algn="l">
                <a:lnSpc>
                  <a:spcPct val="99000"/>
                </a:lnSpc>
              </a:pPr>
              <a:endParaRPr lang="en-GB" altLang="en-US" sz="1800" dirty="0">
                <a:solidFill>
                  <a:srgbClr val="0238BE"/>
                </a:solidFill>
                <a:latin typeface="Arial" panose="020B0604020202020204" pitchFamily="34" charset="0"/>
              </a:endParaRPr>
            </a:p>
            <a:p>
              <a:pPr algn="l">
                <a:lnSpc>
                  <a:spcPct val="99000"/>
                </a:lnSpc>
              </a:pPr>
              <a:endParaRPr lang="en-GB" altLang="en-US" sz="1800" dirty="0">
                <a:solidFill>
                  <a:srgbClr val="0238BE"/>
                </a:solidFill>
                <a:latin typeface="Arial" panose="020B0604020202020204" pitchFamily="34" charset="0"/>
              </a:endParaRPr>
            </a:p>
            <a:p>
              <a:pPr algn="l">
                <a:lnSpc>
                  <a:spcPct val="99000"/>
                </a:lnSpc>
              </a:pPr>
              <a:r>
                <a:rPr lang="en-GB" altLang="en-US" sz="1800" dirty="0">
                  <a:solidFill>
                    <a:srgbClr val="0238BE"/>
                  </a:solidFill>
                  <a:latin typeface="Arial" panose="020B0604020202020204" pitchFamily="34" charset="0"/>
                </a:rPr>
                <a:t> TABLES</a:t>
              </a:r>
            </a:p>
          </p:txBody>
        </p:sp>
        <p:sp>
          <p:nvSpPr>
            <p:cNvPr id="48154" name="Rectangle 26">
              <a:extLst>
                <a:ext uri="{FF2B5EF4-FFF2-40B4-BE49-F238E27FC236}">
                  <a16:creationId xmlns:a16="http://schemas.microsoft.com/office/drawing/2014/main" id="{567BD95A-C101-8C3D-C90D-242EE09ADF93}"/>
                </a:ext>
              </a:extLst>
            </p:cNvPr>
            <p:cNvSpPr>
              <a:spLocks noChangeArrowheads="1"/>
            </p:cNvSpPr>
            <p:nvPr/>
          </p:nvSpPr>
          <p:spPr bwMode="auto">
            <a:xfrm>
              <a:off x="430952" y="2572250"/>
              <a:ext cx="2201674" cy="708315"/>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9050" tIns="48656" rIns="99050" bIns="48656">
              <a:spAutoFit/>
            </a:bodyPr>
            <a:lstStyle>
              <a:lvl1pPr defTabSz="969963">
                <a:spcBef>
                  <a:spcPct val="20000"/>
                </a:spcBef>
                <a:buSzPct val="90000"/>
                <a:buChar char="•"/>
                <a:defRPr sz="3000" b="1">
                  <a:solidFill>
                    <a:srgbClr val="003A90"/>
                  </a:solidFill>
                  <a:latin typeface="Arial" panose="020B0604020202020204" pitchFamily="34" charset="0"/>
                </a:defRPr>
              </a:lvl1pPr>
              <a:lvl2pPr marL="484188" indent="-168275" defTabSz="969963">
                <a:spcBef>
                  <a:spcPct val="20000"/>
                </a:spcBef>
                <a:buSzPct val="90000"/>
                <a:buChar char="•"/>
                <a:defRPr sz="2600" b="1">
                  <a:solidFill>
                    <a:srgbClr val="003A90"/>
                  </a:solidFill>
                  <a:latin typeface="Arial" panose="020B0604020202020204" pitchFamily="34" charset="0"/>
                </a:defRPr>
              </a:lvl2pPr>
              <a:lvl3pPr marL="969963" indent="-177800" defTabSz="969963">
                <a:spcBef>
                  <a:spcPct val="20000"/>
                </a:spcBef>
                <a:buSzPct val="90000"/>
                <a:buChar char="•"/>
                <a:defRPr sz="2400" b="1">
                  <a:solidFill>
                    <a:srgbClr val="003A90"/>
                  </a:solidFill>
                  <a:latin typeface="Arial" panose="020B0604020202020204" pitchFamily="34" charset="0"/>
                </a:defRPr>
              </a:lvl3pPr>
              <a:lvl4pPr marL="1454150" indent="-115888" defTabSz="969963">
                <a:spcBef>
                  <a:spcPct val="20000"/>
                </a:spcBef>
                <a:buSzPct val="90000"/>
                <a:buChar char="•"/>
                <a:defRPr sz="2000" b="1">
                  <a:solidFill>
                    <a:srgbClr val="003A90"/>
                  </a:solidFill>
                  <a:latin typeface="Arial" panose="020B0604020202020204" pitchFamily="34" charset="0"/>
                </a:defRPr>
              </a:lvl4pPr>
              <a:lvl5pPr marL="1938338" indent="-115888" defTabSz="969963">
                <a:spcBef>
                  <a:spcPct val="20000"/>
                </a:spcBef>
                <a:buSzPct val="90000"/>
                <a:buChar char="•"/>
                <a:defRPr sz="2000" b="1">
                  <a:solidFill>
                    <a:schemeClr val="tx1"/>
                  </a:solidFill>
                  <a:latin typeface="Arial" panose="020B0604020202020204" pitchFamily="34" charset="0"/>
                </a:defRPr>
              </a:lvl5pPr>
              <a:lvl6pPr marL="23955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6pPr>
              <a:lvl7pPr marL="28527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7pPr>
              <a:lvl8pPr marL="33099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8pPr>
              <a:lvl9pPr marL="3767138" indent="-115888" defTabSz="969963" eaLnBrk="0" fontAlgn="base" hangingPunct="0">
                <a:spcBef>
                  <a:spcPct val="20000"/>
                </a:spcBef>
                <a:spcAft>
                  <a:spcPct val="0"/>
                </a:spcAft>
                <a:buSzPct val="90000"/>
                <a:buChar char="•"/>
                <a:defRPr sz="2000" b="1">
                  <a:solidFill>
                    <a:schemeClr val="tx1"/>
                  </a:solidFill>
                  <a:latin typeface="Arial" panose="020B0604020202020204" pitchFamily="34" charset="0"/>
                </a:defRPr>
              </a:lvl9pPr>
            </a:lstStyle>
            <a:p>
              <a:pPr>
                <a:lnSpc>
                  <a:spcPct val="99000"/>
                </a:lnSpc>
                <a:spcBef>
                  <a:spcPct val="0"/>
                </a:spcBef>
                <a:buSzTx/>
                <a:buFontTx/>
                <a:buNone/>
              </a:pPr>
              <a:r>
                <a:rPr lang="en-GB" altLang="en-US" sz="1800" dirty="0">
                  <a:solidFill>
                    <a:schemeClr val="bg1"/>
                  </a:solidFill>
                </a:rPr>
                <a:t> Financial Accounting</a:t>
              </a:r>
            </a:p>
          </p:txBody>
        </p:sp>
        <p:sp>
          <p:nvSpPr>
            <p:cNvPr id="48155" name="Line 27">
              <a:extLst>
                <a:ext uri="{FF2B5EF4-FFF2-40B4-BE49-F238E27FC236}">
                  <a16:creationId xmlns:a16="http://schemas.microsoft.com/office/drawing/2014/main" id="{82F94AC7-9F03-C640-0CBA-4618096A4AF6}"/>
                </a:ext>
              </a:extLst>
            </p:cNvPr>
            <p:cNvSpPr>
              <a:spLocks noChangeShapeType="1"/>
            </p:cNvSpPr>
            <p:nvPr/>
          </p:nvSpPr>
          <p:spPr bwMode="auto">
            <a:xfrm>
              <a:off x="5294791" y="4732218"/>
              <a:ext cx="333640" cy="0"/>
            </a:xfrm>
            <a:prstGeom prst="line">
              <a:avLst/>
            </a:prstGeom>
            <a:noFill/>
            <a:ln w="254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6" name="Rectangle 28">
              <a:extLst>
                <a:ext uri="{FF2B5EF4-FFF2-40B4-BE49-F238E27FC236}">
                  <a16:creationId xmlns:a16="http://schemas.microsoft.com/office/drawing/2014/main" id="{01B41DEA-CA07-1664-5324-B976E9F4E571}"/>
                </a:ext>
              </a:extLst>
            </p:cNvPr>
            <p:cNvSpPr>
              <a:spLocks noChangeArrowheads="1"/>
            </p:cNvSpPr>
            <p:nvPr/>
          </p:nvSpPr>
          <p:spPr bwMode="auto">
            <a:xfrm>
              <a:off x="6610235" y="5397760"/>
              <a:ext cx="2835936" cy="179884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2131" tIns="20852" rIns="52131" bIns="20852">
              <a:spAutoFit/>
            </a:bodyPr>
            <a:lstStyle>
              <a:lvl1pPr algn="ctr">
                <a:defRPr sz="1400" b="1">
                  <a:solidFill>
                    <a:schemeClr val="tx1"/>
                  </a:solidFill>
                  <a:latin typeface="Times" panose="02020603050405020304" pitchFamily="18" charset="0"/>
                </a:defRPr>
              </a:lvl1pPr>
              <a:lvl2pPr marL="742950" indent="-285750" algn="ctr">
                <a:defRPr sz="1400" b="1">
                  <a:solidFill>
                    <a:schemeClr val="tx1"/>
                  </a:solidFill>
                  <a:latin typeface="Times" panose="02020603050405020304" pitchFamily="18" charset="0"/>
                </a:defRPr>
              </a:lvl2pPr>
              <a:lvl3pPr marL="1143000" indent="-228600" algn="ctr">
                <a:defRPr sz="1400" b="1">
                  <a:solidFill>
                    <a:schemeClr val="tx1"/>
                  </a:solidFill>
                  <a:latin typeface="Times" panose="02020603050405020304" pitchFamily="18" charset="0"/>
                </a:defRPr>
              </a:lvl3pPr>
              <a:lvl4pPr marL="1600200" indent="-228600" algn="ctr">
                <a:defRPr sz="1400" b="1">
                  <a:solidFill>
                    <a:schemeClr val="tx1"/>
                  </a:solidFill>
                  <a:latin typeface="Times" panose="02020603050405020304" pitchFamily="18" charset="0"/>
                </a:defRPr>
              </a:lvl4pPr>
              <a:lvl5pPr marL="2057400" indent="-228600" algn="ctr">
                <a:defRPr sz="1400" b="1">
                  <a:solidFill>
                    <a:schemeClr val="tx1"/>
                  </a:solidFill>
                  <a:latin typeface="Times" panose="02020603050405020304" pitchFamily="18" charset="0"/>
                </a:defRPr>
              </a:lvl5pPr>
              <a:lvl6pPr marL="2514600" indent="-228600" algn="ctr" eaLnBrk="0" fontAlgn="base" hangingPunct="0">
                <a:spcBef>
                  <a:spcPct val="0"/>
                </a:spcBef>
                <a:spcAft>
                  <a:spcPct val="0"/>
                </a:spcAft>
                <a:defRPr sz="1400" b="1">
                  <a:solidFill>
                    <a:schemeClr val="tx1"/>
                  </a:solidFill>
                  <a:latin typeface="Times" panose="02020603050405020304" pitchFamily="18" charset="0"/>
                </a:defRPr>
              </a:lvl6pPr>
              <a:lvl7pPr marL="2971800" indent="-228600" algn="ctr" eaLnBrk="0" fontAlgn="base" hangingPunct="0">
                <a:spcBef>
                  <a:spcPct val="0"/>
                </a:spcBef>
                <a:spcAft>
                  <a:spcPct val="0"/>
                </a:spcAft>
                <a:defRPr sz="1400" b="1">
                  <a:solidFill>
                    <a:schemeClr val="tx1"/>
                  </a:solidFill>
                  <a:latin typeface="Times" panose="02020603050405020304" pitchFamily="18" charset="0"/>
                </a:defRPr>
              </a:lvl7pPr>
              <a:lvl8pPr marL="3429000" indent="-228600" algn="ctr" eaLnBrk="0" fontAlgn="base" hangingPunct="0">
                <a:spcBef>
                  <a:spcPct val="0"/>
                </a:spcBef>
                <a:spcAft>
                  <a:spcPct val="0"/>
                </a:spcAft>
                <a:defRPr sz="1400" b="1">
                  <a:solidFill>
                    <a:schemeClr val="tx1"/>
                  </a:solidFill>
                  <a:latin typeface="Times" panose="02020603050405020304" pitchFamily="18" charset="0"/>
                </a:defRPr>
              </a:lvl8pPr>
              <a:lvl9pPr marL="3886200" indent="-228600" algn="ctr" eaLnBrk="0" fontAlgn="base" hangingPunct="0">
                <a:spcBef>
                  <a:spcPct val="0"/>
                </a:spcBef>
                <a:spcAft>
                  <a:spcPct val="0"/>
                </a:spcAft>
                <a:defRPr sz="1400" b="1">
                  <a:solidFill>
                    <a:schemeClr val="tx1"/>
                  </a:solidFill>
                  <a:latin typeface="Times" panose="02020603050405020304" pitchFamily="18" charset="0"/>
                </a:defRPr>
              </a:lvl9pPr>
            </a:lstStyle>
            <a:p>
              <a:pPr>
                <a:lnSpc>
                  <a:spcPct val="149000"/>
                </a:lnSpc>
              </a:pPr>
              <a:r>
                <a:rPr lang="en-GB" altLang="en-US" sz="1800" dirty="0">
                  <a:latin typeface="Arial" panose="020B0604020202020204" pitchFamily="34" charset="0"/>
                </a:rPr>
                <a:t>AG 5%</a:t>
              </a:r>
            </a:p>
            <a:p>
              <a:pPr>
                <a:lnSpc>
                  <a:spcPct val="149000"/>
                </a:lnSpc>
              </a:pPr>
              <a:r>
                <a:rPr lang="en-GB" altLang="en-US" sz="1800" dirty="0">
                  <a:latin typeface="Arial" panose="020B0604020202020204" pitchFamily="34" charset="0"/>
                </a:rPr>
                <a:t>TF 10%</a:t>
              </a:r>
            </a:p>
            <a:p>
              <a:pPr>
                <a:lnSpc>
                  <a:spcPct val="149000"/>
                </a:lnSpc>
              </a:pPr>
              <a:r>
                <a:rPr lang="en-GB" altLang="en-US" sz="1800" dirty="0">
                  <a:latin typeface="Arial" panose="020B0604020202020204" pitchFamily="34" charset="0"/>
                </a:rPr>
                <a:t>  NN 55%</a:t>
              </a:r>
            </a:p>
            <a:p>
              <a:pPr>
                <a:lnSpc>
                  <a:spcPct val="149000"/>
                </a:lnSpc>
              </a:pPr>
              <a:r>
                <a:rPr lang="en-GB" altLang="en-US" sz="1800" dirty="0">
                  <a:latin typeface="Arial" panose="020B0604020202020204" pitchFamily="34" charset="0"/>
                </a:rPr>
                <a:t> SC 30%</a:t>
              </a:r>
            </a:p>
          </p:txBody>
        </p:sp>
      </p:grpSp>
      <p:sp>
        <p:nvSpPr>
          <p:cNvPr id="29" name="Title 3">
            <a:extLst>
              <a:ext uri="{FF2B5EF4-FFF2-40B4-BE49-F238E27FC236}">
                <a16:creationId xmlns:a16="http://schemas.microsoft.com/office/drawing/2014/main" id="{2BA69F5B-967B-6CE6-3CD8-432243677D95}"/>
              </a:ext>
            </a:extLst>
          </p:cNvPr>
          <p:cNvSpPr txBox="1">
            <a:spLocks/>
          </p:cNvSpPr>
          <p:nvPr/>
        </p:nvSpPr>
        <p:spPr>
          <a:xfrm>
            <a:off x="86585" y="1970004"/>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7030A0"/>
                </a:solidFill>
                <a:latin typeface="Arial" panose="020B0604020202020204" pitchFamily="34" charset="0"/>
                <a:cs typeface="Arial" panose="020B0604020202020204" pitchFamily="34" charset="0"/>
              </a:rPr>
              <a:t>Understanding the JV Ledger</a:t>
            </a:r>
            <a:endParaRPr lang="en-NG" sz="2000" i="1" dirty="0">
              <a:solidFill>
                <a:srgbClr val="7030A0"/>
              </a:solidFill>
              <a:latin typeface="Arial" panose="020B0604020202020204" pitchFamily="34" charset="0"/>
              <a:cs typeface="Arial" panose="020B0604020202020204" pitchFamily="34" charset="0"/>
            </a:endParaRPr>
          </a:p>
        </p:txBody>
      </p:sp>
      <p:sp>
        <p:nvSpPr>
          <p:cNvPr id="31" name="Content Placeholder 2">
            <a:extLst>
              <a:ext uri="{FF2B5EF4-FFF2-40B4-BE49-F238E27FC236}">
                <a16:creationId xmlns:a16="http://schemas.microsoft.com/office/drawing/2014/main" id="{31E88FDA-0599-F7F7-4F24-F1F48E234155}"/>
              </a:ext>
            </a:extLst>
          </p:cNvPr>
          <p:cNvSpPr txBox="1">
            <a:spLocks/>
          </p:cNvSpPr>
          <p:nvPr/>
        </p:nvSpPr>
        <p:spPr>
          <a:xfrm>
            <a:off x="0" y="1509393"/>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33" name="Title 3">
            <a:extLst>
              <a:ext uri="{FF2B5EF4-FFF2-40B4-BE49-F238E27FC236}">
                <a16:creationId xmlns:a16="http://schemas.microsoft.com/office/drawing/2014/main" id="{FA3233C2-A091-00D1-7130-4E0B5F86DA4F}"/>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Group 2">
            <a:extLst>
              <a:ext uri="{FF2B5EF4-FFF2-40B4-BE49-F238E27FC236}">
                <a16:creationId xmlns:a16="http://schemas.microsoft.com/office/drawing/2014/main" id="{174EAE68-B762-4CE9-8B6C-4AECD0CDAD95}"/>
              </a:ext>
            </a:extLst>
          </p:cNvPr>
          <p:cNvGrpSpPr>
            <a:grpSpLocks/>
          </p:cNvGrpSpPr>
          <p:nvPr/>
        </p:nvGrpSpPr>
        <p:grpSpPr bwMode="auto">
          <a:xfrm>
            <a:off x="3630939" y="3123530"/>
            <a:ext cx="4074052" cy="3120051"/>
            <a:chOff x="1826" y="956"/>
            <a:chExt cx="3126" cy="2394"/>
          </a:xfrm>
        </p:grpSpPr>
        <p:sp>
          <p:nvSpPr>
            <p:cNvPr id="62467" name="Rectangle 3">
              <a:extLst>
                <a:ext uri="{FF2B5EF4-FFF2-40B4-BE49-F238E27FC236}">
                  <a16:creationId xmlns:a16="http://schemas.microsoft.com/office/drawing/2014/main" id="{F9C72435-5CE6-4A61-AA0E-00343B7D6D06}"/>
                </a:ext>
              </a:extLst>
            </p:cNvPr>
            <p:cNvSpPr>
              <a:spLocks noChangeArrowheads="1"/>
            </p:cNvSpPr>
            <p:nvPr/>
          </p:nvSpPr>
          <p:spPr bwMode="auto">
            <a:xfrm>
              <a:off x="1826" y="956"/>
              <a:ext cx="3126" cy="316"/>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68" name="Rectangle 4">
              <a:extLst>
                <a:ext uri="{FF2B5EF4-FFF2-40B4-BE49-F238E27FC236}">
                  <a16:creationId xmlns:a16="http://schemas.microsoft.com/office/drawing/2014/main" id="{863CD77C-C522-47B9-8A51-22AF7FB4A9BE}"/>
                </a:ext>
              </a:extLst>
            </p:cNvPr>
            <p:cNvSpPr>
              <a:spLocks noChangeArrowheads="1"/>
            </p:cNvSpPr>
            <p:nvPr/>
          </p:nvSpPr>
          <p:spPr bwMode="auto">
            <a:xfrm>
              <a:off x="1826" y="1251"/>
              <a:ext cx="3126" cy="905"/>
            </a:xfrm>
            <a:prstGeom prst="rect">
              <a:avLst/>
            </a:prstGeom>
            <a:solidFill>
              <a:srgbClr val="66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69" name="Rectangle 5">
              <a:extLst>
                <a:ext uri="{FF2B5EF4-FFF2-40B4-BE49-F238E27FC236}">
                  <a16:creationId xmlns:a16="http://schemas.microsoft.com/office/drawing/2014/main" id="{1731D39E-0998-4050-8C2E-C592E6FE9F08}"/>
                </a:ext>
              </a:extLst>
            </p:cNvPr>
            <p:cNvSpPr>
              <a:spLocks noChangeArrowheads="1"/>
            </p:cNvSpPr>
            <p:nvPr/>
          </p:nvSpPr>
          <p:spPr bwMode="auto">
            <a:xfrm>
              <a:off x="1826" y="2164"/>
              <a:ext cx="3126" cy="1186"/>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2470" name="Group 6">
            <a:extLst>
              <a:ext uri="{FF2B5EF4-FFF2-40B4-BE49-F238E27FC236}">
                <a16:creationId xmlns:a16="http://schemas.microsoft.com/office/drawing/2014/main" id="{C6032361-9C34-4B61-A29E-EC5A1A89896C}"/>
              </a:ext>
            </a:extLst>
          </p:cNvPr>
          <p:cNvGrpSpPr>
            <a:grpSpLocks/>
          </p:cNvGrpSpPr>
          <p:nvPr/>
        </p:nvGrpSpPr>
        <p:grpSpPr bwMode="auto">
          <a:xfrm>
            <a:off x="2925865" y="3449350"/>
            <a:ext cx="4074052" cy="3121355"/>
            <a:chOff x="1285" y="1206"/>
            <a:chExt cx="3126" cy="2395"/>
          </a:xfrm>
        </p:grpSpPr>
        <p:sp>
          <p:nvSpPr>
            <p:cNvPr id="62471" name="Rectangle 7">
              <a:extLst>
                <a:ext uri="{FF2B5EF4-FFF2-40B4-BE49-F238E27FC236}">
                  <a16:creationId xmlns:a16="http://schemas.microsoft.com/office/drawing/2014/main" id="{D2BF8B67-BBFA-4F5D-A538-C181D992E148}"/>
                </a:ext>
              </a:extLst>
            </p:cNvPr>
            <p:cNvSpPr>
              <a:spLocks noChangeArrowheads="1"/>
            </p:cNvSpPr>
            <p:nvPr/>
          </p:nvSpPr>
          <p:spPr bwMode="auto">
            <a:xfrm>
              <a:off x="1285" y="1206"/>
              <a:ext cx="3126" cy="317"/>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72" name="Rectangle 8">
              <a:extLst>
                <a:ext uri="{FF2B5EF4-FFF2-40B4-BE49-F238E27FC236}">
                  <a16:creationId xmlns:a16="http://schemas.microsoft.com/office/drawing/2014/main" id="{5AFAC023-579B-4AB4-BA48-1BF2627C6154}"/>
                </a:ext>
              </a:extLst>
            </p:cNvPr>
            <p:cNvSpPr>
              <a:spLocks noChangeArrowheads="1"/>
            </p:cNvSpPr>
            <p:nvPr/>
          </p:nvSpPr>
          <p:spPr bwMode="auto">
            <a:xfrm>
              <a:off x="1285" y="1500"/>
              <a:ext cx="3126" cy="907"/>
            </a:xfrm>
            <a:prstGeom prst="rect">
              <a:avLst/>
            </a:prstGeom>
            <a:solidFill>
              <a:srgbClr val="66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73" name="Rectangle 9">
              <a:extLst>
                <a:ext uri="{FF2B5EF4-FFF2-40B4-BE49-F238E27FC236}">
                  <a16:creationId xmlns:a16="http://schemas.microsoft.com/office/drawing/2014/main" id="{5EB1278A-96C9-4A05-B820-A9C62CEDF501}"/>
                </a:ext>
              </a:extLst>
            </p:cNvPr>
            <p:cNvSpPr>
              <a:spLocks noChangeArrowheads="1"/>
            </p:cNvSpPr>
            <p:nvPr/>
          </p:nvSpPr>
          <p:spPr bwMode="auto">
            <a:xfrm>
              <a:off x="1285" y="2415"/>
              <a:ext cx="3126" cy="1186"/>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2474" name="Group 10">
            <a:extLst>
              <a:ext uri="{FF2B5EF4-FFF2-40B4-BE49-F238E27FC236}">
                <a16:creationId xmlns:a16="http://schemas.microsoft.com/office/drawing/2014/main" id="{98387C14-44DF-4F6D-9B8B-C6A75A52AA27}"/>
              </a:ext>
            </a:extLst>
          </p:cNvPr>
          <p:cNvGrpSpPr>
            <a:grpSpLocks/>
          </p:cNvGrpSpPr>
          <p:nvPr/>
        </p:nvGrpSpPr>
        <p:grpSpPr bwMode="auto">
          <a:xfrm>
            <a:off x="2163446" y="3756924"/>
            <a:ext cx="4074052" cy="3120051"/>
            <a:chOff x="700" y="1442"/>
            <a:chExt cx="3126" cy="2394"/>
          </a:xfrm>
        </p:grpSpPr>
        <p:sp>
          <p:nvSpPr>
            <p:cNvPr id="62475" name="Rectangle 11">
              <a:extLst>
                <a:ext uri="{FF2B5EF4-FFF2-40B4-BE49-F238E27FC236}">
                  <a16:creationId xmlns:a16="http://schemas.microsoft.com/office/drawing/2014/main" id="{01F7BD6C-D240-464F-9E0C-E71FA1B3E46D}"/>
                </a:ext>
              </a:extLst>
            </p:cNvPr>
            <p:cNvSpPr>
              <a:spLocks noChangeArrowheads="1"/>
            </p:cNvSpPr>
            <p:nvPr/>
          </p:nvSpPr>
          <p:spPr bwMode="auto">
            <a:xfrm>
              <a:off x="700" y="1442"/>
              <a:ext cx="3126" cy="316"/>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76" name="Rectangle 12">
              <a:extLst>
                <a:ext uri="{FF2B5EF4-FFF2-40B4-BE49-F238E27FC236}">
                  <a16:creationId xmlns:a16="http://schemas.microsoft.com/office/drawing/2014/main" id="{24F1F05B-C941-4653-B530-17FBB785547E}"/>
                </a:ext>
              </a:extLst>
            </p:cNvPr>
            <p:cNvSpPr>
              <a:spLocks noChangeArrowheads="1"/>
            </p:cNvSpPr>
            <p:nvPr/>
          </p:nvSpPr>
          <p:spPr bwMode="auto">
            <a:xfrm>
              <a:off x="700" y="1737"/>
              <a:ext cx="3126" cy="905"/>
            </a:xfrm>
            <a:prstGeom prst="rect">
              <a:avLst/>
            </a:prstGeom>
            <a:solidFill>
              <a:srgbClr val="66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77" name="Rectangle 13">
              <a:extLst>
                <a:ext uri="{FF2B5EF4-FFF2-40B4-BE49-F238E27FC236}">
                  <a16:creationId xmlns:a16="http://schemas.microsoft.com/office/drawing/2014/main" id="{DEC3F5B4-8704-4403-9F0D-6937CE4F3DC7}"/>
                </a:ext>
              </a:extLst>
            </p:cNvPr>
            <p:cNvSpPr>
              <a:spLocks noChangeArrowheads="1"/>
            </p:cNvSpPr>
            <p:nvPr/>
          </p:nvSpPr>
          <p:spPr bwMode="auto">
            <a:xfrm>
              <a:off x="700" y="2650"/>
              <a:ext cx="3126" cy="1186"/>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sp>
        <p:nvSpPr>
          <p:cNvPr id="62478" name="Rectangle 14">
            <a:extLst>
              <a:ext uri="{FF2B5EF4-FFF2-40B4-BE49-F238E27FC236}">
                <a16:creationId xmlns:a16="http://schemas.microsoft.com/office/drawing/2014/main" id="{35EED896-67F6-45AA-8EF0-C755A0640921}"/>
              </a:ext>
            </a:extLst>
          </p:cNvPr>
          <p:cNvSpPr>
            <a:spLocks noChangeArrowheads="1"/>
          </p:cNvSpPr>
          <p:nvPr/>
        </p:nvSpPr>
        <p:spPr bwMode="auto">
          <a:xfrm>
            <a:off x="3968488" y="4402047"/>
            <a:ext cx="1196786" cy="78132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2299" dirty="0">
                <a:solidFill>
                  <a:srgbClr val="0000CC"/>
                </a:solidFill>
              </a:rPr>
              <a:t>General</a:t>
            </a:r>
          </a:p>
          <a:p>
            <a:r>
              <a:rPr lang="en-GB" altLang="en-US" sz="2299" dirty="0">
                <a:solidFill>
                  <a:srgbClr val="0000CC"/>
                </a:solidFill>
              </a:rPr>
              <a:t>Ledger</a:t>
            </a:r>
          </a:p>
        </p:txBody>
      </p:sp>
      <p:sp>
        <p:nvSpPr>
          <p:cNvPr id="62479" name="Rectangle 15">
            <a:extLst>
              <a:ext uri="{FF2B5EF4-FFF2-40B4-BE49-F238E27FC236}">
                <a16:creationId xmlns:a16="http://schemas.microsoft.com/office/drawing/2014/main" id="{1DE83441-7DB2-43AB-824D-F49ACE34B4A8}"/>
              </a:ext>
            </a:extLst>
          </p:cNvPr>
          <p:cNvSpPr>
            <a:spLocks noChangeArrowheads="1"/>
          </p:cNvSpPr>
          <p:nvPr/>
        </p:nvSpPr>
        <p:spPr bwMode="auto">
          <a:xfrm>
            <a:off x="3968489" y="5650589"/>
            <a:ext cx="1065340" cy="78132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2299">
                <a:solidFill>
                  <a:srgbClr val="0000CC"/>
                </a:solidFill>
              </a:rPr>
              <a:t>Cost</a:t>
            </a:r>
          </a:p>
          <a:p>
            <a:r>
              <a:rPr lang="en-GB" altLang="en-US" sz="2299">
                <a:solidFill>
                  <a:srgbClr val="0000CC"/>
                </a:solidFill>
              </a:rPr>
              <a:t>Ledger</a:t>
            </a:r>
          </a:p>
        </p:txBody>
      </p:sp>
      <p:sp>
        <p:nvSpPr>
          <p:cNvPr id="62480" name="Rectangle 16">
            <a:extLst>
              <a:ext uri="{FF2B5EF4-FFF2-40B4-BE49-F238E27FC236}">
                <a16:creationId xmlns:a16="http://schemas.microsoft.com/office/drawing/2014/main" id="{D9355DAB-D71B-46FD-8AEB-11594D10DBAA}"/>
              </a:ext>
            </a:extLst>
          </p:cNvPr>
          <p:cNvSpPr>
            <a:spLocks noChangeArrowheads="1"/>
          </p:cNvSpPr>
          <p:nvPr/>
        </p:nvSpPr>
        <p:spPr bwMode="auto">
          <a:xfrm>
            <a:off x="2155625" y="4202645"/>
            <a:ext cx="40650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00</a:t>
            </a:r>
          </a:p>
        </p:txBody>
      </p:sp>
      <p:sp>
        <p:nvSpPr>
          <p:cNvPr id="62481" name="Rectangle 17">
            <a:extLst>
              <a:ext uri="{FF2B5EF4-FFF2-40B4-BE49-F238E27FC236}">
                <a16:creationId xmlns:a16="http://schemas.microsoft.com/office/drawing/2014/main" id="{7414DB0D-098C-4F16-A5B5-261A0B5BDB88}"/>
              </a:ext>
            </a:extLst>
          </p:cNvPr>
          <p:cNvSpPr>
            <a:spLocks noChangeArrowheads="1"/>
          </p:cNvSpPr>
          <p:nvPr/>
        </p:nvSpPr>
        <p:spPr bwMode="auto">
          <a:xfrm>
            <a:off x="2155625" y="4970277"/>
            <a:ext cx="40650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49</a:t>
            </a:r>
          </a:p>
        </p:txBody>
      </p:sp>
      <p:sp>
        <p:nvSpPr>
          <p:cNvPr id="62482" name="Line 18">
            <a:extLst>
              <a:ext uri="{FF2B5EF4-FFF2-40B4-BE49-F238E27FC236}">
                <a16:creationId xmlns:a16="http://schemas.microsoft.com/office/drawing/2014/main" id="{A524037C-8FEE-46BD-B817-A67DF082135E}"/>
              </a:ext>
            </a:extLst>
          </p:cNvPr>
          <p:cNvSpPr>
            <a:spLocks noChangeShapeType="1"/>
          </p:cNvSpPr>
          <p:nvPr/>
        </p:nvSpPr>
        <p:spPr bwMode="auto">
          <a:xfrm>
            <a:off x="2443650" y="4524555"/>
            <a:ext cx="0" cy="470484"/>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83" name="Rectangle 19">
            <a:extLst>
              <a:ext uri="{FF2B5EF4-FFF2-40B4-BE49-F238E27FC236}">
                <a16:creationId xmlns:a16="http://schemas.microsoft.com/office/drawing/2014/main" id="{876B398F-CD49-4589-9722-D3A7E75B7B70}"/>
              </a:ext>
            </a:extLst>
          </p:cNvPr>
          <p:cNvSpPr>
            <a:spLocks noChangeArrowheads="1"/>
          </p:cNvSpPr>
          <p:nvPr/>
        </p:nvSpPr>
        <p:spPr bwMode="auto">
          <a:xfrm>
            <a:off x="2155625" y="5545023"/>
            <a:ext cx="40650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50</a:t>
            </a:r>
          </a:p>
        </p:txBody>
      </p:sp>
      <p:sp>
        <p:nvSpPr>
          <p:cNvPr id="62484" name="Rectangle 20">
            <a:extLst>
              <a:ext uri="{FF2B5EF4-FFF2-40B4-BE49-F238E27FC236}">
                <a16:creationId xmlns:a16="http://schemas.microsoft.com/office/drawing/2014/main" id="{8F473FFD-AA8D-4B5A-920A-15F3FE5FFA7E}"/>
              </a:ext>
            </a:extLst>
          </p:cNvPr>
          <p:cNvSpPr>
            <a:spLocks noChangeArrowheads="1"/>
          </p:cNvSpPr>
          <p:nvPr/>
        </p:nvSpPr>
        <p:spPr bwMode="auto">
          <a:xfrm>
            <a:off x="2155625" y="6393459"/>
            <a:ext cx="40650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99</a:t>
            </a:r>
          </a:p>
        </p:txBody>
      </p:sp>
      <p:sp>
        <p:nvSpPr>
          <p:cNvPr id="62485" name="Line 21">
            <a:extLst>
              <a:ext uri="{FF2B5EF4-FFF2-40B4-BE49-F238E27FC236}">
                <a16:creationId xmlns:a16="http://schemas.microsoft.com/office/drawing/2014/main" id="{D205978E-390B-4444-B779-02E0AD333E93}"/>
              </a:ext>
            </a:extLst>
          </p:cNvPr>
          <p:cNvSpPr>
            <a:spLocks noChangeShapeType="1"/>
          </p:cNvSpPr>
          <p:nvPr/>
        </p:nvSpPr>
        <p:spPr bwMode="auto">
          <a:xfrm>
            <a:off x="2443650" y="5916458"/>
            <a:ext cx="0" cy="470484"/>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2486" name="Rectangle 22">
            <a:extLst>
              <a:ext uri="{FF2B5EF4-FFF2-40B4-BE49-F238E27FC236}">
                <a16:creationId xmlns:a16="http://schemas.microsoft.com/office/drawing/2014/main" id="{5B6E861E-2AF8-467F-AEA2-DF6B9E4354E7}"/>
              </a:ext>
            </a:extLst>
          </p:cNvPr>
          <p:cNvSpPr>
            <a:spLocks noChangeArrowheads="1"/>
          </p:cNvSpPr>
          <p:nvPr/>
        </p:nvSpPr>
        <p:spPr bwMode="auto">
          <a:xfrm>
            <a:off x="2067003" y="3747799"/>
            <a:ext cx="2075232"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970">
                <a:solidFill>
                  <a:srgbClr val="0000CC"/>
                </a:solidFill>
              </a:rPr>
              <a:t>SOURCE NAIRA</a:t>
            </a:r>
          </a:p>
        </p:txBody>
      </p:sp>
      <p:sp>
        <p:nvSpPr>
          <p:cNvPr id="62487" name="Rectangle 23">
            <a:extLst>
              <a:ext uri="{FF2B5EF4-FFF2-40B4-BE49-F238E27FC236}">
                <a16:creationId xmlns:a16="http://schemas.microsoft.com/office/drawing/2014/main" id="{A7B174EF-8DF3-4D2D-A55F-10FEA09A9639}"/>
              </a:ext>
            </a:extLst>
          </p:cNvPr>
          <p:cNvSpPr>
            <a:spLocks noChangeArrowheads="1"/>
          </p:cNvSpPr>
          <p:nvPr/>
        </p:nvSpPr>
        <p:spPr bwMode="auto">
          <a:xfrm>
            <a:off x="3013184" y="3461078"/>
            <a:ext cx="1443649"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970">
                <a:solidFill>
                  <a:srgbClr val="0000CC"/>
                </a:solidFill>
              </a:rPr>
              <a:t>SOURCE $</a:t>
            </a:r>
          </a:p>
        </p:txBody>
      </p:sp>
      <p:sp>
        <p:nvSpPr>
          <p:cNvPr id="62488" name="Rectangle 24">
            <a:extLst>
              <a:ext uri="{FF2B5EF4-FFF2-40B4-BE49-F238E27FC236}">
                <a16:creationId xmlns:a16="http://schemas.microsoft.com/office/drawing/2014/main" id="{D1EE82CE-876B-414D-A0FF-7BCA56E93F1D}"/>
              </a:ext>
            </a:extLst>
          </p:cNvPr>
          <p:cNvSpPr>
            <a:spLocks noChangeArrowheads="1"/>
          </p:cNvSpPr>
          <p:nvPr/>
        </p:nvSpPr>
        <p:spPr bwMode="auto">
          <a:xfrm>
            <a:off x="3671340" y="3103979"/>
            <a:ext cx="1765852"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970">
                <a:solidFill>
                  <a:srgbClr val="0000CC"/>
                </a:solidFill>
              </a:rPr>
              <a:t>FUNCTIONAL</a:t>
            </a:r>
          </a:p>
        </p:txBody>
      </p:sp>
      <p:sp>
        <p:nvSpPr>
          <p:cNvPr id="62490" name="Text Box 26">
            <a:extLst>
              <a:ext uri="{FF2B5EF4-FFF2-40B4-BE49-F238E27FC236}">
                <a16:creationId xmlns:a16="http://schemas.microsoft.com/office/drawing/2014/main" id="{68DF85D6-D9C3-40FA-BB96-F0ED91AD57F3}"/>
              </a:ext>
            </a:extLst>
          </p:cNvPr>
          <p:cNvSpPr txBox="1">
            <a:spLocks noChangeArrowheads="1"/>
          </p:cNvSpPr>
          <p:nvPr/>
        </p:nvSpPr>
        <p:spPr bwMode="auto">
          <a:xfrm>
            <a:off x="3492426" y="2690543"/>
            <a:ext cx="296106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b="1" dirty="0">
                <a:solidFill>
                  <a:srgbClr val="0000CC"/>
                </a:solidFill>
                <a:latin typeface="Comic Sans MS" panose="030F0702030302020204" pitchFamily="66" charset="0"/>
              </a:rPr>
              <a:t>THE VENTURE LEDGER </a:t>
            </a:r>
          </a:p>
        </p:txBody>
      </p:sp>
      <p:sp>
        <p:nvSpPr>
          <p:cNvPr id="26" name="Title 3">
            <a:extLst>
              <a:ext uri="{FF2B5EF4-FFF2-40B4-BE49-F238E27FC236}">
                <a16:creationId xmlns:a16="http://schemas.microsoft.com/office/drawing/2014/main" id="{E43DF56A-A9DA-8D20-0792-8DF88E1626E1}"/>
              </a:ext>
            </a:extLst>
          </p:cNvPr>
          <p:cNvSpPr txBox="1">
            <a:spLocks/>
          </p:cNvSpPr>
          <p:nvPr/>
        </p:nvSpPr>
        <p:spPr>
          <a:xfrm>
            <a:off x="972146" y="2239506"/>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7030A0"/>
                </a:solidFill>
                <a:latin typeface="Arial" panose="020B0604020202020204" pitchFamily="34" charset="0"/>
                <a:cs typeface="Arial" panose="020B0604020202020204" pitchFamily="34" charset="0"/>
              </a:rPr>
              <a:t>Understanding the JV Ledger</a:t>
            </a:r>
            <a:endParaRPr lang="en-NG" sz="2000" i="1" dirty="0">
              <a:solidFill>
                <a:srgbClr val="7030A0"/>
              </a:solidFill>
              <a:latin typeface="Arial" panose="020B0604020202020204" pitchFamily="34" charset="0"/>
              <a:cs typeface="Arial" panose="020B0604020202020204" pitchFamily="34" charset="0"/>
            </a:endParaRPr>
          </a:p>
        </p:txBody>
      </p:sp>
      <p:sp>
        <p:nvSpPr>
          <p:cNvPr id="27" name="Content Placeholder 2">
            <a:extLst>
              <a:ext uri="{FF2B5EF4-FFF2-40B4-BE49-F238E27FC236}">
                <a16:creationId xmlns:a16="http://schemas.microsoft.com/office/drawing/2014/main" id="{599E1B24-9B09-3674-5883-42573608342F}"/>
              </a:ext>
            </a:extLst>
          </p:cNvPr>
          <p:cNvSpPr txBox="1">
            <a:spLocks/>
          </p:cNvSpPr>
          <p:nvPr/>
        </p:nvSpPr>
        <p:spPr>
          <a:xfrm>
            <a:off x="809850" y="1644421"/>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29" name="Title 3">
            <a:extLst>
              <a:ext uri="{FF2B5EF4-FFF2-40B4-BE49-F238E27FC236}">
                <a16:creationId xmlns:a16="http://schemas.microsoft.com/office/drawing/2014/main" id="{B146F88A-56CC-77FA-FE81-17AE7273B91B}"/>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313118E-F580-4FC8-B80C-8166F149707F}"/>
              </a:ext>
            </a:extLst>
          </p:cNvPr>
          <p:cNvSpPr>
            <a:spLocks noChangeArrowheads="1"/>
          </p:cNvSpPr>
          <p:nvPr/>
        </p:nvSpPr>
        <p:spPr bwMode="auto">
          <a:xfrm>
            <a:off x="2158883" y="2775425"/>
            <a:ext cx="6068070" cy="3440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b"/>
          <a:lstStyle>
            <a:lvl1pPr algn="ctr">
              <a:lnSpc>
                <a:spcPct val="90000"/>
              </a:lnSpc>
              <a:defRPr sz="3600" b="1">
                <a:solidFill>
                  <a:srgbClr val="0238BE"/>
                </a:solidFill>
                <a:latin typeface="Arial" panose="020B0604020202020204" pitchFamily="34" charset="0"/>
              </a:defRPr>
            </a:lvl1pPr>
            <a:lvl2pPr algn="ctr">
              <a:lnSpc>
                <a:spcPct val="90000"/>
              </a:lnSpc>
              <a:defRPr sz="3600" b="1">
                <a:solidFill>
                  <a:srgbClr val="0238BE"/>
                </a:solidFill>
                <a:latin typeface="Arial" panose="020B0604020202020204" pitchFamily="34" charset="0"/>
              </a:defRPr>
            </a:lvl2pPr>
            <a:lvl3pPr algn="ctr">
              <a:lnSpc>
                <a:spcPct val="90000"/>
              </a:lnSpc>
              <a:defRPr sz="3600" b="1">
                <a:solidFill>
                  <a:srgbClr val="0238BE"/>
                </a:solidFill>
                <a:latin typeface="Arial" panose="020B0604020202020204" pitchFamily="34" charset="0"/>
              </a:defRPr>
            </a:lvl3pPr>
            <a:lvl4pPr algn="ctr">
              <a:lnSpc>
                <a:spcPct val="90000"/>
              </a:lnSpc>
              <a:defRPr sz="3600" b="1">
                <a:solidFill>
                  <a:srgbClr val="0238BE"/>
                </a:solidFill>
                <a:latin typeface="Arial" panose="020B0604020202020204" pitchFamily="34" charset="0"/>
              </a:defRPr>
            </a:lvl4pPr>
            <a:lvl5pPr algn="ctr">
              <a:lnSpc>
                <a:spcPct val="90000"/>
              </a:lnSpc>
              <a:defRPr sz="3600" b="1">
                <a:solidFill>
                  <a:srgbClr val="0238BE"/>
                </a:solidFill>
                <a:latin typeface="Arial" panose="020B0604020202020204" pitchFamily="34" charset="0"/>
              </a:defRPr>
            </a:lvl5pPr>
            <a:lvl6pPr marL="457200" algn="ctr" eaLnBrk="0" fontAlgn="base" hangingPunct="0">
              <a:lnSpc>
                <a:spcPct val="90000"/>
              </a:lnSpc>
              <a:spcBef>
                <a:spcPct val="0"/>
              </a:spcBef>
              <a:spcAft>
                <a:spcPct val="0"/>
              </a:spcAft>
              <a:defRPr sz="3600" b="1">
                <a:solidFill>
                  <a:srgbClr val="0238BE"/>
                </a:solidFill>
                <a:latin typeface="Arial" panose="020B0604020202020204" pitchFamily="34" charset="0"/>
              </a:defRPr>
            </a:lvl6pPr>
            <a:lvl7pPr marL="914400" algn="ctr" eaLnBrk="0" fontAlgn="base" hangingPunct="0">
              <a:lnSpc>
                <a:spcPct val="90000"/>
              </a:lnSpc>
              <a:spcBef>
                <a:spcPct val="0"/>
              </a:spcBef>
              <a:spcAft>
                <a:spcPct val="0"/>
              </a:spcAft>
              <a:defRPr sz="3600" b="1">
                <a:solidFill>
                  <a:srgbClr val="0238BE"/>
                </a:solidFill>
                <a:latin typeface="Arial" panose="020B0604020202020204" pitchFamily="34" charset="0"/>
              </a:defRPr>
            </a:lvl7pPr>
            <a:lvl8pPr marL="1371600" algn="ctr" eaLnBrk="0" fontAlgn="base" hangingPunct="0">
              <a:lnSpc>
                <a:spcPct val="90000"/>
              </a:lnSpc>
              <a:spcBef>
                <a:spcPct val="0"/>
              </a:spcBef>
              <a:spcAft>
                <a:spcPct val="0"/>
              </a:spcAft>
              <a:defRPr sz="3600" b="1">
                <a:solidFill>
                  <a:srgbClr val="0238BE"/>
                </a:solidFill>
                <a:latin typeface="Arial" panose="020B0604020202020204" pitchFamily="34" charset="0"/>
              </a:defRPr>
            </a:lvl8pPr>
            <a:lvl9pPr marL="1828800" algn="ctr" eaLnBrk="0" fontAlgn="base" hangingPunct="0">
              <a:lnSpc>
                <a:spcPct val="90000"/>
              </a:lnSpc>
              <a:spcBef>
                <a:spcPct val="0"/>
              </a:spcBef>
              <a:spcAft>
                <a:spcPct val="0"/>
              </a:spcAft>
              <a:defRPr sz="3600" b="1">
                <a:solidFill>
                  <a:srgbClr val="0238BE"/>
                </a:solidFill>
                <a:latin typeface="Arial" panose="020B0604020202020204" pitchFamily="34" charset="0"/>
              </a:defRPr>
            </a:lvl9pPr>
          </a:lstStyle>
          <a:p>
            <a:pPr algn="l"/>
            <a:r>
              <a:rPr lang="en-GB" altLang="en-US" sz="2000" dirty="0">
                <a:solidFill>
                  <a:srgbClr val="0000CC"/>
                </a:solidFill>
                <a:effectLst>
                  <a:outerShdw blurRad="38100" dist="38100" dir="2700000" algn="tl">
                    <a:srgbClr val="C0C0C0"/>
                  </a:outerShdw>
                </a:effectLst>
              </a:rPr>
              <a:t>Source &amp; Functional Currencies</a:t>
            </a:r>
          </a:p>
        </p:txBody>
      </p:sp>
      <p:sp>
        <p:nvSpPr>
          <p:cNvPr id="68612" name="Rectangle 4">
            <a:extLst>
              <a:ext uri="{FF2B5EF4-FFF2-40B4-BE49-F238E27FC236}">
                <a16:creationId xmlns:a16="http://schemas.microsoft.com/office/drawing/2014/main" id="{9E5B3376-73D3-4BEE-96CD-FA14BD40ACDE}"/>
              </a:ext>
            </a:extLst>
          </p:cNvPr>
          <p:cNvSpPr>
            <a:spLocks noChangeArrowheads="1"/>
          </p:cNvSpPr>
          <p:nvPr/>
        </p:nvSpPr>
        <p:spPr bwMode="auto">
          <a:xfrm>
            <a:off x="2780958" y="5500712"/>
            <a:ext cx="4887932" cy="13762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lstStyle>
            <a:lvl1pPr>
              <a:defRPr sz="2400">
                <a:solidFill>
                  <a:schemeClr val="tx1"/>
                </a:solidFill>
                <a:latin typeface="Times New Roman" panose="02020603050405020304" pitchFamily="18" charset="0"/>
              </a:defRPr>
            </a:lvl1pPr>
            <a:lvl2pPr marL="685800" indent="-2286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543050" indent="-171450">
              <a:defRPr sz="2400">
                <a:solidFill>
                  <a:schemeClr val="tx1"/>
                </a:solidFill>
                <a:latin typeface="Times New Roman" panose="02020603050405020304" pitchFamily="18" charset="0"/>
              </a:defRPr>
            </a:lvl4pPr>
            <a:lvl5pPr marL="2000250" indent="-171450">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30000"/>
              </a:spcBef>
            </a:pPr>
            <a:r>
              <a:rPr lang="en-GB" altLang="en-US" sz="1970" dirty="0">
                <a:solidFill>
                  <a:srgbClr val="FF0000"/>
                </a:solidFill>
                <a:effectLst>
                  <a:outerShdw blurRad="38100" dist="38100" dir="2700000" algn="tl">
                    <a:srgbClr val="C0C0C0"/>
                  </a:outerShdw>
                </a:effectLst>
                <a:latin typeface="Arial" panose="020B0604020202020204" pitchFamily="34" charset="0"/>
              </a:rPr>
              <a:t>FUNCTIONAL CURRENCIES </a:t>
            </a:r>
            <a:r>
              <a:rPr lang="en-GB" altLang="en-US" sz="1970" dirty="0">
                <a:solidFill>
                  <a:srgbClr val="0000CC"/>
                </a:solidFill>
                <a:effectLst>
                  <a:outerShdw blurRad="38100" dist="38100" dir="2700000" algn="tl">
                    <a:srgbClr val="C0C0C0"/>
                  </a:outerShdw>
                </a:effectLst>
                <a:latin typeface="Arial" panose="020B0604020202020204" pitchFamily="34" charset="0"/>
              </a:rPr>
              <a:t>are the </a:t>
            </a:r>
          </a:p>
          <a:p>
            <a:pPr>
              <a:lnSpc>
                <a:spcPct val="90000"/>
              </a:lnSpc>
              <a:spcBef>
                <a:spcPct val="30000"/>
              </a:spcBef>
            </a:pPr>
            <a:r>
              <a:rPr lang="en-GB" altLang="en-US" sz="1970" dirty="0">
                <a:solidFill>
                  <a:srgbClr val="0000CC"/>
                </a:solidFill>
                <a:effectLst>
                  <a:outerShdw blurRad="38100" dist="38100" dir="2700000" algn="tl">
                    <a:srgbClr val="C0C0C0"/>
                  </a:outerShdw>
                </a:effectLst>
                <a:latin typeface="Arial" panose="020B0604020202020204" pitchFamily="34" charset="0"/>
              </a:rPr>
              <a:t>currencies in which Partners are required </a:t>
            </a:r>
          </a:p>
          <a:p>
            <a:pPr>
              <a:lnSpc>
                <a:spcPct val="90000"/>
              </a:lnSpc>
              <a:spcBef>
                <a:spcPct val="30000"/>
              </a:spcBef>
            </a:pPr>
            <a:r>
              <a:rPr lang="en-GB" altLang="en-US" sz="1970" dirty="0">
                <a:solidFill>
                  <a:srgbClr val="0000CC"/>
                </a:solidFill>
                <a:effectLst>
                  <a:outerShdw blurRad="38100" dist="38100" dir="2700000" algn="tl">
                    <a:srgbClr val="C0C0C0"/>
                  </a:outerShdw>
                </a:effectLst>
                <a:latin typeface="Arial" panose="020B0604020202020204" pitchFamily="34" charset="0"/>
              </a:rPr>
              <a:t>to make Financial Reports and the </a:t>
            </a:r>
          </a:p>
          <a:p>
            <a:pPr>
              <a:lnSpc>
                <a:spcPct val="90000"/>
              </a:lnSpc>
              <a:spcBef>
                <a:spcPct val="30000"/>
              </a:spcBef>
            </a:pPr>
            <a:r>
              <a:rPr lang="en-GB" altLang="en-US" sz="1970" dirty="0">
                <a:solidFill>
                  <a:srgbClr val="0000CC"/>
                </a:solidFill>
                <a:effectLst>
                  <a:outerShdw blurRad="38100" dist="38100" dir="2700000" algn="tl">
                    <a:srgbClr val="C0C0C0"/>
                  </a:outerShdw>
                </a:effectLst>
                <a:latin typeface="Arial" panose="020B0604020202020204" pitchFamily="34" charset="0"/>
              </a:rPr>
              <a:t>Operator maintains Budgetary Control</a:t>
            </a:r>
          </a:p>
        </p:txBody>
      </p:sp>
      <p:sp>
        <p:nvSpPr>
          <p:cNvPr id="68613" name="Freeform 5">
            <a:extLst>
              <a:ext uri="{FF2B5EF4-FFF2-40B4-BE49-F238E27FC236}">
                <a16:creationId xmlns:a16="http://schemas.microsoft.com/office/drawing/2014/main" id="{151C467E-AA65-4DAD-8D92-08A6F06A3244}"/>
              </a:ext>
            </a:extLst>
          </p:cNvPr>
          <p:cNvSpPr>
            <a:spLocks/>
          </p:cNvSpPr>
          <p:nvPr/>
        </p:nvSpPr>
        <p:spPr bwMode="auto">
          <a:xfrm>
            <a:off x="7512104" y="3310816"/>
            <a:ext cx="865378" cy="1189895"/>
          </a:xfrm>
          <a:custGeom>
            <a:avLst/>
            <a:gdLst>
              <a:gd name="T0" fmla="*/ 188 w 664"/>
              <a:gd name="T1" fmla="*/ 42 h 913"/>
              <a:gd name="T2" fmla="*/ 315 w 664"/>
              <a:gd name="T3" fmla="*/ 48 h 913"/>
              <a:gd name="T4" fmla="*/ 452 w 664"/>
              <a:gd name="T5" fmla="*/ 0 h 913"/>
              <a:gd name="T6" fmla="*/ 617 w 664"/>
              <a:gd name="T7" fmla="*/ 0 h 913"/>
              <a:gd name="T8" fmla="*/ 435 w 664"/>
              <a:gd name="T9" fmla="*/ 259 h 913"/>
              <a:gd name="T10" fmla="*/ 483 w 664"/>
              <a:gd name="T11" fmla="*/ 276 h 913"/>
              <a:gd name="T12" fmla="*/ 532 w 664"/>
              <a:gd name="T13" fmla="*/ 305 h 913"/>
              <a:gd name="T14" fmla="*/ 576 w 664"/>
              <a:gd name="T15" fmla="*/ 345 h 913"/>
              <a:gd name="T16" fmla="*/ 611 w 664"/>
              <a:gd name="T17" fmla="*/ 391 h 913"/>
              <a:gd name="T18" fmla="*/ 639 w 664"/>
              <a:gd name="T19" fmla="*/ 447 h 913"/>
              <a:gd name="T20" fmla="*/ 658 w 664"/>
              <a:gd name="T21" fmla="*/ 512 h 913"/>
              <a:gd name="T22" fmla="*/ 663 w 664"/>
              <a:gd name="T23" fmla="*/ 580 h 913"/>
              <a:gd name="T24" fmla="*/ 656 w 664"/>
              <a:gd name="T25" fmla="*/ 653 h 913"/>
              <a:gd name="T26" fmla="*/ 642 w 664"/>
              <a:gd name="T27" fmla="*/ 708 h 913"/>
              <a:gd name="T28" fmla="*/ 613 w 664"/>
              <a:gd name="T29" fmla="*/ 768 h 913"/>
              <a:gd name="T30" fmla="*/ 567 w 664"/>
              <a:gd name="T31" fmla="*/ 829 h 913"/>
              <a:gd name="T32" fmla="*/ 519 w 664"/>
              <a:gd name="T33" fmla="*/ 866 h 913"/>
              <a:gd name="T34" fmla="*/ 476 w 664"/>
              <a:gd name="T35" fmla="*/ 890 h 913"/>
              <a:gd name="T36" fmla="*/ 434 w 664"/>
              <a:gd name="T37" fmla="*/ 905 h 913"/>
              <a:gd name="T38" fmla="*/ 383 w 664"/>
              <a:gd name="T39" fmla="*/ 912 h 913"/>
              <a:gd name="T40" fmla="*/ 246 w 664"/>
              <a:gd name="T41" fmla="*/ 910 h 913"/>
              <a:gd name="T42" fmla="*/ 182 w 664"/>
              <a:gd name="T43" fmla="*/ 890 h 913"/>
              <a:gd name="T44" fmla="*/ 111 w 664"/>
              <a:gd name="T45" fmla="*/ 845 h 913"/>
              <a:gd name="T46" fmla="*/ 60 w 664"/>
              <a:gd name="T47" fmla="*/ 784 h 913"/>
              <a:gd name="T48" fmla="*/ 25 w 664"/>
              <a:gd name="T49" fmla="*/ 720 h 913"/>
              <a:gd name="T50" fmla="*/ 7 w 664"/>
              <a:gd name="T51" fmla="*/ 652 h 913"/>
              <a:gd name="T52" fmla="*/ 0 w 664"/>
              <a:gd name="T53" fmla="*/ 593 h 913"/>
              <a:gd name="T54" fmla="*/ 4 w 664"/>
              <a:gd name="T55" fmla="*/ 525 h 913"/>
              <a:gd name="T56" fmla="*/ 27 w 664"/>
              <a:gd name="T57" fmla="*/ 438 h 913"/>
              <a:gd name="T58" fmla="*/ 70 w 664"/>
              <a:gd name="T59" fmla="*/ 365 h 913"/>
              <a:gd name="T60" fmla="*/ 127 w 664"/>
              <a:gd name="T61" fmla="*/ 306 h 913"/>
              <a:gd name="T62" fmla="*/ 205 w 664"/>
              <a:gd name="T63" fmla="*/ 264 h 913"/>
              <a:gd name="T64" fmla="*/ 80 w 664"/>
              <a:gd name="T65" fmla="*/ 1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913">
                <a:moveTo>
                  <a:pt x="80" y="10"/>
                </a:moveTo>
                <a:lnTo>
                  <a:pt x="188" y="42"/>
                </a:lnTo>
                <a:lnTo>
                  <a:pt x="186" y="0"/>
                </a:lnTo>
                <a:lnTo>
                  <a:pt x="315" y="48"/>
                </a:lnTo>
                <a:lnTo>
                  <a:pt x="315" y="0"/>
                </a:lnTo>
                <a:lnTo>
                  <a:pt x="452" y="0"/>
                </a:lnTo>
                <a:lnTo>
                  <a:pt x="450" y="45"/>
                </a:lnTo>
                <a:lnTo>
                  <a:pt x="617" y="0"/>
                </a:lnTo>
                <a:lnTo>
                  <a:pt x="415" y="256"/>
                </a:lnTo>
                <a:lnTo>
                  <a:pt x="435" y="259"/>
                </a:lnTo>
                <a:lnTo>
                  <a:pt x="458" y="266"/>
                </a:lnTo>
                <a:lnTo>
                  <a:pt x="483" y="276"/>
                </a:lnTo>
                <a:lnTo>
                  <a:pt x="506" y="288"/>
                </a:lnTo>
                <a:lnTo>
                  <a:pt x="532" y="305"/>
                </a:lnTo>
                <a:lnTo>
                  <a:pt x="554" y="321"/>
                </a:lnTo>
                <a:lnTo>
                  <a:pt x="576" y="345"/>
                </a:lnTo>
                <a:lnTo>
                  <a:pt x="595" y="369"/>
                </a:lnTo>
                <a:lnTo>
                  <a:pt x="611" y="391"/>
                </a:lnTo>
                <a:lnTo>
                  <a:pt x="626" y="417"/>
                </a:lnTo>
                <a:lnTo>
                  <a:pt x="639" y="447"/>
                </a:lnTo>
                <a:lnTo>
                  <a:pt x="650" y="480"/>
                </a:lnTo>
                <a:lnTo>
                  <a:pt x="658" y="512"/>
                </a:lnTo>
                <a:lnTo>
                  <a:pt x="662" y="541"/>
                </a:lnTo>
                <a:lnTo>
                  <a:pt x="663" y="580"/>
                </a:lnTo>
                <a:lnTo>
                  <a:pt x="662" y="621"/>
                </a:lnTo>
                <a:lnTo>
                  <a:pt x="656" y="653"/>
                </a:lnTo>
                <a:lnTo>
                  <a:pt x="650" y="681"/>
                </a:lnTo>
                <a:lnTo>
                  <a:pt x="642" y="708"/>
                </a:lnTo>
                <a:lnTo>
                  <a:pt x="629" y="736"/>
                </a:lnTo>
                <a:lnTo>
                  <a:pt x="613" y="768"/>
                </a:lnTo>
                <a:lnTo>
                  <a:pt x="591" y="801"/>
                </a:lnTo>
                <a:lnTo>
                  <a:pt x="567" y="829"/>
                </a:lnTo>
                <a:lnTo>
                  <a:pt x="541" y="851"/>
                </a:lnTo>
                <a:lnTo>
                  <a:pt x="519" y="866"/>
                </a:lnTo>
                <a:lnTo>
                  <a:pt x="498" y="880"/>
                </a:lnTo>
                <a:lnTo>
                  <a:pt x="476" y="890"/>
                </a:lnTo>
                <a:lnTo>
                  <a:pt x="453" y="899"/>
                </a:lnTo>
                <a:lnTo>
                  <a:pt x="434" y="905"/>
                </a:lnTo>
                <a:lnTo>
                  <a:pt x="405" y="910"/>
                </a:lnTo>
                <a:lnTo>
                  <a:pt x="383" y="912"/>
                </a:lnTo>
                <a:lnTo>
                  <a:pt x="269" y="912"/>
                </a:lnTo>
                <a:lnTo>
                  <a:pt x="246" y="910"/>
                </a:lnTo>
                <a:lnTo>
                  <a:pt x="217" y="902"/>
                </a:lnTo>
                <a:lnTo>
                  <a:pt x="182" y="890"/>
                </a:lnTo>
                <a:lnTo>
                  <a:pt x="146" y="870"/>
                </a:lnTo>
                <a:lnTo>
                  <a:pt x="111" y="845"/>
                </a:lnTo>
                <a:lnTo>
                  <a:pt x="82" y="814"/>
                </a:lnTo>
                <a:lnTo>
                  <a:pt x="60" y="784"/>
                </a:lnTo>
                <a:lnTo>
                  <a:pt x="42" y="756"/>
                </a:lnTo>
                <a:lnTo>
                  <a:pt x="25" y="720"/>
                </a:lnTo>
                <a:lnTo>
                  <a:pt x="12" y="681"/>
                </a:lnTo>
                <a:lnTo>
                  <a:pt x="7" y="652"/>
                </a:lnTo>
                <a:lnTo>
                  <a:pt x="2" y="623"/>
                </a:lnTo>
                <a:lnTo>
                  <a:pt x="0" y="593"/>
                </a:lnTo>
                <a:lnTo>
                  <a:pt x="1" y="567"/>
                </a:lnTo>
                <a:lnTo>
                  <a:pt x="4" y="525"/>
                </a:lnTo>
                <a:lnTo>
                  <a:pt x="13" y="482"/>
                </a:lnTo>
                <a:lnTo>
                  <a:pt x="27" y="438"/>
                </a:lnTo>
                <a:lnTo>
                  <a:pt x="48" y="399"/>
                </a:lnTo>
                <a:lnTo>
                  <a:pt x="70" y="365"/>
                </a:lnTo>
                <a:lnTo>
                  <a:pt x="97" y="331"/>
                </a:lnTo>
                <a:lnTo>
                  <a:pt x="127" y="306"/>
                </a:lnTo>
                <a:lnTo>
                  <a:pt x="165" y="282"/>
                </a:lnTo>
                <a:lnTo>
                  <a:pt x="205" y="264"/>
                </a:lnTo>
                <a:lnTo>
                  <a:pt x="232" y="256"/>
                </a:lnTo>
                <a:lnTo>
                  <a:pt x="80" y="10"/>
                </a:lnTo>
              </a:path>
            </a:pathLst>
          </a:custGeom>
          <a:solidFill>
            <a:srgbClr val="7030A0"/>
          </a:solidFill>
          <a:ln w="12700" cap="rnd" cmpd="sng">
            <a:solidFill>
              <a:srgbClr val="000000"/>
            </a:solidFill>
            <a:prstDash val="solid"/>
            <a:round/>
            <a:headEnd type="none" w="med" len="med"/>
            <a:tailEnd type="none" w="med" len="med"/>
          </a:ln>
          <a:effectLst>
            <a:outerShdw dist="28398" dir="3806097" algn="ctr" rotWithShape="0">
              <a:srgbClr val="000000"/>
            </a:outerShdw>
          </a:effectLst>
        </p:spPr>
        <p:txBody>
          <a:bodyPr/>
          <a:lstStyle/>
          <a:p>
            <a:endParaRPr lang="en-US">
              <a:solidFill>
                <a:srgbClr val="0000CC"/>
              </a:solidFill>
            </a:endParaRPr>
          </a:p>
        </p:txBody>
      </p:sp>
      <p:sp>
        <p:nvSpPr>
          <p:cNvPr id="68614" name="Freeform 6">
            <a:extLst>
              <a:ext uri="{FF2B5EF4-FFF2-40B4-BE49-F238E27FC236}">
                <a16:creationId xmlns:a16="http://schemas.microsoft.com/office/drawing/2014/main" id="{269D681A-5A88-4587-9217-AC8ADE524758}"/>
              </a:ext>
            </a:extLst>
          </p:cNvPr>
          <p:cNvSpPr>
            <a:spLocks/>
          </p:cNvSpPr>
          <p:nvPr/>
        </p:nvSpPr>
        <p:spPr bwMode="auto">
          <a:xfrm>
            <a:off x="7797523" y="3702188"/>
            <a:ext cx="311483" cy="452238"/>
          </a:xfrm>
          <a:custGeom>
            <a:avLst/>
            <a:gdLst>
              <a:gd name="T0" fmla="*/ 91 w 239"/>
              <a:gd name="T1" fmla="*/ 34 h 347"/>
              <a:gd name="T2" fmla="*/ 147 w 239"/>
              <a:gd name="T3" fmla="*/ 34 h 347"/>
              <a:gd name="T4" fmla="*/ 147 w 239"/>
              <a:gd name="T5" fmla="*/ 0 h 347"/>
              <a:gd name="T6" fmla="*/ 175 w 239"/>
              <a:gd name="T7" fmla="*/ 0 h 347"/>
              <a:gd name="T8" fmla="*/ 175 w 239"/>
              <a:gd name="T9" fmla="*/ 34 h 347"/>
              <a:gd name="T10" fmla="*/ 238 w 239"/>
              <a:gd name="T11" fmla="*/ 77 h 347"/>
              <a:gd name="T12" fmla="*/ 238 w 239"/>
              <a:gd name="T13" fmla="*/ 125 h 347"/>
              <a:gd name="T14" fmla="*/ 161 w 239"/>
              <a:gd name="T15" fmla="*/ 125 h 347"/>
              <a:gd name="T16" fmla="*/ 161 w 239"/>
              <a:gd name="T17" fmla="*/ 87 h 347"/>
              <a:gd name="T18" fmla="*/ 85 w 239"/>
              <a:gd name="T19" fmla="*/ 87 h 347"/>
              <a:gd name="T20" fmla="*/ 85 w 239"/>
              <a:gd name="T21" fmla="*/ 149 h 347"/>
              <a:gd name="T22" fmla="*/ 183 w 239"/>
              <a:gd name="T23" fmla="*/ 149 h 347"/>
              <a:gd name="T24" fmla="*/ 238 w 239"/>
              <a:gd name="T25" fmla="*/ 188 h 347"/>
              <a:gd name="T26" fmla="*/ 238 w 239"/>
              <a:gd name="T27" fmla="*/ 269 h 347"/>
              <a:gd name="T28" fmla="*/ 175 w 239"/>
              <a:gd name="T29" fmla="*/ 312 h 347"/>
              <a:gd name="T30" fmla="*/ 175 w 239"/>
              <a:gd name="T31" fmla="*/ 346 h 347"/>
              <a:gd name="T32" fmla="*/ 147 w 239"/>
              <a:gd name="T33" fmla="*/ 346 h 347"/>
              <a:gd name="T34" fmla="*/ 147 w 239"/>
              <a:gd name="T35" fmla="*/ 312 h 347"/>
              <a:gd name="T36" fmla="*/ 91 w 239"/>
              <a:gd name="T37" fmla="*/ 312 h 347"/>
              <a:gd name="T38" fmla="*/ 91 w 239"/>
              <a:gd name="T39" fmla="*/ 346 h 347"/>
              <a:gd name="T40" fmla="*/ 63 w 239"/>
              <a:gd name="T41" fmla="*/ 346 h 347"/>
              <a:gd name="T42" fmla="*/ 63 w 239"/>
              <a:gd name="T43" fmla="*/ 312 h 347"/>
              <a:gd name="T44" fmla="*/ 0 w 239"/>
              <a:gd name="T45" fmla="*/ 269 h 347"/>
              <a:gd name="T46" fmla="*/ 0 w 239"/>
              <a:gd name="T47" fmla="*/ 230 h 347"/>
              <a:gd name="T48" fmla="*/ 85 w 239"/>
              <a:gd name="T49" fmla="*/ 230 h 347"/>
              <a:gd name="T50" fmla="*/ 85 w 239"/>
              <a:gd name="T51" fmla="*/ 264 h 347"/>
              <a:gd name="T52" fmla="*/ 161 w 239"/>
              <a:gd name="T53" fmla="*/ 264 h 347"/>
              <a:gd name="T54" fmla="*/ 161 w 239"/>
              <a:gd name="T55" fmla="*/ 202 h 347"/>
              <a:gd name="T56" fmla="*/ 63 w 239"/>
              <a:gd name="T57" fmla="*/ 202 h 347"/>
              <a:gd name="T58" fmla="*/ 0 w 239"/>
              <a:gd name="T59" fmla="*/ 159 h 347"/>
              <a:gd name="T60" fmla="*/ 0 w 239"/>
              <a:gd name="T61" fmla="*/ 77 h 347"/>
              <a:gd name="T62" fmla="*/ 63 w 239"/>
              <a:gd name="T63" fmla="*/ 34 h 347"/>
              <a:gd name="T64" fmla="*/ 63 w 239"/>
              <a:gd name="T65" fmla="*/ 0 h 347"/>
              <a:gd name="T66" fmla="*/ 91 w 239"/>
              <a:gd name="T67" fmla="*/ 0 h 347"/>
              <a:gd name="T68" fmla="*/ 91 w 239"/>
              <a:gd name="T69" fmla="*/ 34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9" h="347">
                <a:moveTo>
                  <a:pt x="91" y="34"/>
                </a:moveTo>
                <a:lnTo>
                  <a:pt x="147" y="34"/>
                </a:lnTo>
                <a:lnTo>
                  <a:pt x="147" y="0"/>
                </a:lnTo>
                <a:lnTo>
                  <a:pt x="175" y="0"/>
                </a:lnTo>
                <a:lnTo>
                  <a:pt x="175" y="34"/>
                </a:lnTo>
                <a:lnTo>
                  <a:pt x="238" y="77"/>
                </a:lnTo>
                <a:lnTo>
                  <a:pt x="238" y="125"/>
                </a:lnTo>
                <a:lnTo>
                  <a:pt x="161" y="125"/>
                </a:lnTo>
                <a:lnTo>
                  <a:pt x="161" y="87"/>
                </a:lnTo>
                <a:lnTo>
                  <a:pt x="85" y="87"/>
                </a:lnTo>
                <a:lnTo>
                  <a:pt x="85" y="149"/>
                </a:lnTo>
                <a:lnTo>
                  <a:pt x="183" y="149"/>
                </a:lnTo>
                <a:lnTo>
                  <a:pt x="238" y="188"/>
                </a:lnTo>
                <a:lnTo>
                  <a:pt x="238" y="269"/>
                </a:lnTo>
                <a:lnTo>
                  <a:pt x="175" y="312"/>
                </a:lnTo>
                <a:lnTo>
                  <a:pt x="175" y="346"/>
                </a:lnTo>
                <a:lnTo>
                  <a:pt x="147" y="346"/>
                </a:lnTo>
                <a:lnTo>
                  <a:pt x="147" y="312"/>
                </a:lnTo>
                <a:lnTo>
                  <a:pt x="91" y="312"/>
                </a:lnTo>
                <a:lnTo>
                  <a:pt x="91" y="346"/>
                </a:lnTo>
                <a:lnTo>
                  <a:pt x="63" y="346"/>
                </a:lnTo>
                <a:lnTo>
                  <a:pt x="63" y="312"/>
                </a:lnTo>
                <a:lnTo>
                  <a:pt x="0" y="269"/>
                </a:lnTo>
                <a:lnTo>
                  <a:pt x="0" y="230"/>
                </a:lnTo>
                <a:lnTo>
                  <a:pt x="85" y="230"/>
                </a:lnTo>
                <a:lnTo>
                  <a:pt x="85" y="264"/>
                </a:lnTo>
                <a:lnTo>
                  <a:pt x="161" y="264"/>
                </a:lnTo>
                <a:lnTo>
                  <a:pt x="161" y="202"/>
                </a:lnTo>
                <a:lnTo>
                  <a:pt x="63" y="202"/>
                </a:lnTo>
                <a:lnTo>
                  <a:pt x="0" y="159"/>
                </a:lnTo>
                <a:lnTo>
                  <a:pt x="0" y="77"/>
                </a:lnTo>
                <a:lnTo>
                  <a:pt x="63" y="34"/>
                </a:lnTo>
                <a:lnTo>
                  <a:pt x="63" y="0"/>
                </a:lnTo>
                <a:lnTo>
                  <a:pt x="91" y="0"/>
                </a:lnTo>
                <a:lnTo>
                  <a:pt x="91" y="34"/>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15" name="Freeform 7">
            <a:extLst>
              <a:ext uri="{FF2B5EF4-FFF2-40B4-BE49-F238E27FC236}">
                <a16:creationId xmlns:a16="http://schemas.microsoft.com/office/drawing/2014/main" id="{E2C97995-C731-425C-9355-B794989E8F99}"/>
              </a:ext>
            </a:extLst>
          </p:cNvPr>
          <p:cNvSpPr>
            <a:spLocks/>
          </p:cNvSpPr>
          <p:nvPr/>
        </p:nvSpPr>
        <p:spPr bwMode="auto">
          <a:xfrm>
            <a:off x="6529431" y="3342481"/>
            <a:ext cx="882321" cy="1189895"/>
          </a:xfrm>
          <a:custGeom>
            <a:avLst/>
            <a:gdLst>
              <a:gd name="T0" fmla="*/ 575 w 677"/>
              <a:gd name="T1" fmla="*/ 520 h 913"/>
              <a:gd name="T2" fmla="*/ 499 w 677"/>
              <a:gd name="T3" fmla="*/ 456 h 913"/>
              <a:gd name="T4" fmla="*/ 447 w 677"/>
              <a:gd name="T5" fmla="*/ 380 h 913"/>
              <a:gd name="T6" fmla="*/ 439 w 677"/>
              <a:gd name="T7" fmla="*/ 313 h 913"/>
              <a:gd name="T8" fmla="*/ 448 w 677"/>
              <a:gd name="T9" fmla="*/ 257 h 913"/>
              <a:gd name="T10" fmla="*/ 476 w 677"/>
              <a:gd name="T11" fmla="*/ 187 h 913"/>
              <a:gd name="T12" fmla="*/ 527 w 677"/>
              <a:gd name="T13" fmla="*/ 115 h 913"/>
              <a:gd name="T14" fmla="*/ 598 w 677"/>
              <a:gd name="T15" fmla="*/ 57 h 913"/>
              <a:gd name="T16" fmla="*/ 634 w 677"/>
              <a:gd name="T17" fmla="*/ 7 h 913"/>
              <a:gd name="T18" fmla="*/ 547 w 677"/>
              <a:gd name="T19" fmla="*/ 25 h 913"/>
              <a:gd name="T20" fmla="*/ 493 w 677"/>
              <a:gd name="T21" fmla="*/ 17 h 913"/>
              <a:gd name="T22" fmla="*/ 439 w 677"/>
              <a:gd name="T23" fmla="*/ 23 h 913"/>
              <a:gd name="T24" fmla="*/ 382 w 677"/>
              <a:gd name="T25" fmla="*/ 26 h 913"/>
              <a:gd name="T26" fmla="*/ 314 w 677"/>
              <a:gd name="T27" fmla="*/ 28 h 913"/>
              <a:gd name="T28" fmla="*/ 265 w 677"/>
              <a:gd name="T29" fmla="*/ 27 h 913"/>
              <a:gd name="T30" fmla="*/ 182 w 677"/>
              <a:gd name="T31" fmla="*/ 3 h 913"/>
              <a:gd name="T32" fmla="*/ 132 w 677"/>
              <a:gd name="T33" fmla="*/ 16 h 913"/>
              <a:gd name="T34" fmla="*/ 205 w 677"/>
              <a:gd name="T35" fmla="*/ 72 h 913"/>
              <a:gd name="T36" fmla="*/ 255 w 677"/>
              <a:gd name="T37" fmla="*/ 130 h 913"/>
              <a:gd name="T38" fmla="*/ 291 w 677"/>
              <a:gd name="T39" fmla="*/ 194 h 913"/>
              <a:gd name="T40" fmla="*/ 302 w 677"/>
              <a:gd name="T41" fmla="*/ 273 h 913"/>
              <a:gd name="T42" fmla="*/ 294 w 677"/>
              <a:gd name="T43" fmla="*/ 333 h 913"/>
              <a:gd name="T44" fmla="*/ 264 w 677"/>
              <a:gd name="T45" fmla="*/ 384 h 913"/>
              <a:gd name="T46" fmla="*/ 237 w 677"/>
              <a:gd name="T47" fmla="*/ 423 h 913"/>
              <a:gd name="T48" fmla="*/ 191 w 677"/>
              <a:gd name="T49" fmla="*/ 465 h 913"/>
              <a:gd name="T50" fmla="*/ 125 w 677"/>
              <a:gd name="T51" fmla="*/ 512 h 913"/>
              <a:gd name="T52" fmla="*/ 58 w 677"/>
              <a:gd name="T53" fmla="*/ 561 h 913"/>
              <a:gd name="T54" fmla="*/ 19 w 677"/>
              <a:gd name="T55" fmla="*/ 610 h 913"/>
              <a:gd name="T56" fmla="*/ 0 w 677"/>
              <a:gd name="T57" fmla="*/ 670 h 913"/>
              <a:gd name="T58" fmla="*/ 3 w 677"/>
              <a:gd name="T59" fmla="*/ 734 h 913"/>
              <a:gd name="T60" fmla="*/ 31 w 677"/>
              <a:gd name="T61" fmla="*/ 794 h 913"/>
              <a:gd name="T62" fmla="*/ 90 w 677"/>
              <a:gd name="T63" fmla="*/ 845 h 913"/>
              <a:gd name="T64" fmla="*/ 177 w 677"/>
              <a:gd name="T65" fmla="*/ 886 h 913"/>
              <a:gd name="T66" fmla="*/ 265 w 677"/>
              <a:gd name="T67" fmla="*/ 906 h 913"/>
              <a:gd name="T68" fmla="*/ 371 w 677"/>
              <a:gd name="T69" fmla="*/ 912 h 913"/>
              <a:gd name="T70" fmla="*/ 468 w 677"/>
              <a:gd name="T71" fmla="*/ 903 h 913"/>
              <a:gd name="T72" fmla="*/ 558 w 677"/>
              <a:gd name="T73" fmla="*/ 872 h 913"/>
              <a:gd name="T74" fmla="*/ 625 w 677"/>
              <a:gd name="T75" fmla="*/ 823 h 913"/>
              <a:gd name="T76" fmla="*/ 663 w 677"/>
              <a:gd name="T77" fmla="*/ 765 h 913"/>
              <a:gd name="T78" fmla="*/ 676 w 677"/>
              <a:gd name="T79" fmla="*/ 703 h 913"/>
              <a:gd name="T80" fmla="*/ 673 w 677"/>
              <a:gd name="T81" fmla="*/ 639 h 913"/>
              <a:gd name="T82" fmla="*/ 638 w 677"/>
              <a:gd name="T83" fmla="*/ 576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7" h="913">
                <a:moveTo>
                  <a:pt x="608" y="547"/>
                </a:moveTo>
                <a:lnTo>
                  <a:pt x="575" y="520"/>
                </a:lnTo>
                <a:lnTo>
                  <a:pt x="536" y="488"/>
                </a:lnTo>
                <a:lnTo>
                  <a:pt x="499" y="456"/>
                </a:lnTo>
                <a:lnTo>
                  <a:pt x="468" y="420"/>
                </a:lnTo>
                <a:lnTo>
                  <a:pt x="447" y="380"/>
                </a:lnTo>
                <a:lnTo>
                  <a:pt x="439" y="341"/>
                </a:lnTo>
                <a:lnTo>
                  <a:pt x="439" y="313"/>
                </a:lnTo>
                <a:lnTo>
                  <a:pt x="443" y="286"/>
                </a:lnTo>
                <a:lnTo>
                  <a:pt x="448" y="257"/>
                </a:lnTo>
                <a:lnTo>
                  <a:pt x="461" y="225"/>
                </a:lnTo>
                <a:lnTo>
                  <a:pt x="476" y="187"/>
                </a:lnTo>
                <a:lnTo>
                  <a:pt x="498" y="152"/>
                </a:lnTo>
                <a:lnTo>
                  <a:pt x="527" y="115"/>
                </a:lnTo>
                <a:lnTo>
                  <a:pt x="561" y="86"/>
                </a:lnTo>
                <a:lnTo>
                  <a:pt x="598" y="57"/>
                </a:lnTo>
                <a:lnTo>
                  <a:pt x="621" y="34"/>
                </a:lnTo>
                <a:lnTo>
                  <a:pt x="634" y="7"/>
                </a:lnTo>
                <a:lnTo>
                  <a:pt x="573" y="12"/>
                </a:lnTo>
                <a:lnTo>
                  <a:pt x="547" y="25"/>
                </a:lnTo>
                <a:lnTo>
                  <a:pt x="517" y="47"/>
                </a:lnTo>
                <a:lnTo>
                  <a:pt x="493" y="17"/>
                </a:lnTo>
                <a:lnTo>
                  <a:pt x="467" y="0"/>
                </a:lnTo>
                <a:lnTo>
                  <a:pt x="439" y="23"/>
                </a:lnTo>
                <a:lnTo>
                  <a:pt x="408" y="45"/>
                </a:lnTo>
                <a:lnTo>
                  <a:pt x="382" y="26"/>
                </a:lnTo>
                <a:lnTo>
                  <a:pt x="341" y="4"/>
                </a:lnTo>
                <a:lnTo>
                  <a:pt x="314" y="28"/>
                </a:lnTo>
                <a:lnTo>
                  <a:pt x="288" y="50"/>
                </a:lnTo>
                <a:lnTo>
                  <a:pt x="265" y="27"/>
                </a:lnTo>
                <a:lnTo>
                  <a:pt x="231" y="13"/>
                </a:lnTo>
                <a:lnTo>
                  <a:pt x="182" y="3"/>
                </a:lnTo>
                <a:lnTo>
                  <a:pt x="132" y="1"/>
                </a:lnTo>
                <a:lnTo>
                  <a:pt x="132" y="16"/>
                </a:lnTo>
                <a:lnTo>
                  <a:pt x="172" y="44"/>
                </a:lnTo>
                <a:lnTo>
                  <a:pt x="205" y="72"/>
                </a:lnTo>
                <a:lnTo>
                  <a:pt x="230" y="99"/>
                </a:lnTo>
                <a:lnTo>
                  <a:pt x="255" y="130"/>
                </a:lnTo>
                <a:lnTo>
                  <a:pt x="276" y="162"/>
                </a:lnTo>
                <a:lnTo>
                  <a:pt x="291" y="194"/>
                </a:lnTo>
                <a:lnTo>
                  <a:pt x="301" y="232"/>
                </a:lnTo>
                <a:lnTo>
                  <a:pt x="302" y="273"/>
                </a:lnTo>
                <a:lnTo>
                  <a:pt x="302" y="299"/>
                </a:lnTo>
                <a:lnTo>
                  <a:pt x="294" y="333"/>
                </a:lnTo>
                <a:lnTo>
                  <a:pt x="280" y="359"/>
                </a:lnTo>
                <a:lnTo>
                  <a:pt x="264" y="384"/>
                </a:lnTo>
                <a:lnTo>
                  <a:pt x="251" y="400"/>
                </a:lnTo>
                <a:lnTo>
                  <a:pt x="237" y="423"/>
                </a:lnTo>
                <a:lnTo>
                  <a:pt x="216" y="445"/>
                </a:lnTo>
                <a:lnTo>
                  <a:pt x="191" y="465"/>
                </a:lnTo>
                <a:lnTo>
                  <a:pt x="160" y="488"/>
                </a:lnTo>
                <a:lnTo>
                  <a:pt x="125" y="512"/>
                </a:lnTo>
                <a:lnTo>
                  <a:pt x="89" y="537"/>
                </a:lnTo>
                <a:lnTo>
                  <a:pt x="58" y="561"/>
                </a:lnTo>
                <a:lnTo>
                  <a:pt x="35" y="582"/>
                </a:lnTo>
                <a:lnTo>
                  <a:pt x="19" y="610"/>
                </a:lnTo>
                <a:lnTo>
                  <a:pt x="6" y="639"/>
                </a:lnTo>
                <a:lnTo>
                  <a:pt x="0" y="670"/>
                </a:lnTo>
                <a:lnTo>
                  <a:pt x="0" y="703"/>
                </a:lnTo>
                <a:lnTo>
                  <a:pt x="3" y="734"/>
                </a:lnTo>
                <a:lnTo>
                  <a:pt x="13" y="763"/>
                </a:lnTo>
                <a:lnTo>
                  <a:pt x="31" y="794"/>
                </a:lnTo>
                <a:lnTo>
                  <a:pt x="62" y="823"/>
                </a:lnTo>
                <a:lnTo>
                  <a:pt x="90" y="845"/>
                </a:lnTo>
                <a:lnTo>
                  <a:pt x="128" y="868"/>
                </a:lnTo>
                <a:lnTo>
                  <a:pt x="177" y="886"/>
                </a:lnTo>
                <a:lnTo>
                  <a:pt x="213" y="897"/>
                </a:lnTo>
                <a:lnTo>
                  <a:pt x="265" y="906"/>
                </a:lnTo>
                <a:lnTo>
                  <a:pt x="322" y="912"/>
                </a:lnTo>
                <a:lnTo>
                  <a:pt x="371" y="912"/>
                </a:lnTo>
                <a:lnTo>
                  <a:pt x="425" y="909"/>
                </a:lnTo>
                <a:lnTo>
                  <a:pt x="468" y="903"/>
                </a:lnTo>
                <a:lnTo>
                  <a:pt x="512" y="891"/>
                </a:lnTo>
                <a:lnTo>
                  <a:pt x="558" y="872"/>
                </a:lnTo>
                <a:lnTo>
                  <a:pt x="593" y="852"/>
                </a:lnTo>
                <a:lnTo>
                  <a:pt x="625" y="823"/>
                </a:lnTo>
                <a:lnTo>
                  <a:pt x="647" y="797"/>
                </a:lnTo>
                <a:lnTo>
                  <a:pt x="663" y="765"/>
                </a:lnTo>
                <a:lnTo>
                  <a:pt x="670" y="736"/>
                </a:lnTo>
                <a:lnTo>
                  <a:pt x="676" y="703"/>
                </a:lnTo>
                <a:lnTo>
                  <a:pt x="676" y="672"/>
                </a:lnTo>
                <a:lnTo>
                  <a:pt x="673" y="639"/>
                </a:lnTo>
                <a:lnTo>
                  <a:pt x="657" y="606"/>
                </a:lnTo>
                <a:lnTo>
                  <a:pt x="638" y="576"/>
                </a:lnTo>
                <a:lnTo>
                  <a:pt x="608" y="547"/>
                </a:lnTo>
              </a:path>
            </a:pathLst>
          </a:custGeom>
          <a:solidFill>
            <a:srgbClr val="FFFF00"/>
          </a:solidFill>
          <a:ln w="25400" cap="rnd" cmpd="sng">
            <a:solidFill>
              <a:srgbClr val="000000"/>
            </a:solidFill>
            <a:prstDash val="solid"/>
            <a:round/>
            <a:headEnd type="none" w="med" len="med"/>
            <a:tailEnd type="none" w="med" len="med"/>
          </a:ln>
          <a:effectLst>
            <a:outerShdw dist="28398" dir="3806097" algn="ctr" rotWithShape="0">
              <a:srgbClr val="000000"/>
            </a:outerShdw>
          </a:effectLst>
        </p:spPr>
        <p:txBody>
          <a:bodyPr/>
          <a:lstStyle/>
          <a:p>
            <a:endParaRPr lang="en-US">
              <a:solidFill>
                <a:srgbClr val="0000CC"/>
              </a:solidFill>
            </a:endParaRPr>
          </a:p>
        </p:txBody>
      </p:sp>
      <p:grpSp>
        <p:nvGrpSpPr>
          <p:cNvPr id="68616" name="Group 8">
            <a:extLst>
              <a:ext uri="{FF2B5EF4-FFF2-40B4-BE49-F238E27FC236}">
                <a16:creationId xmlns:a16="http://schemas.microsoft.com/office/drawing/2014/main" id="{8D22CA4F-9C92-4DC6-ADCC-71A070B44A86}"/>
              </a:ext>
            </a:extLst>
          </p:cNvPr>
          <p:cNvGrpSpPr>
            <a:grpSpLocks/>
          </p:cNvGrpSpPr>
          <p:nvPr/>
        </p:nvGrpSpPr>
        <p:grpSpPr bwMode="auto">
          <a:xfrm>
            <a:off x="1377567" y="5796557"/>
            <a:ext cx="1500074" cy="933148"/>
            <a:chOff x="97" y="3035"/>
            <a:chExt cx="1151" cy="716"/>
          </a:xfrm>
          <a:solidFill>
            <a:schemeClr val="accent2"/>
          </a:solidFill>
        </p:grpSpPr>
        <p:sp>
          <p:nvSpPr>
            <p:cNvPr id="68617" name="Arc 9">
              <a:extLst>
                <a:ext uri="{FF2B5EF4-FFF2-40B4-BE49-F238E27FC236}">
                  <a16:creationId xmlns:a16="http://schemas.microsoft.com/office/drawing/2014/main" id="{82131732-B3CE-42D6-8977-CEDB15F95CF8}"/>
                </a:ext>
              </a:extLst>
            </p:cNvPr>
            <p:cNvSpPr>
              <a:spLocks/>
            </p:cNvSpPr>
            <p:nvPr/>
          </p:nvSpPr>
          <p:spPr bwMode="auto">
            <a:xfrm>
              <a:off x="97" y="3365"/>
              <a:ext cx="27" cy="160"/>
            </a:xfrm>
            <a:custGeom>
              <a:avLst/>
              <a:gdLst>
                <a:gd name="G0" fmla="+- 21600 0 0"/>
                <a:gd name="G1" fmla="+- 21585 0 0"/>
                <a:gd name="G2" fmla="+- 21600 0 0"/>
                <a:gd name="T0" fmla="*/ 20785 w 21600"/>
                <a:gd name="T1" fmla="*/ 43170 h 43170"/>
                <a:gd name="T2" fmla="*/ 20785 w 21600"/>
                <a:gd name="T3" fmla="*/ 0 h 43170"/>
                <a:gd name="T4" fmla="*/ 21600 w 21600"/>
                <a:gd name="T5" fmla="*/ 21585 h 43170"/>
              </a:gdLst>
              <a:ahLst/>
              <a:cxnLst>
                <a:cxn ang="0">
                  <a:pos x="T0" y="T1"/>
                </a:cxn>
                <a:cxn ang="0">
                  <a:pos x="T2" y="T3"/>
                </a:cxn>
                <a:cxn ang="0">
                  <a:pos x="T4" y="T5"/>
                </a:cxn>
              </a:cxnLst>
              <a:rect l="0" t="0" r="r" b="b"/>
              <a:pathLst>
                <a:path w="21600" h="43170" fill="none" extrusionOk="0">
                  <a:moveTo>
                    <a:pt x="20785" y="43169"/>
                  </a:moveTo>
                  <a:cubicBezTo>
                    <a:pt x="9181" y="42731"/>
                    <a:pt x="0" y="33197"/>
                    <a:pt x="0" y="21585"/>
                  </a:cubicBezTo>
                  <a:cubicBezTo>
                    <a:pt x="0" y="9972"/>
                    <a:pt x="9181" y="438"/>
                    <a:pt x="20785" y="0"/>
                  </a:cubicBezTo>
                </a:path>
                <a:path w="21600" h="43170" stroke="0" extrusionOk="0">
                  <a:moveTo>
                    <a:pt x="20785" y="43169"/>
                  </a:moveTo>
                  <a:cubicBezTo>
                    <a:pt x="9181" y="42731"/>
                    <a:pt x="0" y="33197"/>
                    <a:pt x="0" y="21585"/>
                  </a:cubicBezTo>
                  <a:cubicBezTo>
                    <a:pt x="0" y="9972"/>
                    <a:pt x="9181" y="438"/>
                    <a:pt x="20785" y="0"/>
                  </a:cubicBezTo>
                  <a:lnTo>
                    <a:pt x="21600" y="21585"/>
                  </a:lnTo>
                  <a:close/>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18" name="Freeform 10">
              <a:extLst>
                <a:ext uri="{FF2B5EF4-FFF2-40B4-BE49-F238E27FC236}">
                  <a16:creationId xmlns:a16="http://schemas.microsoft.com/office/drawing/2014/main" id="{448F46A1-4048-4541-BFCE-D934D5E9F6C9}"/>
                </a:ext>
              </a:extLst>
            </p:cNvPr>
            <p:cNvSpPr>
              <a:spLocks/>
            </p:cNvSpPr>
            <p:nvPr/>
          </p:nvSpPr>
          <p:spPr bwMode="auto">
            <a:xfrm>
              <a:off x="119" y="3035"/>
              <a:ext cx="1128" cy="716"/>
            </a:xfrm>
            <a:custGeom>
              <a:avLst/>
              <a:gdLst>
                <a:gd name="T0" fmla="*/ 0 w 1128"/>
                <a:gd name="T1" fmla="*/ 489 h 716"/>
                <a:gd name="T2" fmla="*/ 529 w 1128"/>
                <a:gd name="T3" fmla="*/ 715 h 716"/>
                <a:gd name="T4" fmla="*/ 1127 w 1128"/>
                <a:gd name="T5" fmla="*/ 252 h 716"/>
                <a:gd name="T6" fmla="*/ 1127 w 1128"/>
                <a:gd name="T7" fmla="*/ 239 h 716"/>
                <a:gd name="T8" fmla="*/ 1099 w 1128"/>
                <a:gd name="T9" fmla="*/ 232 h 716"/>
                <a:gd name="T10" fmla="*/ 1099 w 1128"/>
                <a:gd name="T11" fmla="*/ 137 h 716"/>
                <a:gd name="T12" fmla="*/ 1117 w 1128"/>
                <a:gd name="T13" fmla="*/ 124 h 716"/>
                <a:gd name="T14" fmla="*/ 1117 w 1128"/>
                <a:gd name="T15" fmla="*/ 111 h 716"/>
                <a:gd name="T16" fmla="*/ 600 w 1128"/>
                <a:gd name="T17" fmla="*/ 0 h 716"/>
                <a:gd name="T18" fmla="*/ 0 w 1128"/>
                <a:gd name="T19" fmla="*/ 327 h 716"/>
                <a:gd name="T20" fmla="*/ 0 w 1128"/>
                <a:gd name="T21" fmla="*/ 489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8" h="716">
                  <a:moveTo>
                    <a:pt x="0" y="489"/>
                  </a:moveTo>
                  <a:lnTo>
                    <a:pt x="529" y="715"/>
                  </a:lnTo>
                  <a:lnTo>
                    <a:pt x="1127" y="252"/>
                  </a:lnTo>
                  <a:lnTo>
                    <a:pt x="1127" y="239"/>
                  </a:lnTo>
                  <a:lnTo>
                    <a:pt x="1099" y="232"/>
                  </a:lnTo>
                  <a:lnTo>
                    <a:pt x="1099" y="137"/>
                  </a:lnTo>
                  <a:lnTo>
                    <a:pt x="1117" y="124"/>
                  </a:lnTo>
                  <a:lnTo>
                    <a:pt x="1117" y="111"/>
                  </a:lnTo>
                  <a:lnTo>
                    <a:pt x="600" y="0"/>
                  </a:lnTo>
                  <a:lnTo>
                    <a:pt x="0" y="327"/>
                  </a:lnTo>
                  <a:lnTo>
                    <a:pt x="0" y="489"/>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19" name="Freeform 11">
              <a:extLst>
                <a:ext uri="{FF2B5EF4-FFF2-40B4-BE49-F238E27FC236}">
                  <a16:creationId xmlns:a16="http://schemas.microsoft.com/office/drawing/2014/main" id="{976EB6B4-07ED-4F42-846F-61911819DB39}"/>
                </a:ext>
              </a:extLst>
            </p:cNvPr>
            <p:cNvSpPr>
              <a:spLocks/>
            </p:cNvSpPr>
            <p:nvPr/>
          </p:nvSpPr>
          <p:spPr bwMode="auto">
            <a:xfrm>
              <a:off x="120" y="3162"/>
              <a:ext cx="1128" cy="576"/>
            </a:xfrm>
            <a:custGeom>
              <a:avLst/>
              <a:gdLst>
                <a:gd name="T0" fmla="*/ 0 w 1128"/>
                <a:gd name="T1" fmla="*/ 353 h 576"/>
                <a:gd name="T2" fmla="*/ 606 w 1128"/>
                <a:gd name="T3" fmla="*/ 0 h 576"/>
                <a:gd name="T4" fmla="*/ 1127 w 1128"/>
                <a:gd name="T5" fmla="*/ 113 h 576"/>
                <a:gd name="T6" fmla="*/ 528 w 1128"/>
                <a:gd name="T7" fmla="*/ 575 h 576"/>
                <a:gd name="T8" fmla="*/ 0 w 1128"/>
                <a:gd name="T9" fmla="*/ 353 h 576"/>
              </a:gdLst>
              <a:ahLst/>
              <a:cxnLst>
                <a:cxn ang="0">
                  <a:pos x="T0" y="T1"/>
                </a:cxn>
                <a:cxn ang="0">
                  <a:pos x="T2" y="T3"/>
                </a:cxn>
                <a:cxn ang="0">
                  <a:pos x="T4" y="T5"/>
                </a:cxn>
                <a:cxn ang="0">
                  <a:pos x="T6" y="T7"/>
                </a:cxn>
                <a:cxn ang="0">
                  <a:pos x="T8" y="T9"/>
                </a:cxn>
              </a:cxnLst>
              <a:rect l="0" t="0" r="r" b="b"/>
              <a:pathLst>
                <a:path w="1128" h="576">
                  <a:moveTo>
                    <a:pt x="0" y="353"/>
                  </a:moveTo>
                  <a:lnTo>
                    <a:pt x="606" y="0"/>
                  </a:lnTo>
                  <a:lnTo>
                    <a:pt x="1127" y="113"/>
                  </a:lnTo>
                  <a:lnTo>
                    <a:pt x="528" y="575"/>
                  </a:lnTo>
                  <a:lnTo>
                    <a:pt x="0" y="353"/>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20" name="Freeform 12">
              <a:extLst>
                <a:ext uri="{FF2B5EF4-FFF2-40B4-BE49-F238E27FC236}">
                  <a16:creationId xmlns:a16="http://schemas.microsoft.com/office/drawing/2014/main" id="{FF4FA5E7-B245-48AE-A646-F506B347CD84}"/>
                </a:ext>
              </a:extLst>
            </p:cNvPr>
            <p:cNvSpPr>
              <a:spLocks/>
            </p:cNvSpPr>
            <p:nvPr/>
          </p:nvSpPr>
          <p:spPr bwMode="auto">
            <a:xfrm>
              <a:off x="648" y="3166"/>
              <a:ext cx="570" cy="554"/>
            </a:xfrm>
            <a:custGeom>
              <a:avLst/>
              <a:gdLst>
                <a:gd name="T0" fmla="*/ 0 w 570"/>
                <a:gd name="T1" fmla="*/ 425 h 554"/>
                <a:gd name="T2" fmla="*/ 0 w 570"/>
                <a:gd name="T3" fmla="*/ 553 h 554"/>
                <a:gd name="T4" fmla="*/ 569 w 570"/>
                <a:gd name="T5" fmla="*/ 115 h 554"/>
                <a:gd name="T6" fmla="*/ 569 w 570"/>
                <a:gd name="T7" fmla="*/ 0 h 554"/>
                <a:gd name="T8" fmla="*/ 0 w 570"/>
                <a:gd name="T9" fmla="*/ 425 h 554"/>
              </a:gdLst>
              <a:ahLst/>
              <a:cxnLst>
                <a:cxn ang="0">
                  <a:pos x="T0" y="T1"/>
                </a:cxn>
                <a:cxn ang="0">
                  <a:pos x="T2" y="T3"/>
                </a:cxn>
                <a:cxn ang="0">
                  <a:pos x="T4" y="T5"/>
                </a:cxn>
                <a:cxn ang="0">
                  <a:pos x="T6" y="T7"/>
                </a:cxn>
                <a:cxn ang="0">
                  <a:pos x="T8" y="T9"/>
                </a:cxn>
              </a:cxnLst>
              <a:rect l="0" t="0" r="r" b="b"/>
              <a:pathLst>
                <a:path w="570" h="554">
                  <a:moveTo>
                    <a:pt x="0" y="425"/>
                  </a:moveTo>
                  <a:lnTo>
                    <a:pt x="0" y="553"/>
                  </a:lnTo>
                  <a:lnTo>
                    <a:pt x="569" y="115"/>
                  </a:lnTo>
                  <a:lnTo>
                    <a:pt x="569" y="0"/>
                  </a:lnTo>
                  <a:lnTo>
                    <a:pt x="0" y="425"/>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21" name="Freeform 13">
              <a:extLst>
                <a:ext uri="{FF2B5EF4-FFF2-40B4-BE49-F238E27FC236}">
                  <a16:creationId xmlns:a16="http://schemas.microsoft.com/office/drawing/2014/main" id="{06C5F65F-EC5E-417C-960B-473EF90A75B6}"/>
                </a:ext>
              </a:extLst>
            </p:cNvPr>
            <p:cNvSpPr>
              <a:spLocks/>
            </p:cNvSpPr>
            <p:nvPr/>
          </p:nvSpPr>
          <p:spPr bwMode="auto">
            <a:xfrm>
              <a:off x="132" y="3378"/>
              <a:ext cx="510" cy="342"/>
            </a:xfrm>
            <a:custGeom>
              <a:avLst/>
              <a:gdLst>
                <a:gd name="T0" fmla="*/ 0 w 510"/>
                <a:gd name="T1" fmla="*/ 0 h 342"/>
                <a:gd name="T2" fmla="*/ 0 w 510"/>
                <a:gd name="T3" fmla="*/ 132 h 342"/>
                <a:gd name="T4" fmla="*/ 509 w 510"/>
                <a:gd name="T5" fmla="*/ 341 h 342"/>
                <a:gd name="T6" fmla="*/ 509 w 510"/>
                <a:gd name="T7" fmla="*/ 213 h 342"/>
                <a:gd name="T8" fmla="*/ 0 w 510"/>
                <a:gd name="T9" fmla="*/ 0 h 342"/>
              </a:gdLst>
              <a:ahLst/>
              <a:cxnLst>
                <a:cxn ang="0">
                  <a:pos x="T0" y="T1"/>
                </a:cxn>
                <a:cxn ang="0">
                  <a:pos x="T2" y="T3"/>
                </a:cxn>
                <a:cxn ang="0">
                  <a:pos x="T4" y="T5"/>
                </a:cxn>
                <a:cxn ang="0">
                  <a:pos x="T6" y="T7"/>
                </a:cxn>
                <a:cxn ang="0">
                  <a:pos x="T8" y="T9"/>
                </a:cxn>
              </a:cxnLst>
              <a:rect l="0" t="0" r="r" b="b"/>
              <a:pathLst>
                <a:path w="510" h="342">
                  <a:moveTo>
                    <a:pt x="0" y="0"/>
                  </a:moveTo>
                  <a:lnTo>
                    <a:pt x="0" y="132"/>
                  </a:lnTo>
                  <a:lnTo>
                    <a:pt x="509" y="341"/>
                  </a:lnTo>
                  <a:lnTo>
                    <a:pt x="509" y="213"/>
                  </a:lnTo>
                  <a:lnTo>
                    <a:pt x="0" y="0"/>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22" name="Freeform 14">
              <a:extLst>
                <a:ext uri="{FF2B5EF4-FFF2-40B4-BE49-F238E27FC236}">
                  <a16:creationId xmlns:a16="http://schemas.microsoft.com/office/drawing/2014/main" id="{4EEC9F82-6451-4DD7-AAF0-3C9E452B1FA6}"/>
                </a:ext>
              </a:extLst>
            </p:cNvPr>
            <p:cNvSpPr>
              <a:spLocks/>
            </p:cNvSpPr>
            <p:nvPr/>
          </p:nvSpPr>
          <p:spPr bwMode="auto">
            <a:xfrm>
              <a:off x="122" y="3367"/>
              <a:ext cx="519" cy="224"/>
            </a:xfrm>
            <a:custGeom>
              <a:avLst/>
              <a:gdLst>
                <a:gd name="T0" fmla="*/ 0 w 519"/>
                <a:gd name="T1" fmla="*/ 0 h 224"/>
                <a:gd name="T2" fmla="*/ 0 w 519"/>
                <a:gd name="T3" fmla="*/ 7 h 224"/>
                <a:gd name="T4" fmla="*/ 518 w 519"/>
                <a:gd name="T5" fmla="*/ 223 h 224"/>
                <a:gd name="T6" fmla="*/ 518 w 519"/>
                <a:gd name="T7" fmla="*/ 215 h 224"/>
                <a:gd name="T8" fmla="*/ 0 w 519"/>
                <a:gd name="T9" fmla="*/ 0 h 224"/>
              </a:gdLst>
              <a:ahLst/>
              <a:cxnLst>
                <a:cxn ang="0">
                  <a:pos x="T0" y="T1"/>
                </a:cxn>
                <a:cxn ang="0">
                  <a:pos x="T2" y="T3"/>
                </a:cxn>
                <a:cxn ang="0">
                  <a:pos x="T4" y="T5"/>
                </a:cxn>
                <a:cxn ang="0">
                  <a:pos x="T6" y="T7"/>
                </a:cxn>
                <a:cxn ang="0">
                  <a:pos x="T8" y="T9"/>
                </a:cxn>
              </a:cxnLst>
              <a:rect l="0" t="0" r="r" b="b"/>
              <a:pathLst>
                <a:path w="519" h="224">
                  <a:moveTo>
                    <a:pt x="0" y="0"/>
                  </a:moveTo>
                  <a:lnTo>
                    <a:pt x="0" y="7"/>
                  </a:lnTo>
                  <a:lnTo>
                    <a:pt x="518" y="223"/>
                  </a:lnTo>
                  <a:lnTo>
                    <a:pt x="518" y="215"/>
                  </a:lnTo>
                  <a:lnTo>
                    <a:pt x="0" y="0"/>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23" name="Freeform 15">
              <a:extLst>
                <a:ext uri="{FF2B5EF4-FFF2-40B4-BE49-F238E27FC236}">
                  <a16:creationId xmlns:a16="http://schemas.microsoft.com/office/drawing/2014/main" id="{AD752D0E-D990-426B-BA6E-A3CAC99C6C98}"/>
                </a:ext>
              </a:extLst>
            </p:cNvPr>
            <p:cNvSpPr>
              <a:spLocks/>
            </p:cNvSpPr>
            <p:nvPr/>
          </p:nvSpPr>
          <p:spPr bwMode="auto">
            <a:xfrm>
              <a:off x="651" y="3276"/>
              <a:ext cx="597" cy="475"/>
            </a:xfrm>
            <a:custGeom>
              <a:avLst/>
              <a:gdLst>
                <a:gd name="T0" fmla="*/ 0 w 597"/>
                <a:gd name="T1" fmla="*/ 461 h 475"/>
                <a:gd name="T2" fmla="*/ 0 w 597"/>
                <a:gd name="T3" fmla="*/ 474 h 475"/>
                <a:gd name="T4" fmla="*/ 596 w 597"/>
                <a:gd name="T5" fmla="*/ 14 h 475"/>
                <a:gd name="T6" fmla="*/ 596 w 597"/>
                <a:gd name="T7" fmla="*/ 0 h 475"/>
                <a:gd name="T8" fmla="*/ 0 w 597"/>
                <a:gd name="T9" fmla="*/ 461 h 475"/>
              </a:gdLst>
              <a:ahLst/>
              <a:cxnLst>
                <a:cxn ang="0">
                  <a:pos x="T0" y="T1"/>
                </a:cxn>
                <a:cxn ang="0">
                  <a:pos x="T2" y="T3"/>
                </a:cxn>
                <a:cxn ang="0">
                  <a:pos x="T4" y="T5"/>
                </a:cxn>
                <a:cxn ang="0">
                  <a:pos x="T6" y="T7"/>
                </a:cxn>
                <a:cxn ang="0">
                  <a:pos x="T8" y="T9"/>
                </a:cxn>
              </a:cxnLst>
              <a:rect l="0" t="0" r="r" b="b"/>
              <a:pathLst>
                <a:path w="597" h="475">
                  <a:moveTo>
                    <a:pt x="0" y="461"/>
                  </a:moveTo>
                  <a:lnTo>
                    <a:pt x="0" y="474"/>
                  </a:lnTo>
                  <a:lnTo>
                    <a:pt x="596" y="14"/>
                  </a:lnTo>
                  <a:lnTo>
                    <a:pt x="596" y="0"/>
                  </a:lnTo>
                  <a:lnTo>
                    <a:pt x="0" y="461"/>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24" name="Freeform 16">
              <a:extLst>
                <a:ext uri="{FF2B5EF4-FFF2-40B4-BE49-F238E27FC236}">
                  <a16:creationId xmlns:a16="http://schemas.microsoft.com/office/drawing/2014/main" id="{ACE031F7-88B7-4D1B-9C36-9C5C49FF159A}"/>
                </a:ext>
              </a:extLst>
            </p:cNvPr>
            <p:cNvSpPr>
              <a:spLocks/>
            </p:cNvSpPr>
            <p:nvPr/>
          </p:nvSpPr>
          <p:spPr bwMode="auto">
            <a:xfrm>
              <a:off x="119" y="3036"/>
              <a:ext cx="1118" cy="547"/>
            </a:xfrm>
            <a:custGeom>
              <a:avLst/>
              <a:gdLst>
                <a:gd name="T0" fmla="*/ 0 w 1118"/>
                <a:gd name="T1" fmla="*/ 326 h 547"/>
                <a:gd name="T2" fmla="*/ 596 w 1118"/>
                <a:gd name="T3" fmla="*/ 0 h 547"/>
                <a:gd name="T4" fmla="*/ 1117 w 1118"/>
                <a:gd name="T5" fmla="*/ 110 h 547"/>
                <a:gd name="T6" fmla="*/ 525 w 1118"/>
                <a:gd name="T7" fmla="*/ 546 h 547"/>
                <a:gd name="T8" fmla="*/ 0 w 1118"/>
                <a:gd name="T9" fmla="*/ 326 h 547"/>
              </a:gdLst>
              <a:ahLst/>
              <a:cxnLst>
                <a:cxn ang="0">
                  <a:pos x="T0" y="T1"/>
                </a:cxn>
                <a:cxn ang="0">
                  <a:pos x="T2" y="T3"/>
                </a:cxn>
                <a:cxn ang="0">
                  <a:pos x="T4" y="T5"/>
                </a:cxn>
                <a:cxn ang="0">
                  <a:pos x="T6" y="T7"/>
                </a:cxn>
                <a:cxn ang="0">
                  <a:pos x="T8" y="T9"/>
                </a:cxn>
              </a:cxnLst>
              <a:rect l="0" t="0" r="r" b="b"/>
              <a:pathLst>
                <a:path w="1118" h="547">
                  <a:moveTo>
                    <a:pt x="0" y="326"/>
                  </a:moveTo>
                  <a:lnTo>
                    <a:pt x="596" y="0"/>
                  </a:lnTo>
                  <a:lnTo>
                    <a:pt x="1117" y="110"/>
                  </a:lnTo>
                  <a:lnTo>
                    <a:pt x="525" y="546"/>
                  </a:lnTo>
                  <a:lnTo>
                    <a:pt x="0" y="326"/>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grpSp>
          <p:nvGrpSpPr>
            <p:cNvPr id="68625" name="Group 17">
              <a:extLst>
                <a:ext uri="{FF2B5EF4-FFF2-40B4-BE49-F238E27FC236}">
                  <a16:creationId xmlns:a16="http://schemas.microsoft.com/office/drawing/2014/main" id="{EEE4EE1C-68A6-4EE4-8FE9-9AF797188FCD}"/>
                </a:ext>
              </a:extLst>
            </p:cNvPr>
            <p:cNvGrpSpPr>
              <a:grpSpLocks/>
            </p:cNvGrpSpPr>
            <p:nvPr/>
          </p:nvGrpSpPr>
          <p:grpSpPr bwMode="auto">
            <a:xfrm>
              <a:off x="604" y="3066"/>
              <a:ext cx="576" cy="152"/>
              <a:chOff x="604" y="3066"/>
              <a:chExt cx="576" cy="152"/>
            </a:xfrm>
            <a:grpFill/>
          </p:grpSpPr>
          <p:sp>
            <p:nvSpPr>
              <p:cNvPr id="68626" name="Freeform 18">
                <a:extLst>
                  <a:ext uri="{FF2B5EF4-FFF2-40B4-BE49-F238E27FC236}">
                    <a16:creationId xmlns:a16="http://schemas.microsoft.com/office/drawing/2014/main" id="{D7588A80-C80B-4C55-959F-DCF74229C88B}"/>
                  </a:ext>
                </a:extLst>
              </p:cNvPr>
              <p:cNvSpPr>
                <a:spLocks/>
              </p:cNvSpPr>
              <p:nvPr/>
            </p:nvSpPr>
            <p:spPr bwMode="auto">
              <a:xfrm>
                <a:off x="645" y="3066"/>
                <a:ext cx="535" cy="127"/>
              </a:xfrm>
              <a:custGeom>
                <a:avLst/>
                <a:gdLst>
                  <a:gd name="T0" fmla="*/ 18 w 535"/>
                  <a:gd name="T1" fmla="*/ 0 h 127"/>
                  <a:gd name="T2" fmla="*/ 0 w 535"/>
                  <a:gd name="T3" fmla="*/ 10 h 127"/>
                  <a:gd name="T4" fmla="*/ 522 w 535"/>
                  <a:gd name="T5" fmla="*/ 126 h 127"/>
                  <a:gd name="T6" fmla="*/ 534 w 535"/>
                  <a:gd name="T7" fmla="*/ 118 h 127"/>
                  <a:gd name="T8" fmla="*/ 18 w 535"/>
                  <a:gd name="T9" fmla="*/ 0 h 127"/>
                </a:gdLst>
                <a:ahLst/>
                <a:cxnLst>
                  <a:cxn ang="0">
                    <a:pos x="T0" y="T1"/>
                  </a:cxn>
                  <a:cxn ang="0">
                    <a:pos x="T2" y="T3"/>
                  </a:cxn>
                  <a:cxn ang="0">
                    <a:pos x="T4" y="T5"/>
                  </a:cxn>
                  <a:cxn ang="0">
                    <a:pos x="T6" y="T7"/>
                  </a:cxn>
                  <a:cxn ang="0">
                    <a:pos x="T8" y="T9"/>
                  </a:cxn>
                </a:cxnLst>
                <a:rect l="0" t="0" r="r" b="b"/>
                <a:pathLst>
                  <a:path w="535" h="127">
                    <a:moveTo>
                      <a:pt x="18" y="0"/>
                    </a:moveTo>
                    <a:lnTo>
                      <a:pt x="0" y="10"/>
                    </a:lnTo>
                    <a:lnTo>
                      <a:pt x="522" y="126"/>
                    </a:lnTo>
                    <a:lnTo>
                      <a:pt x="534" y="118"/>
                    </a:lnTo>
                    <a:lnTo>
                      <a:pt x="18" y="0"/>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27" name="Freeform 19">
                <a:extLst>
                  <a:ext uri="{FF2B5EF4-FFF2-40B4-BE49-F238E27FC236}">
                    <a16:creationId xmlns:a16="http://schemas.microsoft.com/office/drawing/2014/main" id="{F9B0E108-206A-4823-AA17-C30FC1FD137F}"/>
                  </a:ext>
                </a:extLst>
              </p:cNvPr>
              <p:cNvSpPr>
                <a:spLocks/>
              </p:cNvSpPr>
              <p:nvPr/>
            </p:nvSpPr>
            <p:spPr bwMode="auto">
              <a:xfrm>
                <a:off x="604" y="3089"/>
                <a:ext cx="543" cy="129"/>
              </a:xfrm>
              <a:custGeom>
                <a:avLst/>
                <a:gdLst>
                  <a:gd name="T0" fmla="*/ 18 w 543"/>
                  <a:gd name="T1" fmla="*/ 0 h 129"/>
                  <a:gd name="T2" fmla="*/ 0 w 543"/>
                  <a:gd name="T3" fmla="*/ 10 h 129"/>
                  <a:gd name="T4" fmla="*/ 530 w 543"/>
                  <a:gd name="T5" fmla="*/ 128 h 129"/>
                  <a:gd name="T6" fmla="*/ 542 w 543"/>
                  <a:gd name="T7" fmla="*/ 119 h 129"/>
                  <a:gd name="T8" fmla="*/ 18 w 543"/>
                  <a:gd name="T9" fmla="*/ 0 h 129"/>
                </a:gdLst>
                <a:ahLst/>
                <a:cxnLst>
                  <a:cxn ang="0">
                    <a:pos x="T0" y="T1"/>
                  </a:cxn>
                  <a:cxn ang="0">
                    <a:pos x="T2" y="T3"/>
                  </a:cxn>
                  <a:cxn ang="0">
                    <a:pos x="T4" y="T5"/>
                  </a:cxn>
                  <a:cxn ang="0">
                    <a:pos x="T6" y="T7"/>
                  </a:cxn>
                  <a:cxn ang="0">
                    <a:pos x="T8" y="T9"/>
                  </a:cxn>
                </a:cxnLst>
                <a:rect l="0" t="0" r="r" b="b"/>
                <a:pathLst>
                  <a:path w="543" h="129">
                    <a:moveTo>
                      <a:pt x="18" y="0"/>
                    </a:moveTo>
                    <a:lnTo>
                      <a:pt x="0" y="10"/>
                    </a:lnTo>
                    <a:lnTo>
                      <a:pt x="530" y="128"/>
                    </a:lnTo>
                    <a:lnTo>
                      <a:pt x="542" y="119"/>
                    </a:lnTo>
                    <a:lnTo>
                      <a:pt x="18" y="0"/>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grpSp>
        <p:sp>
          <p:nvSpPr>
            <p:cNvPr id="68628" name="Freeform 20">
              <a:extLst>
                <a:ext uri="{FF2B5EF4-FFF2-40B4-BE49-F238E27FC236}">
                  <a16:creationId xmlns:a16="http://schemas.microsoft.com/office/drawing/2014/main" id="{28909434-4527-4F5E-AEE2-CEF5FCBCA398}"/>
                </a:ext>
              </a:extLst>
            </p:cNvPr>
            <p:cNvSpPr>
              <a:spLocks/>
            </p:cNvSpPr>
            <p:nvPr/>
          </p:nvSpPr>
          <p:spPr bwMode="auto">
            <a:xfrm>
              <a:off x="646" y="3147"/>
              <a:ext cx="591" cy="444"/>
            </a:xfrm>
            <a:custGeom>
              <a:avLst/>
              <a:gdLst>
                <a:gd name="T0" fmla="*/ 0 w 591"/>
                <a:gd name="T1" fmla="*/ 435 h 444"/>
                <a:gd name="T2" fmla="*/ 0 w 591"/>
                <a:gd name="T3" fmla="*/ 443 h 444"/>
                <a:gd name="T4" fmla="*/ 590 w 591"/>
                <a:gd name="T5" fmla="*/ 13 h 444"/>
                <a:gd name="T6" fmla="*/ 590 w 591"/>
                <a:gd name="T7" fmla="*/ 0 h 444"/>
                <a:gd name="T8" fmla="*/ 0 w 591"/>
                <a:gd name="T9" fmla="*/ 435 h 444"/>
              </a:gdLst>
              <a:ahLst/>
              <a:cxnLst>
                <a:cxn ang="0">
                  <a:pos x="T0" y="T1"/>
                </a:cxn>
                <a:cxn ang="0">
                  <a:pos x="T2" y="T3"/>
                </a:cxn>
                <a:cxn ang="0">
                  <a:pos x="T4" y="T5"/>
                </a:cxn>
                <a:cxn ang="0">
                  <a:pos x="T6" y="T7"/>
                </a:cxn>
                <a:cxn ang="0">
                  <a:pos x="T8" y="T9"/>
                </a:cxn>
              </a:cxnLst>
              <a:rect l="0" t="0" r="r" b="b"/>
              <a:pathLst>
                <a:path w="591" h="444">
                  <a:moveTo>
                    <a:pt x="0" y="435"/>
                  </a:moveTo>
                  <a:lnTo>
                    <a:pt x="0" y="443"/>
                  </a:lnTo>
                  <a:lnTo>
                    <a:pt x="590" y="13"/>
                  </a:lnTo>
                  <a:lnTo>
                    <a:pt x="590" y="0"/>
                  </a:lnTo>
                  <a:lnTo>
                    <a:pt x="0" y="435"/>
                  </a:lnTo>
                </a:path>
              </a:pathLst>
            </a:custGeom>
            <a:gr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grpSp>
          <p:nvGrpSpPr>
            <p:cNvPr id="68629" name="Group 21">
              <a:extLst>
                <a:ext uri="{FF2B5EF4-FFF2-40B4-BE49-F238E27FC236}">
                  <a16:creationId xmlns:a16="http://schemas.microsoft.com/office/drawing/2014/main" id="{945AC93E-FE59-4227-8519-0B67975F57EA}"/>
                </a:ext>
              </a:extLst>
            </p:cNvPr>
            <p:cNvGrpSpPr>
              <a:grpSpLocks/>
            </p:cNvGrpSpPr>
            <p:nvPr/>
          </p:nvGrpSpPr>
          <p:grpSpPr bwMode="auto">
            <a:xfrm>
              <a:off x="644" y="3190"/>
              <a:ext cx="583" cy="506"/>
              <a:chOff x="644" y="3190"/>
              <a:chExt cx="583" cy="506"/>
            </a:xfrm>
            <a:grpFill/>
          </p:grpSpPr>
          <p:sp>
            <p:nvSpPr>
              <p:cNvPr id="68630" name="Line 22">
                <a:extLst>
                  <a:ext uri="{FF2B5EF4-FFF2-40B4-BE49-F238E27FC236}">
                    <a16:creationId xmlns:a16="http://schemas.microsoft.com/office/drawing/2014/main" id="{DF247D8F-5146-4A07-BC03-446F55B145AE}"/>
                  </a:ext>
                </a:extLst>
              </p:cNvPr>
              <p:cNvSpPr>
                <a:spLocks noChangeShapeType="1"/>
              </p:cNvSpPr>
              <p:nvPr/>
            </p:nvSpPr>
            <p:spPr bwMode="auto">
              <a:xfrm flipH="1">
                <a:off x="644" y="3190"/>
                <a:ext cx="582" cy="416"/>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1" name="Line 23">
                <a:extLst>
                  <a:ext uri="{FF2B5EF4-FFF2-40B4-BE49-F238E27FC236}">
                    <a16:creationId xmlns:a16="http://schemas.microsoft.com/office/drawing/2014/main" id="{124CD205-6288-4720-AD98-D8B7950B43E7}"/>
                  </a:ext>
                </a:extLst>
              </p:cNvPr>
              <p:cNvSpPr>
                <a:spLocks noChangeShapeType="1"/>
              </p:cNvSpPr>
              <p:nvPr/>
            </p:nvSpPr>
            <p:spPr bwMode="auto">
              <a:xfrm flipH="1">
                <a:off x="644" y="3209"/>
                <a:ext cx="582" cy="416"/>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2" name="Line 24">
                <a:extLst>
                  <a:ext uri="{FF2B5EF4-FFF2-40B4-BE49-F238E27FC236}">
                    <a16:creationId xmlns:a16="http://schemas.microsoft.com/office/drawing/2014/main" id="{8C79D7B0-490E-49A3-8CB6-CCCDC3B631CE}"/>
                  </a:ext>
                </a:extLst>
              </p:cNvPr>
              <p:cNvSpPr>
                <a:spLocks noChangeShapeType="1"/>
              </p:cNvSpPr>
              <p:nvPr/>
            </p:nvSpPr>
            <p:spPr bwMode="auto">
              <a:xfrm flipH="1">
                <a:off x="644" y="3228"/>
                <a:ext cx="582" cy="421"/>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3" name="Line 25">
                <a:extLst>
                  <a:ext uri="{FF2B5EF4-FFF2-40B4-BE49-F238E27FC236}">
                    <a16:creationId xmlns:a16="http://schemas.microsoft.com/office/drawing/2014/main" id="{D76E1326-CDB8-48A1-A23F-51A838823048}"/>
                  </a:ext>
                </a:extLst>
              </p:cNvPr>
              <p:cNvSpPr>
                <a:spLocks noChangeShapeType="1"/>
              </p:cNvSpPr>
              <p:nvPr/>
            </p:nvSpPr>
            <p:spPr bwMode="auto">
              <a:xfrm flipH="1">
                <a:off x="644" y="3247"/>
                <a:ext cx="582" cy="424"/>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4" name="Line 26">
                <a:extLst>
                  <a:ext uri="{FF2B5EF4-FFF2-40B4-BE49-F238E27FC236}">
                    <a16:creationId xmlns:a16="http://schemas.microsoft.com/office/drawing/2014/main" id="{D379822D-8FB1-4E16-941C-60A16BE36DAD}"/>
                  </a:ext>
                </a:extLst>
              </p:cNvPr>
              <p:cNvSpPr>
                <a:spLocks noChangeShapeType="1"/>
              </p:cNvSpPr>
              <p:nvPr/>
            </p:nvSpPr>
            <p:spPr bwMode="auto">
              <a:xfrm flipH="1">
                <a:off x="644" y="3268"/>
                <a:ext cx="583" cy="428"/>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8635" name="Group 27">
              <a:extLst>
                <a:ext uri="{FF2B5EF4-FFF2-40B4-BE49-F238E27FC236}">
                  <a16:creationId xmlns:a16="http://schemas.microsoft.com/office/drawing/2014/main" id="{77EAEB40-4B6D-4ACC-866A-B3ADDA3060ED}"/>
                </a:ext>
              </a:extLst>
            </p:cNvPr>
            <p:cNvGrpSpPr>
              <a:grpSpLocks/>
            </p:cNvGrpSpPr>
            <p:nvPr/>
          </p:nvGrpSpPr>
          <p:grpSpPr bwMode="auto">
            <a:xfrm>
              <a:off x="136" y="3397"/>
              <a:ext cx="508" cy="299"/>
              <a:chOff x="136" y="3397"/>
              <a:chExt cx="508" cy="299"/>
            </a:xfrm>
            <a:grpFill/>
          </p:grpSpPr>
          <p:sp>
            <p:nvSpPr>
              <p:cNvPr id="68636" name="Line 28">
                <a:extLst>
                  <a:ext uri="{FF2B5EF4-FFF2-40B4-BE49-F238E27FC236}">
                    <a16:creationId xmlns:a16="http://schemas.microsoft.com/office/drawing/2014/main" id="{37C7935D-875C-4223-A0D1-AB4D496D0AEE}"/>
                  </a:ext>
                </a:extLst>
              </p:cNvPr>
              <p:cNvSpPr>
                <a:spLocks noChangeShapeType="1"/>
              </p:cNvSpPr>
              <p:nvPr/>
            </p:nvSpPr>
            <p:spPr bwMode="auto">
              <a:xfrm>
                <a:off x="136" y="3397"/>
                <a:ext cx="508" cy="209"/>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7" name="Line 29">
                <a:extLst>
                  <a:ext uri="{FF2B5EF4-FFF2-40B4-BE49-F238E27FC236}">
                    <a16:creationId xmlns:a16="http://schemas.microsoft.com/office/drawing/2014/main" id="{9292D593-6CBB-4463-999C-A3388E106E08}"/>
                  </a:ext>
                </a:extLst>
              </p:cNvPr>
              <p:cNvSpPr>
                <a:spLocks noChangeShapeType="1"/>
              </p:cNvSpPr>
              <p:nvPr/>
            </p:nvSpPr>
            <p:spPr bwMode="auto">
              <a:xfrm>
                <a:off x="136" y="3416"/>
                <a:ext cx="508" cy="209"/>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8" name="Line 30">
                <a:extLst>
                  <a:ext uri="{FF2B5EF4-FFF2-40B4-BE49-F238E27FC236}">
                    <a16:creationId xmlns:a16="http://schemas.microsoft.com/office/drawing/2014/main" id="{E3BA6177-1A97-4640-B694-681BB0D0DFE8}"/>
                  </a:ext>
                </a:extLst>
              </p:cNvPr>
              <p:cNvSpPr>
                <a:spLocks noChangeShapeType="1"/>
              </p:cNvSpPr>
              <p:nvPr/>
            </p:nvSpPr>
            <p:spPr bwMode="auto">
              <a:xfrm>
                <a:off x="136" y="3437"/>
                <a:ext cx="508" cy="212"/>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39" name="Line 31">
                <a:extLst>
                  <a:ext uri="{FF2B5EF4-FFF2-40B4-BE49-F238E27FC236}">
                    <a16:creationId xmlns:a16="http://schemas.microsoft.com/office/drawing/2014/main" id="{0D278762-DD35-48B9-93C5-8614C1B98552}"/>
                  </a:ext>
                </a:extLst>
              </p:cNvPr>
              <p:cNvSpPr>
                <a:spLocks noChangeShapeType="1"/>
              </p:cNvSpPr>
              <p:nvPr/>
            </p:nvSpPr>
            <p:spPr bwMode="auto">
              <a:xfrm>
                <a:off x="136" y="3461"/>
                <a:ext cx="508" cy="210"/>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40" name="Line 32">
                <a:extLst>
                  <a:ext uri="{FF2B5EF4-FFF2-40B4-BE49-F238E27FC236}">
                    <a16:creationId xmlns:a16="http://schemas.microsoft.com/office/drawing/2014/main" id="{EA036158-FC5C-4DB4-900A-CC9E63F2B49C}"/>
                  </a:ext>
                </a:extLst>
              </p:cNvPr>
              <p:cNvSpPr>
                <a:spLocks noChangeShapeType="1"/>
              </p:cNvSpPr>
              <p:nvPr/>
            </p:nvSpPr>
            <p:spPr bwMode="auto">
              <a:xfrm>
                <a:off x="136" y="3487"/>
                <a:ext cx="508" cy="209"/>
              </a:xfrm>
              <a:prstGeom prst="line">
                <a:avLst/>
              </a:prstGeom>
              <a:grp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grpSp>
        <p:nvGrpSpPr>
          <p:cNvPr id="68641" name="Group 33">
            <a:extLst>
              <a:ext uri="{FF2B5EF4-FFF2-40B4-BE49-F238E27FC236}">
                <a16:creationId xmlns:a16="http://schemas.microsoft.com/office/drawing/2014/main" id="{AC946193-201F-4A9F-B482-8E20E18D792E}"/>
              </a:ext>
            </a:extLst>
          </p:cNvPr>
          <p:cNvGrpSpPr>
            <a:grpSpLocks/>
          </p:cNvGrpSpPr>
          <p:nvPr/>
        </p:nvGrpSpPr>
        <p:grpSpPr bwMode="auto">
          <a:xfrm>
            <a:off x="1745092" y="4795638"/>
            <a:ext cx="1500074" cy="917509"/>
            <a:chOff x="379" y="2267"/>
            <a:chExt cx="1151" cy="704"/>
          </a:xfrm>
        </p:grpSpPr>
        <p:sp>
          <p:nvSpPr>
            <p:cNvPr id="68642" name="Arc 34">
              <a:extLst>
                <a:ext uri="{FF2B5EF4-FFF2-40B4-BE49-F238E27FC236}">
                  <a16:creationId xmlns:a16="http://schemas.microsoft.com/office/drawing/2014/main" id="{2AAD9211-C427-47CC-A8F7-DC90BC493C1B}"/>
                </a:ext>
              </a:extLst>
            </p:cNvPr>
            <p:cNvSpPr>
              <a:spLocks/>
            </p:cNvSpPr>
            <p:nvPr/>
          </p:nvSpPr>
          <p:spPr bwMode="auto">
            <a:xfrm>
              <a:off x="379" y="2591"/>
              <a:ext cx="27" cy="158"/>
            </a:xfrm>
            <a:custGeom>
              <a:avLst/>
              <a:gdLst>
                <a:gd name="G0" fmla="+- 21600 0 0"/>
                <a:gd name="G1" fmla="+- 21585 0 0"/>
                <a:gd name="G2" fmla="+- 21600 0 0"/>
                <a:gd name="T0" fmla="*/ 20785 w 21600"/>
                <a:gd name="T1" fmla="*/ 43170 h 43170"/>
                <a:gd name="T2" fmla="*/ 20785 w 21600"/>
                <a:gd name="T3" fmla="*/ 0 h 43170"/>
                <a:gd name="T4" fmla="*/ 21600 w 21600"/>
                <a:gd name="T5" fmla="*/ 21585 h 43170"/>
              </a:gdLst>
              <a:ahLst/>
              <a:cxnLst>
                <a:cxn ang="0">
                  <a:pos x="T0" y="T1"/>
                </a:cxn>
                <a:cxn ang="0">
                  <a:pos x="T2" y="T3"/>
                </a:cxn>
                <a:cxn ang="0">
                  <a:pos x="T4" y="T5"/>
                </a:cxn>
              </a:cxnLst>
              <a:rect l="0" t="0" r="r" b="b"/>
              <a:pathLst>
                <a:path w="21600" h="43170" fill="none" extrusionOk="0">
                  <a:moveTo>
                    <a:pt x="20785" y="43169"/>
                  </a:moveTo>
                  <a:cubicBezTo>
                    <a:pt x="9181" y="42731"/>
                    <a:pt x="0" y="33197"/>
                    <a:pt x="0" y="21585"/>
                  </a:cubicBezTo>
                  <a:cubicBezTo>
                    <a:pt x="0" y="9972"/>
                    <a:pt x="9181" y="438"/>
                    <a:pt x="20785" y="0"/>
                  </a:cubicBezTo>
                </a:path>
                <a:path w="21600" h="43170" stroke="0" extrusionOk="0">
                  <a:moveTo>
                    <a:pt x="20785" y="43169"/>
                  </a:moveTo>
                  <a:cubicBezTo>
                    <a:pt x="9181" y="42731"/>
                    <a:pt x="0" y="33197"/>
                    <a:pt x="0" y="21585"/>
                  </a:cubicBezTo>
                  <a:cubicBezTo>
                    <a:pt x="0" y="9972"/>
                    <a:pt x="9181" y="438"/>
                    <a:pt x="20785" y="0"/>
                  </a:cubicBezTo>
                  <a:lnTo>
                    <a:pt x="21600" y="21585"/>
                  </a:lnTo>
                  <a:close/>
                </a:path>
              </a:pathLst>
            </a:custGeom>
            <a:solidFill>
              <a:srgbClr val="767900"/>
            </a:solid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43" name="Freeform 35">
              <a:extLst>
                <a:ext uri="{FF2B5EF4-FFF2-40B4-BE49-F238E27FC236}">
                  <a16:creationId xmlns:a16="http://schemas.microsoft.com/office/drawing/2014/main" id="{1EBAF03B-BA8B-40DB-98F8-588F5975559D}"/>
                </a:ext>
              </a:extLst>
            </p:cNvPr>
            <p:cNvSpPr>
              <a:spLocks/>
            </p:cNvSpPr>
            <p:nvPr/>
          </p:nvSpPr>
          <p:spPr bwMode="auto">
            <a:xfrm>
              <a:off x="401" y="2267"/>
              <a:ext cx="1128" cy="704"/>
            </a:xfrm>
            <a:custGeom>
              <a:avLst/>
              <a:gdLst>
                <a:gd name="T0" fmla="*/ 0 w 1128"/>
                <a:gd name="T1" fmla="*/ 481 h 704"/>
                <a:gd name="T2" fmla="*/ 529 w 1128"/>
                <a:gd name="T3" fmla="*/ 703 h 704"/>
                <a:gd name="T4" fmla="*/ 1127 w 1128"/>
                <a:gd name="T5" fmla="*/ 248 h 704"/>
                <a:gd name="T6" fmla="*/ 1127 w 1128"/>
                <a:gd name="T7" fmla="*/ 235 h 704"/>
                <a:gd name="T8" fmla="*/ 1099 w 1128"/>
                <a:gd name="T9" fmla="*/ 228 h 704"/>
                <a:gd name="T10" fmla="*/ 1099 w 1128"/>
                <a:gd name="T11" fmla="*/ 135 h 704"/>
                <a:gd name="T12" fmla="*/ 1117 w 1128"/>
                <a:gd name="T13" fmla="*/ 122 h 704"/>
                <a:gd name="T14" fmla="*/ 1117 w 1128"/>
                <a:gd name="T15" fmla="*/ 109 h 704"/>
                <a:gd name="T16" fmla="*/ 600 w 1128"/>
                <a:gd name="T17" fmla="*/ 0 h 704"/>
                <a:gd name="T18" fmla="*/ 0 w 1128"/>
                <a:gd name="T19" fmla="*/ 322 h 704"/>
                <a:gd name="T20" fmla="*/ 0 w 1128"/>
                <a:gd name="T21" fmla="*/ 481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8" h="704">
                  <a:moveTo>
                    <a:pt x="0" y="481"/>
                  </a:moveTo>
                  <a:lnTo>
                    <a:pt x="529" y="703"/>
                  </a:lnTo>
                  <a:lnTo>
                    <a:pt x="1127" y="248"/>
                  </a:lnTo>
                  <a:lnTo>
                    <a:pt x="1127" y="235"/>
                  </a:lnTo>
                  <a:lnTo>
                    <a:pt x="1099" y="228"/>
                  </a:lnTo>
                  <a:lnTo>
                    <a:pt x="1099" y="135"/>
                  </a:lnTo>
                  <a:lnTo>
                    <a:pt x="1117" y="122"/>
                  </a:lnTo>
                  <a:lnTo>
                    <a:pt x="1117" y="109"/>
                  </a:lnTo>
                  <a:lnTo>
                    <a:pt x="600" y="0"/>
                  </a:lnTo>
                  <a:lnTo>
                    <a:pt x="0" y="322"/>
                  </a:lnTo>
                  <a:lnTo>
                    <a:pt x="0" y="481"/>
                  </a:lnTo>
                </a:path>
              </a:pathLst>
            </a:custGeom>
            <a:solidFill>
              <a:srgbClr val="000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44" name="Freeform 36">
              <a:extLst>
                <a:ext uri="{FF2B5EF4-FFF2-40B4-BE49-F238E27FC236}">
                  <a16:creationId xmlns:a16="http://schemas.microsoft.com/office/drawing/2014/main" id="{12FC11D6-5125-4BC1-9E96-F647349AC6D4}"/>
                </a:ext>
              </a:extLst>
            </p:cNvPr>
            <p:cNvSpPr>
              <a:spLocks/>
            </p:cNvSpPr>
            <p:nvPr/>
          </p:nvSpPr>
          <p:spPr bwMode="auto">
            <a:xfrm>
              <a:off x="402" y="2392"/>
              <a:ext cx="1128" cy="566"/>
            </a:xfrm>
            <a:custGeom>
              <a:avLst/>
              <a:gdLst>
                <a:gd name="T0" fmla="*/ 0 w 1128"/>
                <a:gd name="T1" fmla="*/ 347 h 566"/>
                <a:gd name="T2" fmla="*/ 606 w 1128"/>
                <a:gd name="T3" fmla="*/ 0 h 566"/>
                <a:gd name="T4" fmla="*/ 1127 w 1128"/>
                <a:gd name="T5" fmla="*/ 111 h 566"/>
                <a:gd name="T6" fmla="*/ 528 w 1128"/>
                <a:gd name="T7" fmla="*/ 565 h 566"/>
                <a:gd name="T8" fmla="*/ 0 w 1128"/>
                <a:gd name="T9" fmla="*/ 347 h 566"/>
              </a:gdLst>
              <a:ahLst/>
              <a:cxnLst>
                <a:cxn ang="0">
                  <a:pos x="T0" y="T1"/>
                </a:cxn>
                <a:cxn ang="0">
                  <a:pos x="T2" y="T3"/>
                </a:cxn>
                <a:cxn ang="0">
                  <a:pos x="T4" y="T5"/>
                </a:cxn>
                <a:cxn ang="0">
                  <a:pos x="T6" y="T7"/>
                </a:cxn>
                <a:cxn ang="0">
                  <a:pos x="T8" y="T9"/>
                </a:cxn>
              </a:cxnLst>
              <a:rect l="0" t="0" r="r" b="b"/>
              <a:pathLst>
                <a:path w="1128" h="566">
                  <a:moveTo>
                    <a:pt x="0" y="347"/>
                  </a:moveTo>
                  <a:lnTo>
                    <a:pt x="606" y="0"/>
                  </a:lnTo>
                  <a:lnTo>
                    <a:pt x="1127" y="111"/>
                  </a:lnTo>
                  <a:lnTo>
                    <a:pt x="528" y="565"/>
                  </a:lnTo>
                  <a:lnTo>
                    <a:pt x="0" y="347"/>
                  </a:lnTo>
                </a:path>
              </a:pathLst>
            </a:custGeom>
            <a:solidFill>
              <a:srgbClr val="00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45" name="Freeform 37">
              <a:extLst>
                <a:ext uri="{FF2B5EF4-FFF2-40B4-BE49-F238E27FC236}">
                  <a16:creationId xmlns:a16="http://schemas.microsoft.com/office/drawing/2014/main" id="{F0EDEF09-3C87-4AD7-92EC-66107EFAA3BD}"/>
                </a:ext>
              </a:extLst>
            </p:cNvPr>
            <p:cNvSpPr>
              <a:spLocks/>
            </p:cNvSpPr>
            <p:nvPr/>
          </p:nvSpPr>
          <p:spPr bwMode="auto">
            <a:xfrm>
              <a:off x="930" y="2396"/>
              <a:ext cx="570" cy="545"/>
            </a:xfrm>
            <a:custGeom>
              <a:avLst/>
              <a:gdLst>
                <a:gd name="T0" fmla="*/ 0 w 570"/>
                <a:gd name="T1" fmla="*/ 418 h 545"/>
                <a:gd name="T2" fmla="*/ 0 w 570"/>
                <a:gd name="T3" fmla="*/ 544 h 545"/>
                <a:gd name="T4" fmla="*/ 569 w 570"/>
                <a:gd name="T5" fmla="*/ 113 h 545"/>
                <a:gd name="T6" fmla="*/ 569 w 570"/>
                <a:gd name="T7" fmla="*/ 0 h 545"/>
                <a:gd name="T8" fmla="*/ 0 w 570"/>
                <a:gd name="T9" fmla="*/ 418 h 545"/>
              </a:gdLst>
              <a:ahLst/>
              <a:cxnLst>
                <a:cxn ang="0">
                  <a:pos x="T0" y="T1"/>
                </a:cxn>
                <a:cxn ang="0">
                  <a:pos x="T2" y="T3"/>
                </a:cxn>
                <a:cxn ang="0">
                  <a:pos x="T4" y="T5"/>
                </a:cxn>
                <a:cxn ang="0">
                  <a:pos x="T6" y="T7"/>
                </a:cxn>
                <a:cxn ang="0">
                  <a:pos x="T8" y="T9"/>
                </a:cxn>
              </a:cxnLst>
              <a:rect l="0" t="0" r="r" b="b"/>
              <a:pathLst>
                <a:path w="570" h="545">
                  <a:moveTo>
                    <a:pt x="0" y="418"/>
                  </a:moveTo>
                  <a:lnTo>
                    <a:pt x="0" y="544"/>
                  </a:lnTo>
                  <a:lnTo>
                    <a:pt x="569" y="113"/>
                  </a:lnTo>
                  <a:lnTo>
                    <a:pt x="569" y="0"/>
                  </a:lnTo>
                  <a:lnTo>
                    <a:pt x="0" y="418"/>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46" name="Freeform 38">
              <a:extLst>
                <a:ext uri="{FF2B5EF4-FFF2-40B4-BE49-F238E27FC236}">
                  <a16:creationId xmlns:a16="http://schemas.microsoft.com/office/drawing/2014/main" id="{59A1F5C5-20BB-41AD-8822-E783EB26A4E2}"/>
                </a:ext>
              </a:extLst>
            </p:cNvPr>
            <p:cNvSpPr>
              <a:spLocks/>
            </p:cNvSpPr>
            <p:nvPr/>
          </p:nvSpPr>
          <p:spPr bwMode="auto">
            <a:xfrm>
              <a:off x="414" y="2604"/>
              <a:ext cx="510" cy="337"/>
            </a:xfrm>
            <a:custGeom>
              <a:avLst/>
              <a:gdLst>
                <a:gd name="T0" fmla="*/ 0 w 510"/>
                <a:gd name="T1" fmla="*/ 0 h 337"/>
                <a:gd name="T2" fmla="*/ 0 w 510"/>
                <a:gd name="T3" fmla="*/ 130 h 337"/>
                <a:gd name="T4" fmla="*/ 509 w 510"/>
                <a:gd name="T5" fmla="*/ 336 h 337"/>
                <a:gd name="T6" fmla="*/ 509 w 510"/>
                <a:gd name="T7" fmla="*/ 210 h 337"/>
                <a:gd name="T8" fmla="*/ 0 w 510"/>
                <a:gd name="T9" fmla="*/ 0 h 337"/>
              </a:gdLst>
              <a:ahLst/>
              <a:cxnLst>
                <a:cxn ang="0">
                  <a:pos x="T0" y="T1"/>
                </a:cxn>
                <a:cxn ang="0">
                  <a:pos x="T2" y="T3"/>
                </a:cxn>
                <a:cxn ang="0">
                  <a:pos x="T4" y="T5"/>
                </a:cxn>
                <a:cxn ang="0">
                  <a:pos x="T6" y="T7"/>
                </a:cxn>
                <a:cxn ang="0">
                  <a:pos x="T8" y="T9"/>
                </a:cxn>
              </a:cxnLst>
              <a:rect l="0" t="0" r="r" b="b"/>
              <a:pathLst>
                <a:path w="510" h="337">
                  <a:moveTo>
                    <a:pt x="0" y="0"/>
                  </a:moveTo>
                  <a:lnTo>
                    <a:pt x="0" y="130"/>
                  </a:lnTo>
                  <a:lnTo>
                    <a:pt x="509" y="336"/>
                  </a:lnTo>
                  <a:lnTo>
                    <a:pt x="509" y="210"/>
                  </a:lnTo>
                  <a:lnTo>
                    <a:pt x="0" y="0"/>
                  </a:lnTo>
                </a:path>
              </a:pathLst>
            </a:custGeom>
            <a:solidFill>
              <a:srgbClr val="808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47" name="Freeform 39">
              <a:extLst>
                <a:ext uri="{FF2B5EF4-FFF2-40B4-BE49-F238E27FC236}">
                  <a16:creationId xmlns:a16="http://schemas.microsoft.com/office/drawing/2014/main" id="{66E46DCF-1828-4F1A-ABCC-65FF9CB063AB}"/>
                </a:ext>
              </a:extLst>
            </p:cNvPr>
            <p:cNvSpPr>
              <a:spLocks/>
            </p:cNvSpPr>
            <p:nvPr/>
          </p:nvSpPr>
          <p:spPr bwMode="auto">
            <a:xfrm>
              <a:off x="404" y="2593"/>
              <a:ext cx="519" cy="221"/>
            </a:xfrm>
            <a:custGeom>
              <a:avLst/>
              <a:gdLst>
                <a:gd name="T0" fmla="*/ 0 w 519"/>
                <a:gd name="T1" fmla="*/ 0 h 221"/>
                <a:gd name="T2" fmla="*/ 0 w 519"/>
                <a:gd name="T3" fmla="*/ 7 h 221"/>
                <a:gd name="T4" fmla="*/ 518 w 519"/>
                <a:gd name="T5" fmla="*/ 220 h 221"/>
                <a:gd name="T6" fmla="*/ 518 w 519"/>
                <a:gd name="T7" fmla="*/ 212 h 221"/>
                <a:gd name="T8" fmla="*/ 0 w 519"/>
                <a:gd name="T9" fmla="*/ 0 h 221"/>
              </a:gdLst>
              <a:ahLst/>
              <a:cxnLst>
                <a:cxn ang="0">
                  <a:pos x="T0" y="T1"/>
                </a:cxn>
                <a:cxn ang="0">
                  <a:pos x="T2" y="T3"/>
                </a:cxn>
                <a:cxn ang="0">
                  <a:pos x="T4" y="T5"/>
                </a:cxn>
                <a:cxn ang="0">
                  <a:pos x="T6" y="T7"/>
                </a:cxn>
                <a:cxn ang="0">
                  <a:pos x="T8" y="T9"/>
                </a:cxn>
              </a:cxnLst>
              <a:rect l="0" t="0" r="r" b="b"/>
              <a:pathLst>
                <a:path w="519" h="221">
                  <a:moveTo>
                    <a:pt x="0" y="0"/>
                  </a:moveTo>
                  <a:lnTo>
                    <a:pt x="0" y="7"/>
                  </a:lnTo>
                  <a:lnTo>
                    <a:pt x="518" y="220"/>
                  </a:lnTo>
                  <a:lnTo>
                    <a:pt x="518" y="212"/>
                  </a:lnTo>
                  <a:lnTo>
                    <a:pt x="0" y="0"/>
                  </a:lnTo>
                </a:path>
              </a:pathLst>
            </a:custGeom>
            <a:solidFill>
              <a:srgbClr val="000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48" name="Freeform 40">
              <a:extLst>
                <a:ext uri="{FF2B5EF4-FFF2-40B4-BE49-F238E27FC236}">
                  <a16:creationId xmlns:a16="http://schemas.microsoft.com/office/drawing/2014/main" id="{E8FCF7EE-5663-4902-860C-F76A9150518E}"/>
                </a:ext>
              </a:extLst>
            </p:cNvPr>
            <p:cNvSpPr>
              <a:spLocks/>
            </p:cNvSpPr>
            <p:nvPr/>
          </p:nvSpPr>
          <p:spPr bwMode="auto">
            <a:xfrm>
              <a:off x="933" y="2504"/>
              <a:ext cx="597" cy="467"/>
            </a:xfrm>
            <a:custGeom>
              <a:avLst/>
              <a:gdLst>
                <a:gd name="T0" fmla="*/ 0 w 597"/>
                <a:gd name="T1" fmla="*/ 453 h 467"/>
                <a:gd name="T2" fmla="*/ 0 w 597"/>
                <a:gd name="T3" fmla="*/ 466 h 467"/>
                <a:gd name="T4" fmla="*/ 596 w 597"/>
                <a:gd name="T5" fmla="*/ 14 h 467"/>
                <a:gd name="T6" fmla="*/ 596 w 597"/>
                <a:gd name="T7" fmla="*/ 0 h 467"/>
                <a:gd name="T8" fmla="*/ 0 w 597"/>
                <a:gd name="T9" fmla="*/ 453 h 467"/>
              </a:gdLst>
              <a:ahLst/>
              <a:cxnLst>
                <a:cxn ang="0">
                  <a:pos x="T0" y="T1"/>
                </a:cxn>
                <a:cxn ang="0">
                  <a:pos x="T2" y="T3"/>
                </a:cxn>
                <a:cxn ang="0">
                  <a:pos x="T4" y="T5"/>
                </a:cxn>
                <a:cxn ang="0">
                  <a:pos x="T6" y="T7"/>
                </a:cxn>
                <a:cxn ang="0">
                  <a:pos x="T8" y="T9"/>
                </a:cxn>
              </a:cxnLst>
              <a:rect l="0" t="0" r="r" b="b"/>
              <a:pathLst>
                <a:path w="597" h="467">
                  <a:moveTo>
                    <a:pt x="0" y="453"/>
                  </a:moveTo>
                  <a:lnTo>
                    <a:pt x="0" y="466"/>
                  </a:lnTo>
                  <a:lnTo>
                    <a:pt x="596" y="14"/>
                  </a:lnTo>
                  <a:lnTo>
                    <a:pt x="596" y="0"/>
                  </a:lnTo>
                  <a:lnTo>
                    <a:pt x="0" y="453"/>
                  </a:lnTo>
                </a:path>
              </a:pathLst>
            </a:custGeom>
            <a:solidFill>
              <a:srgbClr val="0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49" name="Freeform 41">
              <a:extLst>
                <a:ext uri="{FF2B5EF4-FFF2-40B4-BE49-F238E27FC236}">
                  <a16:creationId xmlns:a16="http://schemas.microsoft.com/office/drawing/2014/main" id="{8349EE7A-583B-4234-88DC-6C1EC31F2BFB}"/>
                </a:ext>
              </a:extLst>
            </p:cNvPr>
            <p:cNvSpPr>
              <a:spLocks/>
            </p:cNvSpPr>
            <p:nvPr/>
          </p:nvSpPr>
          <p:spPr bwMode="auto">
            <a:xfrm>
              <a:off x="401" y="2268"/>
              <a:ext cx="1118" cy="538"/>
            </a:xfrm>
            <a:custGeom>
              <a:avLst/>
              <a:gdLst>
                <a:gd name="T0" fmla="*/ 0 w 1118"/>
                <a:gd name="T1" fmla="*/ 321 h 538"/>
                <a:gd name="T2" fmla="*/ 596 w 1118"/>
                <a:gd name="T3" fmla="*/ 0 h 538"/>
                <a:gd name="T4" fmla="*/ 1117 w 1118"/>
                <a:gd name="T5" fmla="*/ 108 h 538"/>
                <a:gd name="T6" fmla="*/ 525 w 1118"/>
                <a:gd name="T7" fmla="*/ 537 h 538"/>
                <a:gd name="T8" fmla="*/ 0 w 1118"/>
                <a:gd name="T9" fmla="*/ 321 h 538"/>
              </a:gdLst>
              <a:ahLst/>
              <a:cxnLst>
                <a:cxn ang="0">
                  <a:pos x="T0" y="T1"/>
                </a:cxn>
                <a:cxn ang="0">
                  <a:pos x="T2" y="T3"/>
                </a:cxn>
                <a:cxn ang="0">
                  <a:pos x="T4" y="T5"/>
                </a:cxn>
                <a:cxn ang="0">
                  <a:pos x="T6" y="T7"/>
                </a:cxn>
                <a:cxn ang="0">
                  <a:pos x="T8" y="T9"/>
                </a:cxn>
              </a:cxnLst>
              <a:rect l="0" t="0" r="r" b="b"/>
              <a:pathLst>
                <a:path w="1118" h="538">
                  <a:moveTo>
                    <a:pt x="0" y="321"/>
                  </a:moveTo>
                  <a:lnTo>
                    <a:pt x="596" y="0"/>
                  </a:lnTo>
                  <a:lnTo>
                    <a:pt x="1117" y="108"/>
                  </a:lnTo>
                  <a:lnTo>
                    <a:pt x="525" y="537"/>
                  </a:lnTo>
                  <a:lnTo>
                    <a:pt x="0" y="321"/>
                  </a:lnTo>
                </a:path>
              </a:pathLst>
            </a:custGeom>
            <a:solidFill>
              <a:srgbClr val="00B05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grpSp>
          <p:nvGrpSpPr>
            <p:cNvPr id="68650" name="Group 42">
              <a:extLst>
                <a:ext uri="{FF2B5EF4-FFF2-40B4-BE49-F238E27FC236}">
                  <a16:creationId xmlns:a16="http://schemas.microsoft.com/office/drawing/2014/main" id="{E74FE113-2A3E-4156-B6D7-DC7746307626}"/>
                </a:ext>
              </a:extLst>
            </p:cNvPr>
            <p:cNvGrpSpPr>
              <a:grpSpLocks/>
            </p:cNvGrpSpPr>
            <p:nvPr/>
          </p:nvGrpSpPr>
          <p:grpSpPr bwMode="auto">
            <a:xfrm>
              <a:off x="886" y="2297"/>
              <a:ext cx="576" cy="150"/>
              <a:chOff x="886" y="2297"/>
              <a:chExt cx="576" cy="150"/>
            </a:xfrm>
          </p:grpSpPr>
          <p:sp>
            <p:nvSpPr>
              <p:cNvPr id="68651" name="Freeform 43">
                <a:extLst>
                  <a:ext uri="{FF2B5EF4-FFF2-40B4-BE49-F238E27FC236}">
                    <a16:creationId xmlns:a16="http://schemas.microsoft.com/office/drawing/2014/main" id="{548A26E5-EC43-41C3-9679-E1042D1CA017}"/>
                  </a:ext>
                </a:extLst>
              </p:cNvPr>
              <p:cNvSpPr>
                <a:spLocks/>
              </p:cNvSpPr>
              <p:nvPr/>
            </p:nvSpPr>
            <p:spPr bwMode="auto">
              <a:xfrm>
                <a:off x="927" y="2297"/>
                <a:ext cx="535" cy="125"/>
              </a:xfrm>
              <a:custGeom>
                <a:avLst/>
                <a:gdLst>
                  <a:gd name="T0" fmla="*/ 18 w 535"/>
                  <a:gd name="T1" fmla="*/ 0 h 125"/>
                  <a:gd name="T2" fmla="*/ 0 w 535"/>
                  <a:gd name="T3" fmla="*/ 9 h 125"/>
                  <a:gd name="T4" fmla="*/ 522 w 535"/>
                  <a:gd name="T5" fmla="*/ 124 h 125"/>
                  <a:gd name="T6" fmla="*/ 534 w 535"/>
                  <a:gd name="T7" fmla="*/ 116 h 125"/>
                  <a:gd name="T8" fmla="*/ 18 w 535"/>
                  <a:gd name="T9" fmla="*/ 0 h 125"/>
                </a:gdLst>
                <a:ahLst/>
                <a:cxnLst>
                  <a:cxn ang="0">
                    <a:pos x="T0" y="T1"/>
                  </a:cxn>
                  <a:cxn ang="0">
                    <a:pos x="T2" y="T3"/>
                  </a:cxn>
                  <a:cxn ang="0">
                    <a:pos x="T4" y="T5"/>
                  </a:cxn>
                  <a:cxn ang="0">
                    <a:pos x="T6" y="T7"/>
                  </a:cxn>
                  <a:cxn ang="0">
                    <a:pos x="T8" y="T9"/>
                  </a:cxn>
                </a:cxnLst>
                <a:rect l="0" t="0" r="r" b="b"/>
                <a:pathLst>
                  <a:path w="535" h="125">
                    <a:moveTo>
                      <a:pt x="18" y="0"/>
                    </a:moveTo>
                    <a:lnTo>
                      <a:pt x="0" y="9"/>
                    </a:lnTo>
                    <a:lnTo>
                      <a:pt x="522" y="124"/>
                    </a:lnTo>
                    <a:lnTo>
                      <a:pt x="534" y="116"/>
                    </a:lnTo>
                    <a:lnTo>
                      <a:pt x="18" y="0"/>
                    </a:lnTo>
                  </a:path>
                </a:pathLst>
              </a:custGeom>
              <a:solidFill>
                <a:srgbClr val="FF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52" name="Freeform 44">
                <a:extLst>
                  <a:ext uri="{FF2B5EF4-FFF2-40B4-BE49-F238E27FC236}">
                    <a16:creationId xmlns:a16="http://schemas.microsoft.com/office/drawing/2014/main" id="{8C202F5E-82FF-486D-B27B-466CEAF84783}"/>
                  </a:ext>
                </a:extLst>
              </p:cNvPr>
              <p:cNvSpPr>
                <a:spLocks/>
              </p:cNvSpPr>
              <p:nvPr/>
            </p:nvSpPr>
            <p:spPr bwMode="auto">
              <a:xfrm>
                <a:off x="886" y="2320"/>
                <a:ext cx="543" cy="127"/>
              </a:xfrm>
              <a:custGeom>
                <a:avLst/>
                <a:gdLst>
                  <a:gd name="T0" fmla="*/ 18 w 543"/>
                  <a:gd name="T1" fmla="*/ 0 h 127"/>
                  <a:gd name="T2" fmla="*/ 0 w 543"/>
                  <a:gd name="T3" fmla="*/ 9 h 127"/>
                  <a:gd name="T4" fmla="*/ 530 w 543"/>
                  <a:gd name="T5" fmla="*/ 126 h 127"/>
                  <a:gd name="T6" fmla="*/ 542 w 543"/>
                  <a:gd name="T7" fmla="*/ 118 h 127"/>
                  <a:gd name="T8" fmla="*/ 18 w 543"/>
                  <a:gd name="T9" fmla="*/ 0 h 127"/>
                </a:gdLst>
                <a:ahLst/>
                <a:cxnLst>
                  <a:cxn ang="0">
                    <a:pos x="T0" y="T1"/>
                  </a:cxn>
                  <a:cxn ang="0">
                    <a:pos x="T2" y="T3"/>
                  </a:cxn>
                  <a:cxn ang="0">
                    <a:pos x="T4" y="T5"/>
                  </a:cxn>
                  <a:cxn ang="0">
                    <a:pos x="T6" y="T7"/>
                  </a:cxn>
                  <a:cxn ang="0">
                    <a:pos x="T8" y="T9"/>
                  </a:cxn>
                </a:cxnLst>
                <a:rect l="0" t="0" r="r" b="b"/>
                <a:pathLst>
                  <a:path w="543" h="127">
                    <a:moveTo>
                      <a:pt x="18" y="0"/>
                    </a:moveTo>
                    <a:lnTo>
                      <a:pt x="0" y="9"/>
                    </a:lnTo>
                    <a:lnTo>
                      <a:pt x="530" y="126"/>
                    </a:lnTo>
                    <a:lnTo>
                      <a:pt x="542" y="118"/>
                    </a:lnTo>
                    <a:lnTo>
                      <a:pt x="18" y="0"/>
                    </a:lnTo>
                  </a:path>
                </a:pathLst>
              </a:custGeom>
              <a:solidFill>
                <a:srgbClr val="FF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grpSp>
        <p:sp>
          <p:nvSpPr>
            <p:cNvPr id="68653" name="Freeform 45">
              <a:extLst>
                <a:ext uri="{FF2B5EF4-FFF2-40B4-BE49-F238E27FC236}">
                  <a16:creationId xmlns:a16="http://schemas.microsoft.com/office/drawing/2014/main" id="{A9478E61-4745-4B54-9116-38F5EC3F3EAE}"/>
                </a:ext>
              </a:extLst>
            </p:cNvPr>
            <p:cNvSpPr>
              <a:spLocks/>
            </p:cNvSpPr>
            <p:nvPr/>
          </p:nvSpPr>
          <p:spPr bwMode="auto">
            <a:xfrm>
              <a:off x="928" y="2377"/>
              <a:ext cx="591" cy="437"/>
            </a:xfrm>
            <a:custGeom>
              <a:avLst/>
              <a:gdLst>
                <a:gd name="T0" fmla="*/ 0 w 591"/>
                <a:gd name="T1" fmla="*/ 428 h 437"/>
                <a:gd name="T2" fmla="*/ 0 w 591"/>
                <a:gd name="T3" fmla="*/ 436 h 437"/>
                <a:gd name="T4" fmla="*/ 590 w 591"/>
                <a:gd name="T5" fmla="*/ 13 h 437"/>
                <a:gd name="T6" fmla="*/ 590 w 591"/>
                <a:gd name="T7" fmla="*/ 0 h 437"/>
                <a:gd name="T8" fmla="*/ 0 w 591"/>
                <a:gd name="T9" fmla="*/ 428 h 437"/>
              </a:gdLst>
              <a:ahLst/>
              <a:cxnLst>
                <a:cxn ang="0">
                  <a:pos x="T0" y="T1"/>
                </a:cxn>
                <a:cxn ang="0">
                  <a:pos x="T2" y="T3"/>
                </a:cxn>
                <a:cxn ang="0">
                  <a:pos x="T4" y="T5"/>
                </a:cxn>
                <a:cxn ang="0">
                  <a:pos x="T6" y="T7"/>
                </a:cxn>
                <a:cxn ang="0">
                  <a:pos x="T8" y="T9"/>
                </a:cxn>
              </a:cxnLst>
              <a:rect l="0" t="0" r="r" b="b"/>
              <a:pathLst>
                <a:path w="591" h="437">
                  <a:moveTo>
                    <a:pt x="0" y="428"/>
                  </a:moveTo>
                  <a:lnTo>
                    <a:pt x="0" y="436"/>
                  </a:lnTo>
                  <a:lnTo>
                    <a:pt x="590" y="13"/>
                  </a:lnTo>
                  <a:lnTo>
                    <a:pt x="590" y="0"/>
                  </a:lnTo>
                  <a:lnTo>
                    <a:pt x="0" y="428"/>
                  </a:lnTo>
                </a:path>
              </a:pathLst>
            </a:custGeom>
            <a:solidFill>
              <a:srgbClr val="0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grpSp>
          <p:nvGrpSpPr>
            <p:cNvPr id="68654" name="Group 46">
              <a:extLst>
                <a:ext uri="{FF2B5EF4-FFF2-40B4-BE49-F238E27FC236}">
                  <a16:creationId xmlns:a16="http://schemas.microsoft.com/office/drawing/2014/main" id="{CE306A5A-A9A4-4E08-A518-7EF6B78A8C17}"/>
                </a:ext>
              </a:extLst>
            </p:cNvPr>
            <p:cNvGrpSpPr>
              <a:grpSpLocks/>
            </p:cNvGrpSpPr>
            <p:nvPr/>
          </p:nvGrpSpPr>
          <p:grpSpPr bwMode="auto">
            <a:xfrm>
              <a:off x="926" y="2419"/>
              <a:ext cx="583" cy="498"/>
              <a:chOff x="926" y="2419"/>
              <a:chExt cx="583" cy="498"/>
            </a:xfrm>
          </p:grpSpPr>
          <p:sp>
            <p:nvSpPr>
              <p:cNvPr id="68655" name="Line 47">
                <a:extLst>
                  <a:ext uri="{FF2B5EF4-FFF2-40B4-BE49-F238E27FC236}">
                    <a16:creationId xmlns:a16="http://schemas.microsoft.com/office/drawing/2014/main" id="{27C1BA94-535D-4DDC-AE32-181AE4DB7DFA}"/>
                  </a:ext>
                </a:extLst>
              </p:cNvPr>
              <p:cNvSpPr>
                <a:spLocks noChangeShapeType="1"/>
              </p:cNvSpPr>
              <p:nvPr/>
            </p:nvSpPr>
            <p:spPr bwMode="auto">
              <a:xfrm flipH="1">
                <a:off x="926" y="2419"/>
                <a:ext cx="582" cy="40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56" name="Line 48">
                <a:extLst>
                  <a:ext uri="{FF2B5EF4-FFF2-40B4-BE49-F238E27FC236}">
                    <a16:creationId xmlns:a16="http://schemas.microsoft.com/office/drawing/2014/main" id="{F8983BE8-2A83-4848-924F-78710765EF7C}"/>
                  </a:ext>
                </a:extLst>
              </p:cNvPr>
              <p:cNvSpPr>
                <a:spLocks noChangeShapeType="1"/>
              </p:cNvSpPr>
              <p:nvPr/>
            </p:nvSpPr>
            <p:spPr bwMode="auto">
              <a:xfrm flipH="1">
                <a:off x="926" y="2438"/>
                <a:ext cx="582" cy="40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57" name="Line 49">
                <a:extLst>
                  <a:ext uri="{FF2B5EF4-FFF2-40B4-BE49-F238E27FC236}">
                    <a16:creationId xmlns:a16="http://schemas.microsoft.com/office/drawing/2014/main" id="{CCF7B111-7FC1-4674-AC5A-899DAEAEB54A}"/>
                  </a:ext>
                </a:extLst>
              </p:cNvPr>
              <p:cNvSpPr>
                <a:spLocks noChangeShapeType="1"/>
              </p:cNvSpPr>
              <p:nvPr/>
            </p:nvSpPr>
            <p:spPr bwMode="auto">
              <a:xfrm flipH="1">
                <a:off x="926" y="2457"/>
                <a:ext cx="582" cy="41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58" name="Line 50">
                <a:extLst>
                  <a:ext uri="{FF2B5EF4-FFF2-40B4-BE49-F238E27FC236}">
                    <a16:creationId xmlns:a16="http://schemas.microsoft.com/office/drawing/2014/main" id="{8C810AB2-0F5F-4863-B96E-61055B77A848}"/>
                  </a:ext>
                </a:extLst>
              </p:cNvPr>
              <p:cNvSpPr>
                <a:spLocks noChangeShapeType="1"/>
              </p:cNvSpPr>
              <p:nvPr/>
            </p:nvSpPr>
            <p:spPr bwMode="auto">
              <a:xfrm flipH="1">
                <a:off x="926" y="2476"/>
                <a:ext cx="582" cy="4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59" name="Line 51">
                <a:extLst>
                  <a:ext uri="{FF2B5EF4-FFF2-40B4-BE49-F238E27FC236}">
                    <a16:creationId xmlns:a16="http://schemas.microsoft.com/office/drawing/2014/main" id="{306B1105-C80A-4D29-B5D4-EF3BCE9A13DA}"/>
                  </a:ext>
                </a:extLst>
              </p:cNvPr>
              <p:cNvSpPr>
                <a:spLocks noChangeShapeType="1"/>
              </p:cNvSpPr>
              <p:nvPr/>
            </p:nvSpPr>
            <p:spPr bwMode="auto">
              <a:xfrm flipH="1">
                <a:off x="926" y="2496"/>
                <a:ext cx="583" cy="42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8660" name="Group 52">
              <a:extLst>
                <a:ext uri="{FF2B5EF4-FFF2-40B4-BE49-F238E27FC236}">
                  <a16:creationId xmlns:a16="http://schemas.microsoft.com/office/drawing/2014/main" id="{421C55E2-864B-417A-841E-D586834AF5BF}"/>
                </a:ext>
              </a:extLst>
            </p:cNvPr>
            <p:cNvGrpSpPr>
              <a:grpSpLocks/>
            </p:cNvGrpSpPr>
            <p:nvPr/>
          </p:nvGrpSpPr>
          <p:grpSpPr bwMode="auto">
            <a:xfrm>
              <a:off x="418" y="2623"/>
              <a:ext cx="508" cy="294"/>
              <a:chOff x="418" y="2623"/>
              <a:chExt cx="508" cy="294"/>
            </a:xfrm>
          </p:grpSpPr>
          <p:sp>
            <p:nvSpPr>
              <p:cNvPr id="68661" name="Line 53">
                <a:extLst>
                  <a:ext uri="{FF2B5EF4-FFF2-40B4-BE49-F238E27FC236}">
                    <a16:creationId xmlns:a16="http://schemas.microsoft.com/office/drawing/2014/main" id="{6BFBC4AC-23A5-4753-8935-EA9A19F88533}"/>
                  </a:ext>
                </a:extLst>
              </p:cNvPr>
              <p:cNvSpPr>
                <a:spLocks noChangeShapeType="1"/>
              </p:cNvSpPr>
              <p:nvPr/>
            </p:nvSpPr>
            <p:spPr bwMode="auto">
              <a:xfrm>
                <a:off x="418" y="2623"/>
                <a:ext cx="508" cy="20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62" name="Line 54">
                <a:extLst>
                  <a:ext uri="{FF2B5EF4-FFF2-40B4-BE49-F238E27FC236}">
                    <a16:creationId xmlns:a16="http://schemas.microsoft.com/office/drawing/2014/main" id="{98F87BFF-CD77-486A-9B7C-F43AB6CABC21}"/>
                  </a:ext>
                </a:extLst>
              </p:cNvPr>
              <p:cNvSpPr>
                <a:spLocks noChangeShapeType="1"/>
              </p:cNvSpPr>
              <p:nvPr/>
            </p:nvSpPr>
            <p:spPr bwMode="auto">
              <a:xfrm>
                <a:off x="418" y="2642"/>
                <a:ext cx="508" cy="20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63" name="Line 55">
                <a:extLst>
                  <a:ext uri="{FF2B5EF4-FFF2-40B4-BE49-F238E27FC236}">
                    <a16:creationId xmlns:a16="http://schemas.microsoft.com/office/drawing/2014/main" id="{474335FA-9B6F-408E-B0DF-F956F0C6A290}"/>
                  </a:ext>
                </a:extLst>
              </p:cNvPr>
              <p:cNvSpPr>
                <a:spLocks noChangeShapeType="1"/>
              </p:cNvSpPr>
              <p:nvPr/>
            </p:nvSpPr>
            <p:spPr bwMode="auto">
              <a:xfrm>
                <a:off x="418" y="2662"/>
                <a:ext cx="508" cy="20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64" name="Line 56">
                <a:extLst>
                  <a:ext uri="{FF2B5EF4-FFF2-40B4-BE49-F238E27FC236}">
                    <a16:creationId xmlns:a16="http://schemas.microsoft.com/office/drawing/2014/main" id="{CF992800-F904-46CA-9861-711B20698152}"/>
                  </a:ext>
                </a:extLst>
              </p:cNvPr>
              <p:cNvSpPr>
                <a:spLocks noChangeShapeType="1"/>
              </p:cNvSpPr>
              <p:nvPr/>
            </p:nvSpPr>
            <p:spPr bwMode="auto">
              <a:xfrm>
                <a:off x="418" y="2686"/>
                <a:ext cx="508" cy="2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65" name="Line 57">
                <a:extLst>
                  <a:ext uri="{FF2B5EF4-FFF2-40B4-BE49-F238E27FC236}">
                    <a16:creationId xmlns:a16="http://schemas.microsoft.com/office/drawing/2014/main" id="{9D12EB3F-1424-40F0-AA79-C9A79BD02662}"/>
                  </a:ext>
                </a:extLst>
              </p:cNvPr>
              <p:cNvSpPr>
                <a:spLocks noChangeShapeType="1"/>
              </p:cNvSpPr>
              <p:nvPr/>
            </p:nvSpPr>
            <p:spPr bwMode="auto">
              <a:xfrm>
                <a:off x="418" y="2711"/>
                <a:ext cx="508" cy="2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grpSp>
        <p:nvGrpSpPr>
          <p:cNvPr id="68666" name="Group 58">
            <a:extLst>
              <a:ext uri="{FF2B5EF4-FFF2-40B4-BE49-F238E27FC236}">
                <a16:creationId xmlns:a16="http://schemas.microsoft.com/office/drawing/2014/main" id="{EB369FAC-490C-4B0D-B920-C971146BC05C}"/>
              </a:ext>
            </a:extLst>
          </p:cNvPr>
          <p:cNvGrpSpPr>
            <a:grpSpLocks/>
          </p:cNvGrpSpPr>
          <p:nvPr/>
        </p:nvGrpSpPr>
        <p:grpSpPr bwMode="auto">
          <a:xfrm>
            <a:off x="6833095" y="3987606"/>
            <a:ext cx="375345" cy="284115"/>
            <a:chOff x="4283" y="1647"/>
            <a:chExt cx="288" cy="218"/>
          </a:xfrm>
        </p:grpSpPr>
        <p:sp>
          <p:nvSpPr>
            <p:cNvPr id="68667" name="Freeform 59">
              <a:extLst>
                <a:ext uri="{FF2B5EF4-FFF2-40B4-BE49-F238E27FC236}">
                  <a16:creationId xmlns:a16="http://schemas.microsoft.com/office/drawing/2014/main" id="{7A0B97C4-722E-45FC-8EE1-7343CBE6611C}"/>
                </a:ext>
              </a:extLst>
            </p:cNvPr>
            <p:cNvSpPr>
              <a:spLocks/>
            </p:cNvSpPr>
            <p:nvPr/>
          </p:nvSpPr>
          <p:spPr bwMode="auto">
            <a:xfrm>
              <a:off x="4318" y="1647"/>
              <a:ext cx="236" cy="218"/>
            </a:xfrm>
            <a:custGeom>
              <a:avLst/>
              <a:gdLst>
                <a:gd name="T0" fmla="*/ 0 w 236"/>
                <a:gd name="T1" fmla="*/ 217 h 218"/>
                <a:gd name="T2" fmla="*/ 0 w 236"/>
                <a:gd name="T3" fmla="*/ 0 h 218"/>
                <a:gd name="T4" fmla="*/ 235 w 236"/>
                <a:gd name="T5" fmla="*/ 217 h 218"/>
                <a:gd name="T6" fmla="*/ 235 w 236"/>
                <a:gd name="T7" fmla="*/ 0 h 218"/>
              </a:gdLst>
              <a:ahLst/>
              <a:cxnLst>
                <a:cxn ang="0">
                  <a:pos x="T0" y="T1"/>
                </a:cxn>
                <a:cxn ang="0">
                  <a:pos x="T2" y="T3"/>
                </a:cxn>
                <a:cxn ang="0">
                  <a:pos x="T4" y="T5"/>
                </a:cxn>
                <a:cxn ang="0">
                  <a:pos x="T6" y="T7"/>
                </a:cxn>
              </a:cxnLst>
              <a:rect l="0" t="0" r="r" b="b"/>
              <a:pathLst>
                <a:path w="236" h="218">
                  <a:moveTo>
                    <a:pt x="0" y="217"/>
                  </a:moveTo>
                  <a:lnTo>
                    <a:pt x="0" y="0"/>
                  </a:lnTo>
                  <a:lnTo>
                    <a:pt x="235" y="217"/>
                  </a:lnTo>
                  <a:lnTo>
                    <a:pt x="235" y="0"/>
                  </a:lnTo>
                </a:path>
              </a:pathLst>
            </a:custGeom>
            <a:noFill/>
            <a:ln w="762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68" name="Line 60">
              <a:extLst>
                <a:ext uri="{FF2B5EF4-FFF2-40B4-BE49-F238E27FC236}">
                  <a16:creationId xmlns:a16="http://schemas.microsoft.com/office/drawing/2014/main" id="{64492AE9-F15F-437E-AF7B-B34949A0C2E6}"/>
                </a:ext>
              </a:extLst>
            </p:cNvPr>
            <p:cNvSpPr>
              <a:spLocks noChangeShapeType="1"/>
            </p:cNvSpPr>
            <p:nvPr/>
          </p:nvSpPr>
          <p:spPr bwMode="auto">
            <a:xfrm>
              <a:off x="4293" y="1790"/>
              <a:ext cx="278"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69" name="Line 61">
              <a:extLst>
                <a:ext uri="{FF2B5EF4-FFF2-40B4-BE49-F238E27FC236}">
                  <a16:creationId xmlns:a16="http://schemas.microsoft.com/office/drawing/2014/main" id="{31DD76A3-1C8A-43AF-A48C-EFA08D4035AC}"/>
                </a:ext>
              </a:extLst>
            </p:cNvPr>
            <p:cNvSpPr>
              <a:spLocks noChangeShapeType="1"/>
            </p:cNvSpPr>
            <p:nvPr/>
          </p:nvSpPr>
          <p:spPr bwMode="auto">
            <a:xfrm>
              <a:off x="4283" y="1725"/>
              <a:ext cx="279"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8670" name="Group 62">
            <a:extLst>
              <a:ext uri="{FF2B5EF4-FFF2-40B4-BE49-F238E27FC236}">
                <a16:creationId xmlns:a16="http://schemas.microsoft.com/office/drawing/2014/main" id="{9066FF6E-23B7-482C-8010-614814F8E10A}"/>
              </a:ext>
            </a:extLst>
          </p:cNvPr>
          <p:cNvGrpSpPr>
            <a:grpSpLocks/>
          </p:cNvGrpSpPr>
          <p:nvPr/>
        </p:nvGrpSpPr>
        <p:grpSpPr bwMode="auto">
          <a:xfrm>
            <a:off x="1949708" y="6036362"/>
            <a:ext cx="273689" cy="268476"/>
            <a:chOff x="536" y="3219"/>
            <a:chExt cx="210" cy="206"/>
          </a:xfrm>
        </p:grpSpPr>
        <p:sp>
          <p:nvSpPr>
            <p:cNvPr id="68671" name="Freeform 63">
              <a:extLst>
                <a:ext uri="{FF2B5EF4-FFF2-40B4-BE49-F238E27FC236}">
                  <a16:creationId xmlns:a16="http://schemas.microsoft.com/office/drawing/2014/main" id="{3377DA9B-C389-45EC-8DC9-2053D23ABBC1}"/>
                </a:ext>
              </a:extLst>
            </p:cNvPr>
            <p:cNvSpPr>
              <a:spLocks/>
            </p:cNvSpPr>
            <p:nvPr/>
          </p:nvSpPr>
          <p:spPr bwMode="auto">
            <a:xfrm>
              <a:off x="557" y="3219"/>
              <a:ext cx="181" cy="206"/>
            </a:xfrm>
            <a:custGeom>
              <a:avLst/>
              <a:gdLst>
                <a:gd name="T0" fmla="*/ 0 w 181"/>
                <a:gd name="T1" fmla="*/ 205 h 206"/>
                <a:gd name="T2" fmla="*/ 0 w 181"/>
                <a:gd name="T3" fmla="*/ 0 h 206"/>
                <a:gd name="T4" fmla="*/ 180 w 181"/>
                <a:gd name="T5" fmla="*/ 205 h 206"/>
                <a:gd name="T6" fmla="*/ 180 w 181"/>
                <a:gd name="T7" fmla="*/ 0 h 206"/>
              </a:gdLst>
              <a:ahLst/>
              <a:cxnLst>
                <a:cxn ang="0">
                  <a:pos x="T0" y="T1"/>
                </a:cxn>
                <a:cxn ang="0">
                  <a:pos x="T2" y="T3"/>
                </a:cxn>
                <a:cxn ang="0">
                  <a:pos x="T4" y="T5"/>
                </a:cxn>
                <a:cxn ang="0">
                  <a:pos x="T6" y="T7"/>
                </a:cxn>
              </a:cxnLst>
              <a:rect l="0" t="0" r="r" b="b"/>
              <a:pathLst>
                <a:path w="181" h="206">
                  <a:moveTo>
                    <a:pt x="0" y="205"/>
                  </a:moveTo>
                  <a:lnTo>
                    <a:pt x="0" y="0"/>
                  </a:lnTo>
                  <a:lnTo>
                    <a:pt x="180" y="205"/>
                  </a:lnTo>
                  <a:lnTo>
                    <a:pt x="180" y="0"/>
                  </a:lnTo>
                </a:path>
              </a:pathLst>
            </a:custGeom>
            <a:noFill/>
            <a:ln w="762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8672" name="Line 64">
              <a:extLst>
                <a:ext uri="{FF2B5EF4-FFF2-40B4-BE49-F238E27FC236}">
                  <a16:creationId xmlns:a16="http://schemas.microsoft.com/office/drawing/2014/main" id="{AF37B9C3-5FAC-4AFE-A7C4-1A23E1EA3E4E}"/>
                </a:ext>
              </a:extLst>
            </p:cNvPr>
            <p:cNvSpPr>
              <a:spLocks noChangeShapeType="1"/>
            </p:cNvSpPr>
            <p:nvPr/>
          </p:nvSpPr>
          <p:spPr bwMode="auto">
            <a:xfrm>
              <a:off x="544" y="3354"/>
              <a:ext cx="202"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8673" name="Line 65">
              <a:extLst>
                <a:ext uri="{FF2B5EF4-FFF2-40B4-BE49-F238E27FC236}">
                  <a16:creationId xmlns:a16="http://schemas.microsoft.com/office/drawing/2014/main" id="{3694056E-D511-4B63-8613-1155EB78D923}"/>
                </a:ext>
              </a:extLst>
            </p:cNvPr>
            <p:cNvSpPr>
              <a:spLocks noChangeShapeType="1"/>
            </p:cNvSpPr>
            <p:nvPr/>
          </p:nvSpPr>
          <p:spPr bwMode="auto">
            <a:xfrm>
              <a:off x="536" y="3293"/>
              <a:ext cx="203"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sp>
        <p:nvSpPr>
          <p:cNvPr id="68674" name="Freeform 66">
            <a:extLst>
              <a:ext uri="{FF2B5EF4-FFF2-40B4-BE49-F238E27FC236}">
                <a16:creationId xmlns:a16="http://schemas.microsoft.com/office/drawing/2014/main" id="{687D137B-ABB2-4829-AF04-9D3A87636466}"/>
              </a:ext>
            </a:extLst>
          </p:cNvPr>
          <p:cNvSpPr>
            <a:spLocks/>
          </p:cNvSpPr>
          <p:nvPr/>
        </p:nvSpPr>
        <p:spPr bwMode="auto">
          <a:xfrm>
            <a:off x="2003142" y="5141008"/>
            <a:ext cx="311483" cy="358402"/>
          </a:xfrm>
          <a:custGeom>
            <a:avLst/>
            <a:gdLst>
              <a:gd name="T0" fmla="*/ 91 w 239"/>
              <a:gd name="T1" fmla="*/ 27 h 275"/>
              <a:gd name="T2" fmla="*/ 147 w 239"/>
              <a:gd name="T3" fmla="*/ 27 h 275"/>
              <a:gd name="T4" fmla="*/ 147 w 239"/>
              <a:gd name="T5" fmla="*/ 0 h 275"/>
              <a:gd name="T6" fmla="*/ 175 w 239"/>
              <a:gd name="T7" fmla="*/ 0 h 275"/>
              <a:gd name="T8" fmla="*/ 175 w 239"/>
              <a:gd name="T9" fmla="*/ 27 h 275"/>
              <a:gd name="T10" fmla="*/ 238 w 239"/>
              <a:gd name="T11" fmla="*/ 61 h 275"/>
              <a:gd name="T12" fmla="*/ 238 w 239"/>
              <a:gd name="T13" fmla="*/ 99 h 275"/>
              <a:gd name="T14" fmla="*/ 161 w 239"/>
              <a:gd name="T15" fmla="*/ 99 h 275"/>
              <a:gd name="T16" fmla="*/ 161 w 239"/>
              <a:gd name="T17" fmla="*/ 69 h 275"/>
              <a:gd name="T18" fmla="*/ 85 w 239"/>
              <a:gd name="T19" fmla="*/ 69 h 275"/>
              <a:gd name="T20" fmla="*/ 85 w 239"/>
              <a:gd name="T21" fmla="*/ 118 h 275"/>
              <a:gd name="T22" fmla="*/ 183 w 239"/>
              <a:gd name="T23" fmla="*/ 118 h 275"/>
              <a:gd name="T24" fmla="*/ 238 w 239"/>
              <a:gd name="T25" fmla="*/ 149 h 275"/>
              <a:gd name="T26" fmla="*/ 238 w 239"/>
              <a:gd name="T27" fmla="*/ 213 h 275"/>
              <a:gd name="T28" fmla="*/ 175 w 239"/>
              <a:gd name="T29" fmla="*/ 247 h 275"/>
              <a:gd name="T30" fmla="*/ 175 w 239"/>
              <a:gd name="T31" fmla="*/ 274 h 275"/>
              <a:gd name="T32" fmla="*/ 147 w 239"/>
              <a:gd name="T33" fmla="*/ 274 h 275"/>
              <a:gd name="T34" fmla="*/ 147 w 239"/>
              <a:gd name="T35" fmla="*/ 247 h 275"/>
              <a:gd name="T36" fmla="*/ 91 w 239"/>
              <a:gd name="T37" fmla="*/ 247 h 275"/>
              <a:gd name="T38" fmla="*/ 91 w 239"/>
              <a:gd name="T39" fmla="*/ 274 h 275"/>
              <a:gd name="T40" fmla="*/ 63 w 239"/>
              <a:gd name="T41" fmla="*/ 274 h 275"/>
              <a:gd name="T42" fmla="*/ 63 w 239"/>
              <a:gd name="T43" fmla="*/ 247 h 275"/>
              <a:gd name="T44" fmla="*/ 0 w 239"/>
              <a:gd name="T45" fmla="*/ 213 h 275"/>
              <a:gd name="T46" fmla="*/ 0 w 239"/>
              <a:gd name="T47" fmla="*/ 182 h 275"/>
              <a:gd name="T48" fmla="*/ 85 w 239"/>
              <a:gd name="T49" fmla="*/ 182 h 275"/>
              <a:gd name="T50" fmla="*/ 85 w 239"/>
              <a:gd name="T51" fmla="*/ 209 h 275"/>
              <a:gd name="T52" fmla="*/ 161 w 239"/>
              <a:gd name="T53" fmla="*/ 209 h 275"/>
              <a:gd name="T54" fmla="*/ 161 w 239"/>
              <a:gd name="T55" fmla="*/ 160 h 275"/>
              <a:gd name="T56" fmla="*/ 63 w 239"/>
              <a:gd name="T57" fmla="*/ 160 h 275"/>
              <a:gd name="T58" fmla="*/ 0 w 239"/>
              <a:gd name="T59" fmla="*/ 126 h 275"/>
              <a:gd name="T60" fmla="*/ 0 w 239"/>
              <a:gd name="T61" fmla="*/ 61 h 275"/>
              <a:gd name="T62" fmla="*/ 63 w 239"/>
              <a:gd name="T63" fmla="*/ 27 h 275"/>
              <a:gd name="T64" fmla="*/ 63 w 239"/>
              <a:gd name="T65" fmla="*/ 0 h 275"/>
              <a:gd name="T66" fmla="*/ 91 w 239"/>
              <a:gd name="T67" fmla="*/ 0 h 275"/>
              <a:gd name="T68" fmla="*/ 91 w 239"/>
              <a:gd name="T69" fmla="*/ 2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9" h="275">
                <a:moveTo>
                  <a:pt x="91" y="27"/>
                </a:moveTo>
                <a:lnTo>
                  <a:pt x="147" y="27"/>
                </a:lnTo>
                <a:lnTo>
                  <a:pt x="147" y="0"/>
                </a:lnTo>
                <a:lnTo>
                  <a:pt x="175" y="0"/>
                </a:lnTo>
                <a:lnTo>
                  <a:pt x="175" y="27"/>
                </a:lnTo>
                <a:lnTo>
                  <a:pt x="238" y="61"/>
                </a:lnTo>
                <a:lnTo>
                  <a:pt x="238" y="99"/>
                </a:lnTo>
                <a:lnTo>
                  <a:pt x="161" y="99"/>
                </a:lnTo>
                <a:lnTo>
                  <a:pt x="161" y="69"/>
                </a:lnTo>
                <a:lnTo>
                  <a:pt x="85" y="69"/>
                </a:lnTo>
                <a:lnTo>
                  <a:pt x="85" y="118"/>
                </a:lnTo>
                <a:lnTo>
                  <a:pt x="183" y="118"/>
                </a:lnTo>
                <a:lnTo>
                  <a:pt x="238" y="149"/>
                </a:lnTo>
                <a:lnTo>
                  <a:pt x="238" y="213"/>
                </a:lnTo>
                <a:lnTo>
                  <a:pt x="175" y="247"/>
                </a:lnTo>
                <a:lnTo>
                  <a:pt x="175" y="274"/>
                </a:lnTo>
                <a:lnTo>
                  <a:pt x="147" y="274"/>
                </a:lnTo>
                <a:lnTo>
                  <a:pt x="147" y="247"/>
                </a:lnTo>
                <a:lnTo>
                  <a:pt x="91" y="247"/>
                </a:lnTo>
                <a:lnTo>
                  <a:pt x="91" y="274"/>
                </a:lnTo>
                <a:lnTo>
                  <a:pt x="63" y="274"/>
                </a:lnTo>
                <a:lnTo>
                  <a:pt x="63" y="247"/>
                </a:lnTo>
                <a:lnTo>
                  <a:pt x="0" y="213"/>
                </a:lnTo>
                <a:lnTo>
                  <a:pt x="0" y="182"/>
                </a:lnTo>
                <a:lnTo>
                  <a:pt x="85" y="182"/>
                </a:lnTo>
                <a:lnTo>
                  <a:pt x="85" y="209"/>
                </a:lnTo>
                <a:lnTo>
                  <a:pt x="161" y="209"/>
                </a:lnTo>
                <a:lnTo>
                  <a:pt x="161" y="160"/>
                </a:lnTo>
                <a:lnTo>
                  <a:pt x="63" y="160"/>
                </a:lnTo>
                <a:lnTo>
                  <a:pt x="0" y="126"/>
                </a:lnTo>
                <a:lnTo>
                  <a:pt x="0" y="61"/>
                </a:lnTo>
                <a:lnTo>
                  <a:pt x="63" y="27"/>
                </a:lnTo>
                <a:lnTo>
                  <a:pt x="63" y="0"/>
                </a:lnTo>
                <a:lnTo>
                  <a:pt x="91" y="0"/>
                </a:lnTo>
                <a:lnTo>
                  <a:pt x="91" y="27"/>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CC"/>
              </a:solidFill>
            </a:endParaRPr>
          </a:p>
        </p:txBody>
      </p:sp>
      <p:sp>
        <p:nvSpPr>
          <p:cNvPr id="67" name="Title 3">
            <a:extLst>
              <a:ext uri="{FF2B5EF4-FFF2-40B4-BE49-F238E27FC236}">
                <a16:creationId xmlns:a16="http://schemas.microsoft.com/office/drawing/2014/main" id="{7D14BEF6-C554-1233-5C46-0D20C9870755}"/>
              </a:ext>
            </a:extLst>
          </p:cNvPr>
          <p:cNvSpPr txBox="1">
            <a:spLocks/>
          </p:cNvSpPr>
          <p:nvPr/>
        </p:nvSpPr>
        <p:spPr>
          <a:xfrm>
            <a:off x="1260178" y="2193829"/>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7030A0"/>
                </a:solidFill>
                <a:latin typeface="Arial" panose="020B0604020202020204" pitchFamily="34" charset="0"/>
                <a:cs typeface="Arial" panose="020B0604020202020204" pitchFamily="34" charset="0"/>
              </a:rPr>
              <a:t>Understanding the JV Ledger</a:t>
            </a:r>
            <a:endParaRPr lang="en-NG" sz="2000" i="1" dirty="0">
              <a:solidFill>
                <a:srgbClr val="7030A0"/>
              </a:solidFill>
              <a:latin typeface="Arial" panose="020B0604020202020204" pitchFamily="34" charset="0"/>
              <a:cs typeface="Arial" panose="020B0604020202020204" pitchFamily="34" charset="0"/>
            </a:endParaRPr>
          </a:p>
        </p:txBody>
      </p:sp>
      <p:sp>
        <p:nvSpPr>
          <p:cNvPr id="68" name="Content Placeholder 2">
            <a:extLst>
              <a:ext uri="{FF2B5EF4-FFF2-40B4-BE49-F238E27FC236}">
                <a16:creationId xmlns:a16="http://schemas.microsoft.com/office/drawing/2014/main" id="{8503D757-6978-94E4-8250-5385DD348CD8}"/>
              </a:ext>
            </a:extLst>
          </p:cNvPr>
          <p:cNvSpPr txBox="1">
            <a:spLocks/>
          </p:cNvSpPr>
          <p:nvPr/>
        </p:nvSpPr>
        <p:spPr>
          <a:xfrm>
            <a:off x="1116162" y="1581480"/>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70" name="Rectangle 4">
            <a:extLst>
              <a:ext uri="{FF2B5EF4-FFF2-40B4-BE49-F238E27FC236}">
                <a16:creationId xmlns:a16="http://schemas.microsoft.com/office/drawing/2014/main" id="{C86D5E79-15FB-7F45-BA46-0E29D5A1FC90}"/>
              </a:ext>
            </a:extLst>
          </p:cNvPr>
          <p:cNvSpPr>
            <a:spLocks noChangeArrowheads="1"/>
          </p:cNvSpPr>
          <p:nvPr/>
        </p:nvSpPr>
        <p:spPr bwMode="auto">
          <a:xfrm>
            <a:off x="2560945" y="3345426"/>
            <a:ext cx="4682683" cy="13762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lstStyle>
            <a:lvl1pPr>
              <a:defRPr sz="2400">
                <a:solidFill>
                  <a:schemeClr val="tx1"/>
                </a:solidFill>
                <a:latin typeface="Times New Roman" panose="02020603050405020304" pitchFamily="18" charset="0"/>
              </a:defRPr>
            </a:lvl1pPr>
            <a:lvl2pPr marL="685800" indent="-2286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543050" indent="-171450">
              <a:defRPr sz="2400">
                <a:solidFill>
                  <a:schemeClr val="tx1"/>
                </a:solidFill>
                <a:latin typeface="Times New Roman" panose="02020603050405020304" pitchFamily="18" charset="0"/>
              </a:defRPr>
            </a:lvl4pPr>
            <a:lvl5pPr marL="2000250" indent="-171450">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30000"/>
              </a:spcBef>
            </a:pPr>
            <a:r>
              <a:rPr lang="en-GB" altLang="en-US" sz="1970" dirty="0">
                <a:solidFill>
                  <a:srgbClr val="FF0000"/>
                </a:solidFill>
                <a:effectLst>
                  <a:outerShdw blurRad="38100" dist="38100" dir="2700000" algn="tl">
                    <a:srgbClr val="C0C0C0"/>
                  </a:outerShdw>
                </a:effectLst>
                <a:latin typeface="Arial" panose="020B0604020202020204" pitchFamily="34" charset="0"/>
              </a:rPr>
              <a:t>SOURCE CURRENCIES </a:t>
            </a:r>
            <a:r>
              <a:rPr lang="en-GB" altLang="en-US" sz="1970" dirty="0">
                <a:solidFill>
                  <a:srgbClr val="0000CC"/>
                </a:solidFill>
                <a:effectLst>
                  <a:outerShdw blurRad="38100" dist="38100" dir="2700000" algn="tl">
                    <a:srgbClr val="C0C0C0"/>
                  </a:outerShdw>
                </a:effectLst>
                <a:latin typeface="Arial" panose="020B0604020202020204" pitchFamily="34" charset="0"/>
              </a:rPr>
              <a:t>are the </a:t>
            </a:r>
          </a:p>
          <a:p>
            <a:pPr>
              <a:lnSpc>
                <a:spcPct val="90000"/>
              </a:lnSpc>
              <a:spcBef>
                <a:spcPct val="30000"/>
              </a:spcBef>
            </a:pPr>
            <a:r>
              <a:rPr lang="en-GB" altLang="en-US" sz="1970" dirty="0">
                <a:solidFill>
                  <a:srgbClr val="0000CC"/>
                </a:solidFill>
                <a:effectLst>
                  <a:outerShdw blurRad="38100" dist="38100" dir="2700000" algn="tl">
                    <a:srgbClr val="C0C0C0"/>
                  </a:outerShdw>
                </a:effectLst>
                <a:latin typeface="Arial" panose="020B0604020202020204" pitchFamily="34" charset="0"/>
              </a:rPr>
              <a:t>currencies in which the Venture is funded  and in which the Operator effects  disbursement</a:t>
            </a:r>
          </a:p>
        </p:txBody>
      </p:sp>
      <p:sp>
        <p:nvSpPr>
          <p:cNvPr id="71" name="Title 3">
            <a:extLst>
              <a:ext uri="{FF2B5EF4-FFF2-40B4-BE49-F238E27FC236}">
                <a16:creationId xmlns:a16="http://schemas.microsoft.com/office/drawing/2014/main" id="{9B496392-F0EE-356D-8C3D-A96C8ED72FBB}"/>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1" name="Group 3">
            <a:extLst>
              <a:ext uri="{FF2B5EF4-FFF2-40B4-BE49-F238E27FC236}">
                <a16:creationId xmlns:a16="http://schemas.microsoft.com/office/drawing/2014/main" id="{5E9C1B4D-510B-4677-A3F5-33E633752A69}"/>
              </a:ext>
            </a:extLst>
          </p:cNvPr>
          <p:cNvGrpSpPr>
            <a:grpSpLocks/>
          </p:cNvGrpSpPr>
          <p:nvPr/>
        </p:nvGrpSpPr>
        <p:grpSpPr bwMode="auto">
          <a:xfrm>
            <a:off x="2460592" y="3517775"/>
            <a:ext cx="5115373" cy="3503216"/>
            <a:chOff x="928" y="1326"/>
            <a:chExt cx="3925" cy="2688"/>
          </a:xfrm>
        </p:grpSpPr>
        <p:grpSp>
          <p:nvGrpSpPr>
            <p:cNvPr id="63492" name="Group 4">
              <a:extLst>
                <a:ext uri="{FF2B5EF4-FFF2-40B4-BE49-F238E27FC236}">
                  <a16:creationId xmlns:a16="http://schemas.microsoft.com/office/drawing/2014/main" id="{96F695E2-5838-41B7-9C80-8B4D64ADA9EC}"/>
                </a:ext>
              </a:extLst>
            </p:cNvPr>
            <p:cNvGrpSpPr>
              <a:grpSpLocks/>
            </p:cNvGrpSpPr>
            <p:nvPr/>
          </p:nvGrpSpPr>
          <p:grpSpPr bwMode="auto">
            <a:xfrm>
              <a:off x="1591" y="1359"/>
              <a:ext cx="2997" cy="2057"/>
              <a:chOff x="1591" y="1359"/>
              <a:chExt cx="2997" cy="2057"/>
            </a:xfrm>
          </p:grpSpPr>
          <p:sp>
            <p:nvSpPr>
              <p:cNvPr id="63493" name="Rectangle 5">
                <a:extLst>
                  <a:ext uri="{FF2B5EF4-FFF2-40B4-BE49-F238E27FC236}">
                    <a16:creationId xmlns:a16="http://schemas.microsoft.com/office/drawing/2014/main" id="{B1FD7A17-EEB2-44DE-A795-EC03AAB9F64D}"/>
                  </a:ext>
                </a:extLst>
              </p:cNvPr>
              <p:cNvSpPr>
                <a:spLocks noChangeArrowheads="1"/>
              </p:cNvSpPr>
              <p:nvPr/>
            </p:nvSpPr>
            <p:spPr bwMode="auto">
              <a:xfrm>
                <a:off x="1591" y="1359"/>
                <a:ext cx="2997" cy="2057"/>
              </a:xfrm>
              <a:prstGeom prst="rect">
                <a:avLst/>
              </a:prstGeom>
              <a:solidFill>
                <a:srgbClr val="66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n-US">
                  <a:solidFill>
                    <a:srgbClr val="0000CC"/>
                  </a:solidFill>
                </a:endParaRPr>
              </a:p>
            </p:txBody>
          </p:sp>
          <p:sp>
            <p:nvSpPr>
              <p:cNvPr id="63494" name="Rectangle 6">
                <a:extLst>
                  <a:ext uri="{FF2B5EF4-FFF2-40B4-BE49-F238E27FC236}">
                    <a16:creationId xmlns:a16="http://schemas.microsoft.com/office/drawing/2014/main" id="{1D7CC3CE-6961-4430-87D7-E04DB185A6B6}"/>
                  </a:ext>
                </a:extLst>
              </p:cNvPr>
              <p:cNvSpPr>
                <a:spLocks noChangeArrowheads="1"/>
              </p:cNvSpPr>
              <p:nvPr/>
            </p:nvSpPr>
            <p:spPr bwMode="auto">
              <a:xfrm>
                <a:off x="1591" y="1359"/>
                <a:ext cx="2997" cy="228"/>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3495" name="Group 7">
              <a:extLst>
                <a:ext uri="{FF2B5EF4-FFF2-40B4-BE49-F238E27FC236}">
                  <a16:creationId xmlns:a16="http://schemas.microsoft.com/office/drawing/2014/main" id="{437EB76F-1D56-4B4B-9282-94EFD52A8B74}"/>
                </a:ext>
              </a:extLst>
            </p:cNvPr>
            <p:cNvGrpSpPr>
              <a:grpSpLocks/>
            </p:cNvGrpSpPr>
            <p:nvPr/>
          </p:nvGrpSpPr>
          <p:grpSpPr bwMode="auto">
            <a:xfrm>
              <a:off x="1288" y="1558"/>
              <a:ext cx="2995" cy="2058"/>
              <a:chOff x="1288" y="1558"/>
              <a:chExt cx="2995" cy="2058"/>
            </a:xfrm>
          </p:grpSpPr>
          <p:sp>
            <p:nvSpPr>
              <p:cNvPr id="63496" name="Rectangle 8">
                <a:extLst>
                  <a:ext uri="{FF2B5EF4-FFF2-40B4-BE49-F238E27FC236}">
                    <a16:creationId xmlns:a16="http://schemas.microsoft.com/office/drawing/2014/main" id="{7A2CE672-C0D1-4E65-A30C-862D4E780B83}"/>
                  </a:ext>
                </a:extLst>
              </p:cNvPr>
              <p:cNvSpPr>
                <a:spLocks noChangeArrowheads="1"/>
              </p:cNvSpPr>
              <p:nvPr/>
            </p:nvSpPr>
            <p:spPr bwMode="auto">
              <a:xfrm>
                <a:off x="1288" y="1558"/>
                <a:ext cx="2995" cy="2058"/>
              </a:xfrm>
              <a:prstGeom prst="rect">
                <a:avLst/>
              </a:prstGeom>
              <a:solidFill>
                <a:srgbClr val="66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n-US">
                  <a:solidFill>
                    <a:srgbClr val="0000CC"/>
                  </a:solidFill>
                </a:endParaRPr>
              </a:p>
            </p:txBody>
          </p:sp>
          <p:sp>
            <p:nvSpPr>
              <p:cNvPr id="63497" name="Rectangle 9">
                <a:extLst>
                  <a:ext uri="{FF2B5EF4-FFF2-40B4-BE49-F238E27FC236}">
                    <a16:creationId xmlns:a16="http://schemas.microsoft.com/office/drawing/2014/main" id="{68913D12-5E5D-4C5F-B6BC-B5FF85BE6456}"/>
                  </a:ext>
                </a:extLst>
              </p:cNvPr>
              <p:cNvSpPr>
                <a:spLocks noChangeArrowheads="1"/>
              </p:cNvSpPr>
              <p:nvPr/>
            </p:nvSpPr>
            <p:spPr bwMode="auto">
              <a:xfrm>
                <a:off x="1288" y="1558"/>
                <a:ext cx="2995" cy="22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grpSp>
          <p:nvGrpSpPr>
            <p:cNvPr id="63498" name="Group 10">
              <a:extLst>
                <a:ext uri="{FF2B5EF4-FFF2-40B4-BE49-F238E27FC236}">
                  <a16:creationId xmlns:a16="http://schemas.microsoft.com/office/drawing/2014/main" id="{4A55B0A7-1556-496F-8A97-E1C69361C8E6}"/>
                </a:ext>
              </a:extLst>
            </p:cNvPr>
            <p:cNvGrpSpPr>
              <a:grpSpLocks/>
            </p:cNvGrpSpPr>
            <p:nvPr/>
          </p:nvGrpSpPr>
          <p:grpSpPr bwMode="auto">
            <a:xfrm>
              <a:off x="928" y="1780"/>
              <a:ext cx="2996" cy="2058"/>
              <a:chOff x="928" y="1780"/>
              <a:chExt cx="2996" cy="2058"/>
            </a:xfrm>
          </p:grpSpPr>
          <p:sp>
            <p:nvSpPr>
              <p:cNvPr id="63499" name="Rectangle 11">
                <a:extLst>
                  <a:ext uri="{FF2B5EF4-FFF2-40B4-BE49-F238E27FC236}">
                    <a16:creationId xmlns:a16="http://schemas.microsoft.com/office/drawing/2014/main" id="{E2CE4616-76C4-4C5A-820F-53E81FF968AF}"/>
                  </a:ext>
                </a:extLst>
              </p:cNvPr>
              <p:cNvSpPr>
                <a:spLocks noChangeArrowheads="1"/>
              </p:cNvSpPr>
              <p:nvPr/>
            </p:nvSpPr>
            <p:spPr bwMode="auto">
              <a:xfrm>
                <a:off x="928" y="1780"/>
                <a:ext cx="2996" cy="2058"/>
              </a:xfrm>
              <a:prstGeom prst="rect">
                <a:avLst/>
              </a:prstGeom>
              <a:solidFill>
                <a:srgbClr val="66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n-US">
                  <a:solidFill>
                    <a:srgbClr val="0000CC"/>
                  </a:solidFill>
                </a:endParaRPr>
              </a:p>
            </p:txBody>
          </p:sp>
          <p:sp>
            <p:nvSpPr>
              <p:cNvPr id="63500" name="Rectangle 12">
                <a:extLst>
                  <a:ext uri="{FF2B5EF4-FFF2-40B4-BE49-F238E27FC236}">
                    <a16:creationId xmlns:a16="http://schemas.microsoft.com/office/drawing/2014/main" id="{B12E697C-14C2-4861-BCC2-1652575CB889}"/>
                  </a:ext>
                </a:extLst>
              </p:cNvPr>
              <p:cNvSpPr>
                <a:spLocks noChangeArrowheads="1"/>
              </p:cNvSpPr>
              <p:nvPr/>
            </p:nvSpPr>
            <p:spPr bwMode="auto">
              <a:xfrm>
                <a:off x="928" y="1780"/>
                <a:ext cx="2996" cy="22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sp>
          <p:nvSpPr>
            <p:cNvPr id="63501" name="Rectangle 13">
              <a:extLst>
                <a:ext uri="{FF2B5EF4-FFF2-40B4-BE49-F238E27FC236}">
                  <a16:creationId xmlns:a16="http://schemas.microsoft.com/office/drawing/2014/main" id="{94DDE73A-D036-4A40-8F79-EE27811D1B7A}"/>
                </a:ext>
              </a:extLst>
            </p:cNvPr>
            <p:cNvSpPr>
              <a:spLocks noChangeArrowheads="1"/>
            </p:cNvSpPr>
            <p:nvPr/>
          </p:nvSpPr>
          <p:spPr bwMode="auto">
            <a:xfrm>
              <a:off x="2186" y="1794"/>
              <a:ext cx="1723"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a:solidFill>
                    <a:srgbClr val="0000CC"/>
                  </a:solidFill>
                </a:rPr>
                <a:t>SOURCE NAIRA</a:t>
              </a:r>
            </a:p>
          </p:txBody>
        </p:sp>
        <p:sp>
          <p:nvSpPr>
            <p:cNvPr id="63502" name="Rectangle 14">
              <a:extLst>
                <a:ext uri="{FF2B5EF4-FFF2-40B4-BE49-F238E27FC236}">
                  <a16:creationId xmlns:a16="http://schemas.microsoft.com/office/drawing/2014/main" id="{FAA867FA-85A0-4422-BB73-95214D6792B0}"/>
                </a:ext>
              </a:extLst>
            </p:cNvPr>
            <p:cNvSpPr>
              <a:spLocks noChangeArrowheads="1"/>
            </p:cNvSpPr>
            <p:nvPr/>
          </p:nvSpPr>
          <p:spPr bwMode="auto">
            <a:xfrm>
              <a:off x="2401" y="1549"/>
              <a:ext cx="1903"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a:solidFill>
                    <a:srgbClr val="0000CC"/>
                  </a:solidFill>
                </a:rPr>
                <a:t>SOURCE DOLLAR</a:t>
              </a:r>
            </a:p>
          </p:txBody>
        </p:sp>
        <p:sp>
          <p:nvSpPr>
            <p:cNvPr id="63503" name="Rectangle 15">
              <a:extLst>
                <a:ext uri="{FF2B5EF4-FFF2-40B4-BE49-F238E27FC236}">
                  <a16:creationId xmlns:a16="http://schemas.microsoft.com/office/drawing/2014/main" id="{D4AF0412-9666-4F35-AAB4-077928C46ECC}"/>
                </a:ext>
              </a:extLst>
            </p:cNvPr>
            <p:cNvSpPr>
              <a:spLocks noChangeArrowheads="1"/>
            </p:cNvSpPr>
            <p:nvPr/>
          </p:nvSpPr>
          <p:spPr bwMode="auto">
            <a:xfrm>
              <a:off x="2950" y="1326"/>
              <a:ext cx="1903"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a:solidFill>
                    <a:srgbClr val="0000CC"/>
                  </a:solidFill>
                </a:rPr>
                <a:t>FUNCTIONAL</a:t>
              </a:r>
            </a:p>
          </p:txBody>
        </p:sp>
        <p:pic>
          <p:nvPicPr>
            <p:cNvPr id="63504" name="Picture 16">
              <a:extLst>
                <a:ext uri="{FF2B5EF4-FFF2-40B4-BE49-F238E27FC236}">
                  <a16:creationId xmlns:a16="http://schemas.microsoft.com/office/drawing/2014/main" id="{E4CFB30A-00D4-4175-A079-BE7B5DD776C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 y="3087"/>
              <a:ext cx="522" cy="92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05" name="Picture 17">
              <a:extLst>
                <a:ext uri="{FF2B5EF4-FFF2-40B4-BE49-F238E27FC236}">
                  <a16:creationId xmlns:a16="http://schemas.microsoft.com/office/drawing/2014/main" id="{C735A3DB-44CC-4AE3-B43D-7640FD3509A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 y="1887"/>
              <a:ext cx="522" cy="92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06" name="Picture 18">
              <a:extLst>
                <a:ext uri="{FF2B5EF4-FFF2-40B4-BE49-F238E27FC236}">
                  <a16:creationId xmlns:a16="http://schemas.microsoft.com/office/drawing/2014/main" id="{2457A0D2-1F6B-473D-9B0E-4D3BCEA300C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 y="2376"/>
              <a:ext cx="522" cy="9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507" name="Rectangle 19">
              <a:extLst>
                <a:ext uri="{FF2B5EF4-FFF2-40B4-BE49-F238E27FC236}">
                  <a16:creationId xmlns:a16="http://schemas.microsoft.com/office/drawing/2014/main" id="{2666101B-6B6B-4652-858D-5292534ACFEA}"/>
                </a:ext>
              </a:extLst>
            </p:cNvPr>
            <p:cNvSpPr>
              <a:spLocks noChangeArrowheads="1"/>
            </p:cNvSpPr>
            <p:nvPr/>
          </p:nvSpPr>
          <p:spPr bwMode="auto">
            <a:xfrm>
              <a:off x="1875" y="2433"/>
              <a:ext cx="1866"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642">
                  <a:solidFill>
                    <a:srgbClr val="0000CC"/>
                  </a:solidFill>
                </a:rPr>
                <a:t>Balance Sheet Accounts</a:t>
              </a:r>
            </a:p>
          </p:txBody>
        </p:sp>
        <p:sp>
          <p:nvSpPr>
            <p:cNvPr id="63508" name="Rectangle 20">
              <a:extLst>
                <a:ext uri="{FF2B5EF4-FFF2-40B4-BE49-F238E27FC236}">
                  <a16:creationId xmlns:a16="http://schemas.microsoft.com/office/drawing/2014/main" id="{9CA2D920-2673-4CE4-9930-6C6A4D8DC48C}"/>
                </a:ext>
              </a:extLst>
            </p:cNvPr>
            <p:cNvSpPr>
              <a:spLocks noChangeArrowheads="1"/>
            </p:cNvSpPr>
            <p:nvPr/>
          </p:nvSpPr>
          <p:spPr bwMode="auto">
            <a:xfrm>
              <a:off x="1853" y="3366"/>
              <a:ext cx="1703" cy="4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642">
                  <a:solidFill>
                    <a:srgbClr val="0000CC"/>
                  </a:solidFill>
                </a:rPr>
                <a:t>Income &amp; Expenditure</a:t>
              </a:r>
            </a:p>
            <a:p>
              <a:r>
                <a:rPr lang="en-GB" altLang="en-US" sz="1642">
                  <a:solidFill>
                    <a:srgbClr val="0000CC"/>
                  </a:solidFill>
                </a:rPr>
                <a:t>Accounts</a:t>
              </a:r>
            </a:p>
          </p:txBody>
        </p:sp>
        <p:sp>
          <p:nvSpPr>
            <p:cNvPr id="63509" name="Rectangle 21">
              <a:extLst>
                <a:ext uri="{FF2B5EF4-FFF2-40B4-BE49-F238E27FC236}">
                  <a16:creationId xmlns:a16="http://schemas.microsoft.com/office/drawing/2014/main" id="{9F3BC180-20EF-4AD5-9A23-FF5946F075F7}"/>
                </a:ext>
              </a:extLst>
            </p:cNvPr>
            <p:cNvSpPr>
              <a:spLocks noChangeArrowheads="1"/>
            </p:cNvSpPr>
            <p:nvPr/>
          </p:nvSpPr>
          <p:spPr bwMode="auto">
            <a:xfrm>
              <a:off x="950" y="3234"/>
              <a:ext cx="312" cy="2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40</a:t>
              </a:r>
            </a:p>
          </p:txBody>
        </p:sp>
        <p:sp>
          <p:nvSpPr>
            <p:cNvPr id="63510" name="Rectangle 22">
              <a:extLst>
                <a:ext uri="{FF2B5EF4-FFF2-40B4-BE49-F238E27FC236}">
                  <a16:creationId xmlns:a16="http://schemas.microsoft.com/office/drawing/2014/main" id="{41D09F4F-100D-4ADA-8453-A986F4EAA75C}"/>
                </a:ext>
              </a:extLst>
            </p:cNvPr>
            <p:cNvSpPr>
              <a:spLocks noChangeArrowheads="1"/>
            </p:cNvSpPr>
            <p:nvPr/>
          </p:nvSpPr>
          <p:spPr bwMode="auto">
            <a:xfrm>
              <a:off x="961" y="2923"/>
              <a:ext cx="312" cy="2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39</a:t>
              </a:r>
            </a:p>
          </p:txBody>
        </p:sp>
        <p:sp>
          <p:nvSpPr>
            <p:cNvPr id="63511" name="Line 23">
              <a:extLst>
                <a:ext uri="{FF2B5EF4-FFF2-40B4-BE49-F238E27FC236}">
                  <a16:creationId xmlns:a16="http://schemas.microsoft.com/office/drawing/2014/main" id="{DDA03C5E-57A0-4AF5-AFC4-4A1DCF3A80BD}"/>
                </a:ext>
              </a:extLst>
            </p:cNvPr>
            <p:cNvSpPr>
              <a:spLocks noChangeShapeType="1"/>
            </p:cNvSpPr>
            <p:nvPr/>
          </p:nvSpPr>
          <p:spPr bwMode="auto">
            <a:xfrm>
              <a:off x="1174" y="2291"/>
              <a:ext cx="0" cy="614"/>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3512" name="Rectangle 24">
              <a:extLst>
                <a:ext uri="{FF2B5EF4-FFF2-40B4-BE49-F238E27FC236}">
                  <a16:creationId xmlns:a16="http://schemas.microsoft.com/office/drawing/2014/main" id="{5AFF849B-EF0A-48E9-9B08-29C7EDDBF118}"/>
                </a:ext>
              </a:extLst>
            </p:cNvPr>
            <p:cNvSpPr>
              <a:spLocks noChangeArrowheads="1"/>
            </p:cNvSpPr>
            <p:nvPr/>
          </p:nvSpPr>
          <p:spPr bwMode="auto">
            <a:xfrm>
              <a:off x="983" y="2102"/>
              <a:ext cx="312" cy="2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01</a:t>
              </a:r>
            </a:p>
          </p:txBody>
        </p:sp>
        <p:sp>
          <p:nvSpPr>
            <p:cNvPr id="63513" name="Rectangle 25">
              <a:extLst>
                <a:ext uri="{FF2B5EF4-FFF2-40B4-BE49-F238E27FC236}">
                  <a16:creationId xmlns:a16="http://schemas.microsoft.com/office/drawing/2014/main" id="{C3990BB3-64F1-42EB-9F93-5EE87D44213B}"/>
                </a:ext>
              </a:extLst>
            </p:cNvPr>
            <p:cNvSpPr>
              <a:spLocks noChangeArrowheads="1"/>
            </p:cNvSpPr>
            <p:nvPr/>
          </p:nvSpPr>
          <p:spPr bwMode="auto">
            <a:xfrm>
              <a:off x="961" y="3622"/>
              <a:ext cx="312" cy="2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49</a:t>
              </a:r>
            </a:p>
          </p:txBody>
        </p:sp>
        <p:sp>
          <p:nvSpPr>
            <p:cNvPr id="63514" name="Line 26">
              <a:extLst>
                <a:ext uri="{FF2B5EF4-FFF2-40B4-BE49-F238E27FC236}">
                  <a16:creationId xmlns:a16="http://schemas.microsoft.com/office/drawing/2014/main" id="{8EC81650-541A-4229-8B8E-AD7FCBC2E107}"/>
                </a:ext>
              </a:extLst>
            </p:cNvPr>
            <p:cNvSpPr>
              <a:spLocks noChangeShapeType="1"/>
            </p:cNvSpPr>
            <p:nvPr/>
          </p:nvSpPr>
          <p:spPr bwMode="auto">
            <a:xfrm>
              <a:off x="1153" y="3390"/>
              <a:ext cx="0" cy="259"/>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sp>
        <p:nvSpPr>
          <p:cNvPr id="63515" name="Text Box 27">
            <a:extLst>
              <a:ext uri="{FF2B5EF4-FFF2-40B4-BE49-F238E27FC236}">
                <a16:creationId xmlns:a16="http://schemas.microsoft.com/office/drawing/2014/main" id="{D054B120-6FC0-48C0-91C0-30B3CCB85F95}"/>
              </a:ext>
            </a:extLst>
          </p:cNvPr>
          <p:cNvSpPr txBox="1">
            <a:spLocks noChangeArrowheads="1"/>
          </p:cNvSpPr>
          <p:nvPr/>
        </p:nvSpPr>
        <p:spPr bwMode="auto">
          <a:xfrm>
            <a:off x="1932938" y="2999069"/>
            <a:ext cx="498085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b="1" dirty="0">
                <a:solidFill>
                  <a:srgbClr val="0000CC"/>
                </a:solidFill>
              </a:rPr>
              <a:t>GENERAL LEDGER CHART OF ACCOUNTS</a:t>
            </a:r>
          </a:p>
        </p:txBody>
      </p:sp>
      <p:sp>
        <p:nvSpPr>
          <p:cNvPr id="27" name="Title 3">
            <a:extLst>
              <a:ext uri="{FF2B5EF4-FFF2-40B4-BE49-F238E27FC236}">
                <a16:creationId xmlns:a16="http://schemas.microsoft.com/office/drawing/2014/main" id="{0F661B3E-DFCD-8719-C9A5-B41B9C073900}"/>
              </a:ext>
            </a:extLst>
          </p:cNvPr>
          <p:cNvSpPr txBox="1">
            <a:spLocks/>
          </p:cNvSpPr>
          <p:nvPr/>
        </p:nvSpPr>
        <p:spPr>
          <a:xfrm>
            <a:off x="2052266" y="2432440"/>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7030A0"/>
                </a:solidFill>
                <a:latin typeface="Arial" panose="020B0604020202020204" pitchFamily="34" charset="0"/>
                <a:cs typeface="Arial" panose="020B0604020202020204" pitchFamily="34" charset="0"/>
              </a:rPr>
              <a:t>Understanding the JV Ledger</a:t>
            </a:r>
            <a:endParaRPr lang="en-NG" sz="2000" i="1" dirty="0">
              <a:solidFill>
                <a:srgbClr val="7030A0"/>
              </a:solidFill>
              <a:latin typeface="Arial" panose="020B0604020202020204" pitchFamily="34" charset="0"/>
              <a:cs typeface="Arial" panose="020B0604020202020204" pitchFamily="34" charset="0"/>
            </a:endParaRPr>
          </a:p>
        </p:txBody>
      </p:sp>
      <p:sp>
        <p:nvSpPr>
          <p:cNvPr id="28" name="Content Placeholder 2">
            <a:extLst>
              <a:ext uri="{FF2B5EF4-FFF2-40B4-BE49-F238E27FC236}">
                <a16:creationId xmlns:a16="http://schemas.microsoft.com/office/drawing/2014/main" id="{13312D51-C017-6D16-C52C-42AC48DB3AA7}"/>
              </a:ext>
            </a:extLst>
          </p:cNvPr>
          <p:cNvSpPr txBox="1">
            <a:spLocks/>
          </p:cNvSpPr>
          <p:nvPr/>
        </p:nvSpPr>
        <p:spPr>
          <a:xfrm>
            <a:off x="2052266" y="1851393"/>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30" name="Title 3">
            <a:extLst>
              <a:ext uri="{FF2B5EF4-FFF2-40B4-BE49-F238E27FC236}">
                <a16:creationId xmlns:a16="http://schemas.microsoft.com/office/drawing/2014/main" id="{9322F8BB-8187-F7F2-7932-3EA6F966F6B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5" name="Group 3">
            <a:extLst>
              <a:ext uri="{FF2B5EF4-FFF2-40B4-BE49-F238E27FC236}">
                <a16:creationId xmlns:a16="http://schemas.microsoft.com/office/drawing/2014/main" id="{5DC6AA24-2E7C-44B1-BE19-8C98B83E69BE}"/>
              </a:ext>
            </a:extLst>
          </p:cNvPr>
          <p:cNvGrpSpPr>
            <a:grpSpLocks/>
          </p:cNvGrpSpPr>
          <p:nvPr/>
        </p:nvGrpSpPr>
        <p:grpSpPr bwMode="auto">
          <a:xfrm>
            <a:off x="2710822" y="3570426"/>
            <a:ext cx="3904626" cy="2682149"/>
            <a:chOff x="1120" y="1612"/>
            <a:chExt cx="2996" cy="2058"/>
          </a:xfrm>
        </p:grpSpPr>
        <p:sp>
          <p:nvSpPr>
            <p:cNvPr id="64516" name="Rectangle 4">
              <a:extLst>
                <a:ext uri="{FF2B5EF4-FFF2-40B4-BE49-F238E27FC236}">
                  <a16:creationId xmlns:a16="http://schemas.microsoft.com/office/drawing/2014/main" id="{DFA62E40-5062-4ECB-8229-43BACF9DA2C6}"/>
                </a:ext>
              </a:extLst>
            </p:cNvPr>
            <p:cNvSpPr>
              <a:spLocks noChangeArrowheads="1"/>
            </p:cNvSpPr>
            <p:nvPr/>
          </p:nvSpPr>
          <p:spPr bwMode="auto">
            <a:xfrm>
              <a:off x="1120" y="1612"/>
              <a:ext cx="2996" cy="2058"/>
            </a:xfrm>
            <a:prstGeom prst="rect">
              <a:avLst/>
            </a:prstGeom>
            <a:solidFill>
              <a:srgbClr val="FAFD00"/>
            </a:solidFill>
            <a:ln w="12700">
              <a:solidFill>
                <a:schemeClr val="tx1"/>
              </a:solidFill>
              <a:miter lim="800000"/>
              <a:headEnd/>
              <a:tailEnd/>
            </a:ln>
            <a:effectLst>
              <a:outerShdw dist="107763" dir="2700000" algn="ctr" rotWithShape="0">
                <a:schemeClr val="tx1"/>
              </a:outerShdw>
            </a:effectLst>
          </p:spPr>
          <p:txBody>
            <a:bodyPr wrap="none" anchor="ctr"/>
            <a:lstStyle/>
            <a:p>
              <a:endParaRPr lang="en-US">
                <a:solidFill>
                  <a:srgbClr val="0000CC"/>
                </a:solidFill>
              </a:endParaRPr>
            </a:p>
          </p:txBody>
        </p:sp>
        <p:sp>
          <p:nvSpPr>
            <p:cNvPr id="64517" name="Rectangle 5">
              <a:extLst>
                <a:ext uri="{FF2B5EF4-FFF2-40B4-BE49-F238E27FC236}">
                  <a16:creationId xmlns:a16="http://schemas.microsoft.com/office/drawing/2014/main" id="{820FBB4C-C01D-414A-95A1-1989BD42562D}"/>
                </a:ext>
              </a:extLst>
            </p:cNvPr>
            <p:cNvSpPr>
              <a:spLocks noChangeArrowheads="1"/>
            </p:cNvSpPr>
            <p:nvPr/>
          </p:nvSpPr>
          <p:spPr bwMode="auto">
            <a:xfrm>
              <a:off x="1120" y="1612"/>
              <a:ext cx="2996" cy="22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grpSp>
      <p:sp>
        <p:nvSpPr>
          <p:cNvPr id="64518" name="Line 6">
            <a:extLst>
              <a:ext uri="{FF2B5EF4-FFF2-40B4-BE49-F238E27FC236}">
                <a16:creationId xmlns:a16="http://schemas.microsoft.com/office/drawing/2014/main" id="{51957EF3-8130-4575-B28C-F1E06932C3B9}"/>
              </a:ext>
            </a:extLst>
          </p:cNvPr>
          <p:cNvSpPr>
            <a:spLocks noChangeShapeType="1"/>
          </p:cNvSpPr>
          <p:nvPr/>
        </p:nvSpPr>
        <p:spPr bwMode="auto">
          <a:xfrm>
            <a:off x="3941118" y="3586064"/>
            <a:ext cx="0" cy="267954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19" name="Rectangle 7">
            <a:extLst>
              <a:ext uri="{FF2B5EF4-FFF2-40B4-BE49-F238E27FC236}">
                <a16:creationId xmlns:a16="http://schemas.microsoft.com/office/drawing/2014/main" id="{D0D2C9C0-E1D6-4C09-84D1-E72DDB83F8D1}"/>
              </a:ext>
            </a:extLst>
          </p:cNvPr>
          <p:cNvSpPr>
            <a:spLocks noChangeArrowheads="1"/>
          </p:cNvSpPr>
          <p:nvPr/>
        </p:nvSpPr>
        <p:spPr bwMode="auto">
          <a:xfrm>
            <a:off x="2766865" y="3601704"/>
            <a:ext cx="1191977" cy="3263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642">
                <a:solidFill>
                  <a:srgbClr val="0000CC"/>
                </a:solidFill>
              </a:rPr>
              <a:t>ACCOUNT</a:t>
            </a:r>
          </a:p>
        </p:txBody>
      </p:sp>
      <p:sp>
        <p:nvSpPr>
          <p:cNvPr id="64520" name="Rectangle 8">
            <a:extLst>
              <a:ext uri="{FF2B5EF4-FFF2-40B4-BE49-F238E27FC236}">
                <a16:creationId xmlns:a16="http://schemas.microsoft.com/office/drawing/2014/main" id="{451787D6-12A5-4EE8-9AB1-5AD5E6FAAF25}"/>
              </a:ext>
            </a:extLst>
          </p:cNvPr>
          <p:cNvSpPr>
            <a:spLocks noChangeArrowheads="1"/>
          </p:cNvSpPr>
          <p:nvPr/>
        </p:nvSpPr>
        <p:spPr bwMode="auto">
          <a:xfrm>
            <a:off x="4143127" y="3586065"/>
            <a:ext cx="1656271" cy="3263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642">
                <a:solidFill>
                  <a:srgbClr val="0000CC"/>
                </a:solidFill>
              </a:rPr>
              <a:t>COST CENTRE</a:t>
            </a:r>
          </a:p>
        </p:txBody>
      </p:sp>
      <p:sp>
        <p:nvSpPr>
          <p:cNvPr id="64521" name="Rectangle 9">
            <a:extLst>
              <a:ext uri="{FF2B5EF4-FFF2-40B4-BE49-F238E27FC236}">
                <a16:creationId xmlns:a16="http://schemas.microsoft.com/office/drawing/2014/main" id="{AFD043CC-57CE-4CC7-A571-2AE085AE6594}"/>
              </a:ext>
            </a:extLst>
          </p:cNvPr>
          <p:cNvSpPr>
            <a:spLocks noChangeArrowheads="1"/>
          </p:cNvSpPr>
          <p:nvPr/>
        </p:nvSpPr>
        <p:spPr bwMode="auto">
          <a:xfrm>
            <a:off x="3939816" y="3853238"/>
            <a:ext cx="281471" cy="2364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nSpc>
                <a:spcPct val="165000"/>
              </a:lnSpc>
            </a:pPr>
            <a:r>
              <a:rPr lang="en-GB" altLang="en-US" sz="1314">
                <a:solidFill>
                  <a:srgbClr val="0000CC"/>
                </a:solidFill>
              </a:rPr>
              <a:t>A</a:t>
            </a:r>
          </a:p>
          <a:p>
            <a:pPr>
              <a:lnSpc>
                <a:spcPct val="165000"/>
              </a:lnSpc>
            </a:pPr>
            <a:r>
              <a:rPr lang="en-GB" altLang="en-US" sz="1314">
                <a:solidFill>
                  <a:srgbClr val="0000CC"/>
                </a:solidFill>
              </a:rPr>
              <a:t>D</a:t>
            </a:r>
          </a:p>
          <a:p>
            <a:pPr>
              <a:lnSpc>
                <a:spcPct val="165000"/>
              </a:lnSpc>
            </a:pPr>
            <a:r>
              <a:rPr lang="en-GB" altLang="en-US" sz="1314">
                <a:solidFill>
                  <a:srgbClr val="0000CC"/>
                </a:solidFill>
              </a:rPr>
              <a:t>G</a:t>
            </a:r>
          </a:p>
          <a:p>
            <a:pPr>
              <a:lnSpc>
                <a:spcPct val="165000"/>
              </a:lnSpc>
            </a:pPr>
            <a:r>
              <a:rPr lang="en-GB" altLang="en-US" sz="1314">
                <a:solidFill>
                  <a:srgbClr val="0000CC"/>
                </a:solidFill>
              </a:rPr>
              <a:t>S</a:t>
            </a:r>
          </a:p>
          <a:p>
            <a:pPr>
              <a:lnSpc>
                <a:spcPct val="165000"/>
              </a:lnSpc>
            </a:pPr>
            <a:r>
              <a:rPr lang="en-GB" altLang="en-US" sz="1314">
                <a:solidFill>
                  <a:srgbClr val="0000CC"/>
                </a:solidFill>
              </a:rPr>
              <a:t>C</a:t>
            </a:r>
          </a:p>
          <a:p>
            <a:pPr>
              <a:lnSpc>
                <a:spcPct val="165000"/>
              </a:lnSpc>
            </a:pPr>
            <a:r>
              <a:rPr lang="en-GB" altLang="en-US" sz="1314">
                <a:solidFill>
                  <a:srgbClr val="0000CC"/>
                </a:solidFill>
              </a:rPr>
              <a:t>E</a:t>
            </a:r>
          </a:p>
          <a:p>
            <a:pPr>
              <a:lnSpc>
                <a:spcPct val="165000"/>
              </a:lnSpc>
            </a:pPr>
            <a:r>
              <a:rPr lang="en-GB" altLang="en-US" sz="1314">
                <a:solidFill>
                  <a:srgbClr val="0000CC"/>
                </a:solidFill>
              </a:rPr>
              <a:t>P</a:t>
            </a:r>
          </a:p>
        </p:txBody>
      </p:sp>
      <p:sp>
        <p:nvSpPr>
          <p:cNvPr id="64522" name="Line 10">
            <a:extLst>
              <a:ext uri="{FF2B5EF4-FFF2-40B4-BE49-F238E27FC236}">
                <a16:creationId xmlns:a16="http://schemas.microsoft.com/office/drawing/2014/main" id="{37BE3206-4BDA-48BE-BDA5-D0DC4B8BA1C3}"/>
              </a:ext>
            </a:extLst>
          </p:cNvPr>
          <p:cNvSpPr>
            <a:spLocks noChangeShapeType="1"/>
          </p:cNvSpPr>
          <p:nvPr/>
        </p:nvSpPr>
        <p:spPr bwMode="auto">
          <a:xfrm>
            <a:off x="3946331" y="4190786"/>
            <a:ext cx="26639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3" name="Line 11">
            <a:extLst>
              <a:ext uri="{FF2B5EF4-FFF2-40B4-BE49-F238E27FC236}">
                <a16:creationId xmlns:a16="http://schemas.microsoft.com/office/drawing/2014/main" id="{4A625049-63CC-4856-9AEB-7FEA2AB4743B}"/>
              </a:ext>
            </a:extLst>
          </p:cNvPr>
          <p:cNvSpPr>
            <a:spLocks noChangeShapeType="1"/>
          </p:cNvSpPr>
          <p:nvPr/>
        </p:nvSpPr>
        <p:spPr bwMode="auto">
          <a:xfrm>
            <a:off x="3961970" y="4566130"/>
            <a:ext cx="26639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4" name="Line 12">
            <a:extLst>
              <a:ext uri="{FF2B5EF4-FFF2-40B4-BE49-F238E27FC236}">
                <a16:creationId xmlns:a16="http://schemas.microsoft.com/office/drawing/2014/main" id="{7A6BDEE7-8F8C-4B0E-9FB1-EBD487C1FE0A}"/>
              </a:ext>
            </a:extLst>
          </p:cNvPr>
          <p:cNvSpPr>
            <a:spLocks noChangeShapeType="1"/>
          </p:cNvSpPr>
          <p:nvPr/>
        </p:nvSpPr>
        <p:spPr bwMode="auto">
          <a:xfrm>
            <a:off x="3946331" y="4941475"/>
            <a:ext cx="26639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5" name="Line 13">
            <a:extLst>
              <a:ext uri="{FF2B5EF4-FFF2-40B4-BE49-F238E27FC236}">
                <a16:creationId xmlns:a16="http://schemas.microsoft.com/office/drawing/2014/main" id="{ACC4900C-3F4F-4984-B76C-7DCF32FB1CD0}"/>
              </a:ext>
            </a:extLst>
          </p:cNvPr>
          <p:cNvSpPr>
            <a:spLocks noChangeShapeType="1"/>
          </p:cNvSpPr>
          <p:nvPr/>
        </p:nvSpPr>
        <p:spPr bwMode="auto">
          <a:xfrm>
            <a:off x="3961970" y="5285541"/>
            <a:ext cx="26639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6" name="Line 14">
            <a:extLst>
              <a:ext uri="{FF2B5EF4-FFF2-40B4-BE49-F238E27FC236}">
                <a16:creationId xmlns:a16="http://schemas.microsoft.com/office/drawing/2014/main" id="{75E7961B-98DA-4E10-9DEE-24FE37AEA0E6}"/>
              </a:ext>
            </a:extLst>
          </p:cNvPr>
          <p:cNvSpPr>
            <a:spLocks noChangeShapeType="1"/>
          </p:cNvSpPr>
          <p:nvPr/>
        </p:nvSpPr>
        <p:spPr bwMode="auto">
          <a:xfrm>
            <a:off x="3946331" y="5629607"/>
            <a:ext cx="26639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7" name="Line 15">
            <a:extLst>
              <a:ext uri="{FF2B5EF4-FFF2-40B4-BE49-F238E27FC236}">
                <a16:creationId xmlns:a16="http://schemas.microsoft.com/office/drawing/2014/main" id="{772725D4-930D-42AC-998F-667EC005C1A0}"/>
              </a:ext>
            </a:extLst>
          </p:cNvPr>
          <p:cNvSpPr>
            <a:spLocks noChangeShapeType="1"/>
          </p:cNvSpPr>
          <p:nvPr/>
        </p:nvSpPr>
        <p:spPr bwMode="auto">
          <a:xfrm>
            <a:off x="3977609" y="5926754"/>
            <a:ext cx="26639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8" name="Line 16">
            <a:extLst>
              <a:ext uri="{FF2B5EF4-FFF2-40B4-BE49-F238E27FC236}">
                <a16:creationId xmlns:a16="http://schemas.microsoft.com/office/drawing/2014/main" id="{795E3AE7-6BBB-4191-8A90-08F3DE2FCC91}"/>
              </a:ext>
            </a:extLst>
          </p:cNvPr>
          <p:cNvSpPr>
            <a:spLocks noChangeShapeType="1"/>
          </p:cNvSpPr>
          <p:nvPr/>
        </p:nvSpPr>
        <p:spPr bwMode="auto">
          <a:xfrm>
            <a:off x="4410298" y="3883212"/>
            <a:ext cx="0" cy="23667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29" name="Rectangle 17">
            <a:extLst>
              <a:ext uri="{FF2B5EF4-FFF2-40B4-BE49-F238E27FC236}">
                <a16:creationId xmlns:a16="http://schemas.microsoft.com/office/drawing/2014/main" id="{1A42AE2E-3601-4D97-A3A7-8D2B64F1103E}"/>
              </a:ext>
            </a:extLst>
          </p:cNvPr>
          <p:cNvSpPr>
            <a:spLocks noChangeArrowheads="1"/>
          </p:cNvSpPr>
          <p:nvPr/>
        </p:nvSpPr>
        <p:spPr bwMode="auto">
          <a:xfrm>
            <a:off x="4440274" y="3932738"/>
            <a:ext cx="1881333"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Activity at Assets</a:t>
            </a:r>
          </a:p>
        </p:txBody>
      </p:sp>
      <p:sp>
        <p:nvSpPr>
          <p:cNvPr id="64530" name="Rectangle 18">
            <a:extLst>
              <a:ext uri="{FF2B5EF4-FFF2-40B4-BE49-F238E27FC236}">
                <a16:creationId xmlns:a16="http://schemas.microsoft.com/office/drawing/2014/main" id="{A530310B-4C61-4901-9452-90CD794E34EE}"/>
              </a:ext>
            </a:extLst>
          </p:cNvPr>
          <p:cNvSpPr>
            <a:spLocks noChangeArrowheads="1"/>
          </p:cNvSpPr>
          <p:nvPr/>
        </p:nvSpPr>
        <p:spPr bwMode="auto">
          <a:xfrm>
            <a:off x="4440275" y="4245525"/>
            <a:ext cx="1753028"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Drilling Projects</a:t>
            </a:r>
          </a:p>
        </p:txBody>
      </p:sp>
      <p:sp>
        <p:nvSpPr>
          <p:cNvPr id="64531" name="Rectangle 19">
            <a:extLst>
              <a:ext uri="{FF2B5EF4-FFF2-40B4-BE49-F238E27FC236}">
                <a16:creationId xmlns:a16="http://schemas.microsoft.com/office/drawing/2014/main" id="{A9BE222E-1950-496A-B2F4-E810A5FB0DD1}"/>
              </a:ext>
            </a:extLst>
          </p:cNvPr>
          <p:cNvSpPr>
            <a:spLocks noChangeArrowheads="1"/>
          </p:cNvSpPr>
          <p:nvPr/>
        </p:nvSpPr>
        <p:spPr bwMode="auto">
          <a:xfrm>
            <a:off x="4440275" y="4620870"/>
            <a:ext cx="2009508"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Department Costs</a:t>
            </a:r>
          </a:p>
        </p:txBody>
      </p:sp>
      <p:sp>
        <p:nvSpPr>
          <p:cNvPr id="64532" name="Rectangle 20">
            <a:extLst>
              <a:ext uri="{FF2B5EF4-FFF2-40B4-BE49-F238E27FC236}">
                <a16:creationId xmlns:a16="http://schemas.microsoft.com/office/drawing/2014/main" id="{FD7A652F-3521-436A-8CEF-71FEE88964DD}"/>
              </a:ext>
            </a:extLst>
          </p:cNvPr>
          <p:cNvSpPr>
            <a:spLocks noChangeArrowheads="1"/>
          </p:cNvSpPr>
          <p:nvPr/>
        </p:nvSpPr>
        <p:spPr bwMode="auto">
          <a:xfrm>
            <a:off x="4440276" y="4949296"/>
            <a:ext cx="1855620"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Seismic Projects</a:t>
            </a:r>
          </a:p>
        </p:txBody>
      </p:sp>
      <p:sp>
        <p:nvSpPr>
          <p:cNvPr id="64533" name="Rectangle 21">
            <a:extLst>
              <a:ext uri="{FF2B5EF4-FFF2-40B4-BE49-F238E27FC236}">
                <a16:creationId xmlns:a16="http://schemas.microsoft.com/office/drawing/2014/main" id="{9DF55C94-424F-4FCD-B627-B9D6B6DD4C92}"/>
              </a:ext>
            </a:extLst>
          </p:cNvPr>
          <p:cNvSpPr>
            <a:spLocks noChangeArrowheads="1"/>
          </p:cNvSpPr>
          <p:nvPr/>
        </p:nvSpPr>
        <p:spPr bwMode="auto">
          <a:xfrm>
            <a:off x="4440276" y="5324641"/>
            <a:ext cx="2342933"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Construction Projects</a:t>
            </a:r>
          </a:p>
        </p:txBody>
      </p:sp>
      <p:sp>
        <p:nvSpPr>
          <p:cNvPr id="64534" name="Rectangle 22">
            <a:extLst>
              <a:ext uri="{FF2B5EF4-FFF2-40B4-BE49-F238E27FC236}">
                <a16:creationId xmlns:a16="http://schemas.microsoft.com/office/drawing/2014/main" id="{234654FD-51CA-4FE8-9245-EC8A67F25980}"/>
              </a:ext>
            </a:extLst>
          </p:cNvPr>
          <p:cNvSpPr>
            <a:spLocks noChangeArrowheads="1"/>
          </p:cNvSpPr>
          <p:nvPr/>
        </p:nvSpPr>
        <p:spPr bwMode="auto">
          <a:xfrm>
            <a:off x="4440274" y="5637428"/>
            <a:ext cx="1765852"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EWMS Projects</a:t>
            </a:r>
          </a:p>
        </p:txBody>
      </p:sp>
      <p:sp>
        <p:nvSpPr>
          <p:cNvPr id="64535" name="Rectangle 23">
            <a:extLst>
              <a:ext uri="{FF2B5EF4-FFF2-40B4-BE49-F238E27FC236}">
                <a16:creationId xmlns:a16="http://schemas.microsoft.com/office/drawing/2014/main" id="{07C084B4-93D3-44F6-A2CC-A16CE8760700}"/>
              </a:ext>
            </a:extLst>
          </p:cNvPr>
          <p:cNvSpPr>
            <a:spLocks noChangeArrowheads="1"/>
          </p:cNvSpPr>
          <p:nvPr/>
        </p:nvSpPr>
        <p:spPr bwMode="auto">
          <a:xfrm>
            <a:off x="4440276" y="5950215"/>
            <a:ext cx="1688908"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CC"/>
                </a:solidFill>
              </a:rPr>
              <a:t>OPEX Projects</a:t>
            </a:r>
          </a:p>
        </p:txBody>
      </p:sp>
      <p:sp>
        <p:nvSpPr>
          <p:cNvPr id="64536" name="Rectangle 24">
            <a:extLst>
              <a:ext uri="{FF2B5EF4-FFF2-40B4-BE49-F238E27FC236}">
                <a16:creationId xmlns:a16="http://schemas.microsoft.com/office/drawing/2014/main" id="{C6CBA7A0-6B0E-4726-811F-E053772F6F3E}"/>
              </a:ext>
            </a:extLst>
          </p:cNvPr>
          <p:cNvSpPr>
            <a:spLocks noChangeArrowheads="1"/>
          </p:cNvSpPr>
          <p:nvPr/>
        </p:nvSpPr>
        <p:spPr bwMode="auto">
          <a:xfrm>
            <a:off x="2923257" y="3964017"/>
            <a:ext cx="40650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50</a:t>
            </a:r>
          </a:p>
        </p:txBody>
      </p:sp>
      <p:sp>
        <p:nvSpPr>
          <p:cNvPr id="64537" name="Rectangle 25">
            <a:extLst>
              <a:ext uri="{FF2B5EF4-FFF2-40B4-BE49-F238E27FC236}">
                <a16:creationId xmlns:a16="http://schemas.microsoft.com/office/drawing/2014/main" id="{B0F3D87D-16DB-45D0-8829-159BCC9BEA04}"/>
              </a:ext>
            </a:extLst>
          </p:cNvPr>
          <p:cNvSpPr>
            <a:spLocks noChangeArrowheads="1"/>
          </p:cNvSpPr>
          <p:nvPr/>
        </p:nvSpPr>
        <p:spPr bwMode="auto">
          <a:xfrm>
            <a:off x="2907618" y="5950215"/>
            <a:ext cx="40650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dirty="0">
                <a:solidFill>
                  <a:srgbClr val="0000CC"/>
                </a:solidFill>
              </a:rPr>
              <a:t>99</a:t>
            </a:r>
          </a:p>
        </p:txBody>
      </p:sp>
      <p:sp>
        <p:nvSpPr>
          <p:cNvPr id="64538" name="Line 26">
            <a:extLst>
              <a:ext uri="{FF2B5EF4-FFF2-40B4-BE49-F238E27FC236}">
                <a16:creationId xmlns:a16="http://schemas.microsoft.com/office/drawing/2014/main" id="{E8B45A02-2F8B-4071-BFBA-487B5096187E}"/>
              </a:ext>
            </a:extLst>
          </p:cNvPr>
          <p:cNvSpPr>
            <a:spLocks noChangeShapeType="1"/>
          </p:cNvSpPr>
          <p:nvPr/>
        </p:nvSpPr>
        <p:spPr bwMode="auto">
          <a:xfrm>
            <a:off x="3221707" y="4242917"/>
            <a:ext cx="0" cy="1662985"/>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4539" name="Text Box 27">
            <a:extLst>
              <a:ext uri="{FF2B5EF4-FFF2-40B4-BE49-F238E27FC236}">
                <a16:creationId xmlns:a16="http://schemas.microsoft.com/office/drawing/2014/main" id="{322D2685-744B-4264-BBE4-589619756DBB}"/>
              </a:ext>
            </a:extLst>
          </p:cNvPr>
          <p:cNvSpPr txBox="1">
            <a:spLocks noChangeArrowheads="1"/>
          </p:cNvSpPr>
          <p:nvPr/>
        </p:nvSpPr>
        <p:spPr bwMode="auto">
          <a:xfrm>
            <a:off x="2408012" y="3073504"/>
            <a:ext cx="4472122"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b="1" dirty="0">
                <a:solidFill>
                  <a:srgbClr val="0033CC"/>
                </a:solidFill>
              </a:rPr>
              <a:t>COST LEDGER CHART OF ACCOUNTS</a:t>
            </a:r>
          </a:p>
        </p:txBody>
      </p:sp>
      <p:sp>
        <p:nvSpPr>
          <p:cNvPr id="27" name="Title 3">
            <a:extLst>
              <a:ext uri="{FF2B5EF4-FFF2-40B4-BE49-F238E27FC236}">
                <a16:creationId xmlns:a16="http://schemas.microsoft.com/office/drawing/2014/main" id="{92E732E6-ABCD-01BA-3F8B-3779C288CA34}"/>
              </a:ext>
            </a:extLst>
          </p:cNvPr>
          <p:cNvSpPr txBox="1">
            <a:spLocks/>
          </p:cNvSpPr>
          <p:nvPr/>
        </p:nvSpPr>
        <p:spPr>
          <a:xfrm>
            <a:off x="2055718" y="2240192"/>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7030A0"/>
                </a:solidFill>
                <a:latin typeface="Arial" panose="020B0604020202020204" pitchFamily="34" charset="0"/>
                <a:cs typeface="Arial" panose="020B0604020202020204" pitchFamily="34" charset="0"/>
              </a:rPr>
              <a:t>Understanding the JV Ledger</a:t>
            </a:r>
            <a:endParaRPr lang="en-NG" sz="2000" i="1" dirty="0">
              <a:solidFill>
                <a:srgbClr val="7030A0"/>
              </a:solidFill>
              <a:latin typeface="Arial" panose="020B0604020202020204" pitchFamily="34" charset="0"/>
              <a:cs typeface="Arial" panose="020B0604020202020204" pitchFamily="34" charset="0"/>
            </a:endParaRPr>
          </a:p>
        </p:txBody>
      </p:sp>
      <p:sp>
        <p:nvSpPr>
          <p:cNvPr id="28" name="Content Placeholder 2">
            <a:extLst>
              <a:ext uri="{FF2B5EF4-FFF2-40B4-BE49-F238E27FC236}">
                <a16:creationId xmlns:a16="http://schemas.microsoft.com/office/drawing/2014/main" id="{0D67F93B-3170-A0C0-0825-7B72067B4906}"/>
              </a:ext>
            </a:extLst>
          </p:cNvPr>
          <p:cNvSpPr txBox="1">
            <a:spLocks/>
          </p:cNvSpPr>
          <p:nvPr/>
        </p:nvSpPr>
        <p:spPr>
          <a:xfrm>
            <a:off x="1836242" y="1532341"/>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30" name="Title 3">
            <a:extLst>
              <a:ext uri="{FF2B5EF4-FFF2-40B4-BE49-F238E27FC236}">
                <a16:creationId xmlns:a16="http://schemas.microsoft.com/office/drawing/2014/main" id="{B4D6EEEE-907B-0402-B521-6C1326B21C5A}"/>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a:extLst>
              <a:ext uri="{FF2B5EF4-FFF2-40B4-BE49-F238E27FC236}">
                <a16:creationId xmlns:a16="http://schemas.microsoft.com/office/drawing/2014/main" id="{0375DBD1-00DD-4250-9D78-44C757151F1A}"/>
              </a:ext>
            </a:extLst>
          </p:cNvPr>
          <p:cNvSpPr>
            <a:spLocks noChangeArrowheads="1"/>
          </p:cNvSpPr>
          <p:nvPr/>
        </p:nvSpPr>
        <p:spPr bwMode="auto">
          <a:xfrm>
            <a:off x="52397" y="2701728"/>
            <a:ext cx="9757121" cy="6276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4287" tIns="36492" rIns="74287" bIns="36492">
            <a:spAutoFit/>
          </a:bodyPr>
          <a:lstStyle/>
          <a:p>
            <a:pPr algn="ctr"/>
            <a:r>
              <a:rPr lang="en-GB" altLang="en-US" dirty="0">
                <a:solidFill>
                  <a:srgbClr val="0005FF"/>
                </a:solidFill>
              </a:rPr>
              <a:t>The objective of the roll up process is to aggregate expenditure recorded in the Cost Ledger to a series of summary accounts in the General Ledger </a:t>
            </a:r>
          </a:p>
        </p:txBody>
      </p:sp>
      <p:sp>
        <p:nvSpPr>
          <p:cNvPr id="10" name="Title 3">
            <a:extLst>
              <a:ext uri="{FF2B5EF4-FFF2-40B4-BE49-F238E27FC236}">
                <a16:creationId xmlns:a16="http://schemas.microsoft.com/office/drawing/2014/main" id="{117FF55F-6301-176B-E125-D40FE0BC1C50}"/>
              </a:ext>
            </a:extLst>
          </p:cNvPr>
          <p:cNvSpPr txBox="1">
            <a:spLocks/>
          </p:cNvSpPr>
          <p:nvPr/>
        </p:nvSpPr>
        <p:spPr>
          <a:xfrm>
            <a:off x="2026517" y="2182415"/>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7030A0"/>
                </a:solidFill>
                <a:latin typeface="Arial" panose="020B0604020202020204" pitchFamily="34" charset="0"/>
                <a:cs typeface="Arial" panose="020B0604020202020204" pitchFamily="34" charset="0"/>
              </a:rPr>
              <a:t>The Roll Up process</a:t>
            </a:r>
            <a:endParaRPr lang="en-NG" sz="2400" i="1" dirty="0">
              <a:solidFill>
                <a:srgbClr val="7030A0"/>
              </a:solidFill>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D6C993AC-61A6-B36F-7611-45195F786F1A}"/>
              </a:ext>
            </a:extLst>
          </p:cNvPr>
          <p:cNvSpPr txBox="1">
            <a:spLocks/>
          </p:cNvSpPr>
          <p:nvPr/>
        </p:nvSpPr>
        <p:spPr>
          <a:xfrm>
            <a:off x="2124274" y="1602370"/>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13" name="Rectangle 2">
            <a:extLst>
              <a:ext uri="{FF2B5EF4-FFF2-40B4-BE49-F238E27FC236}">
                <a16:creationId xmlns:a16="http://schemas.microsoft.com/office/drawing/2014/main" id="{6B25A672-A64A-CE0E-F642-8F751D84B679}"/>
              </a:ext>
            </a:extLst>
          </p:cNvPr>
          <p:cNvSpPr>
            <a:spLocks noChangeArrowheads="1"/>
          </p:cNvSpPr>
          <p:nvPr/>
        </p:nvSpPr>
        <p:spPr bwMode="auto">
          <a:xfrm>
            <a:off x="2914135" y="3619439"/>
            <a:ext cx="3856405" cy="1059566"/>
          </a:xfrm>
          <a:prstGeom prst="rect">
            <a:avLst/>
          </a:prstGeom>
          <a:solidFill>
            <a:srgbClr val="66CCFF"/>
          </a:solidFill>
          <a:ln w="12700">
            <a:solidFill>
              <a:schemeClr val="tx1"/>
            </a:solidFill>
            <a:miter lim="800000"/>
            <a:headEnd/>
            <a:tailEnd/>
          </a:ln>
          <a:effectLst/>
        </p:spPr>
        <p:txBody>
          <a:bodyPr wrap="none" anchor="ctr"/>
          <a:lstStyle/>
          <a:p>
            <a:endParaRPr lang="en-US">
              <a:solidFill>
                <a:srgbClr val="0000CC"/>
              </a:solidFill>
            </a:endParaRPr>
          </a:p>
        </p:txBody>
      </p:sp>
      <p:sp>
        <p:nvSpPr>
          <p:cNvPr id="14" name="Rectangle 3">
            <a:extLst>
              <a:ext uri="{FF2B5EF4-FFF2-40B4-BE49-F238E27FC236}">
                <a16:creationId xmlns:a16="http://schemas.microsoft.com/office/drawing/2014/main" id="{6BA68093-F783-1A04-8F1E-6F14F1455FD9}"/>
              </a:ext>
            </a:extLst>
          </p:cNvPr>
          <p:cNvSpPr>
            <a:spLocks noChangeArrowheads="1"/>
          </p:cNvSpPr>
          <p:nvPr/>
        </p:nvSpPr>
        <p:spPr bwMode="auto">
          <a:xfrm>
            <a:off x="2914135" y="3619438"/>
            <a:ext cx="3856405" cy="338853"/>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15" name="Rectangle 4">
            <a:extLst>
              <a:ext uri="{FF2B5EF4-FFF2-40B4-BE49-F238E27FC236}">
                <a16:creationId xmlns:a16="http://schemas.microsoft.com/office/drawing/2014/main" id="{6A6EA224-F437-B626-F6FC-0E99BEDE44A6}"/>
              </a:ext>
            </a:extLst>
          </p:cNvPr>
          <p:cNvSpPr>
            <a:spLocks noChangeArrowheads="1"/>
          </p:cNvSpPr>
          <p:nvPr/>
        </p:nvSpPr>
        <p:spPr bwMode="auto">
          <a:xfrm>
            <a:off x="2897191" y="6583097"/>
            <a:ext cx="3873347" cy="725926"/>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16" name="Rectangle 5">
            <a:extLst>
              <a:ext uri="{FF2B5EF4-FFF2-40B4-BE49-F238E27FC236}">
                <a16:creationId xmlns:a16="http://schemas.microsoft.com/office/drawing/2014/main" id="{F1FC3DFE-8FE6-9279-92AA-96078FB5FF6B}"/>
              </a:ext>
            </a:extLst>
          </p:cNvPr>
          <p:cNvSpPr>
            <a:spLocks noChangeArrowheads="1"/>
          </p:cNvSpPr>
          <p:nvPr/>
        </p:nvSpPr>
        <p:spPr bwMode="auto">
          <a:xfrm>
            <a:off x="3793847" y="3586856"/>
            <a:ext cx="3090076"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a:solidFill>
                  <a:srgbClr val="0000CC"/>
                </a:solidFill>
              </a:rPr>
              <a:t>GENERAL LEDGER</a:t>
            </a:r>
          </a:p>
        </p:txBody>
      </p:sp>
      <p:sp>
        <p:nvSpPr>
          <p:cNvPr id="17" name="Rectangle 6">
            <a:extLst>
              <a:ext uri="{FF2B5EF4-FFF2-40B4-BE49-F238E27FC236}">
                <a16:creationId xmlns:a16="http://schemas.microsoft.com/office/drawing/2014/main" id="{AE3462CF-EC95-09C6-F2C1-5DC4ED8E6F46}"/>
              </a:ext>
            </a:extLst>
          </p:cNvPr>
          <p:cNvSpPr>
            <a:spLocks noChangeArrowheads="1"/>
          </p:cNvSpPr>
          <p:nvPr/>
        </p:nvSpPr>
        <p:spPr bwMode="auto">
          <a:xfrm>
            <a:off x="3401916" y="4139446"/>
            <a:ext cx="2896482"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Balance Sheet Accounts</a:t>
            </a:r>
          </a:p>
        </p:txBody>
      </p:sp>
      <p:sp>
        <p:nvSpPr>
          <p:cNvPr id="18" name="Line 7">
            <a:extLst>
              <a:ext uri="{FF2B5EF4-FFF2-40B4-BE49-F238E27FC236}">
                <a16:creationId xmlns:a16="http://schemas.microsoft.com/office/drawing/2014/main" id="{9138BAE6-4ED8-3394-DF91-B03270715DE2}"/>
              </a:ext>
            </a:extLst>
          </p:cNvPr>
          <p:cNvSpPr>
            <a:spLocks noChangeShapeType="1"/>
          </p:cNvSpPr>
          <p:nvPr/>
        </p:nvSpPr>
        <p:spPr bwMode="auto">
          <a:xfrm flipH="1">
            <a:off x="2385002" y="4198094"/>
            <a:ext cx="512189"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19" name="Line 8">
            <a:extLst>
              <a:ext uri="{FF2B5EF4-FFF2-40B4-BE49-F238E27FC236}">
                <a16:creationId xmlns:a16="http://schemas.microsoft.com/office/drawing/2014/main" id="{0824DF46-6906-B5E6-302C-D27A547CA8DB}"/>
              </a:ext>
            </a:extLst>
          </p:cNvPr>
          <p:cNvSpPr>
            <a:spLocks noChangeShapeType="1"/>
          </p:cNvSpPr>
          <p:nvPr/>
        </p:nvSpPr>
        <p:spPr bwMode="auto">
          <a:xfrm>
            <a:off x="2373273" y="4203308"/>
            <a:ext cx="0" cy="193797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20" name="Line 9">
            <a:extLst>
              <a:ext uri="{FF2B5EF4-FFF2-40B4-BE49-F238E27FC236}">
                <a16:creationId xmlns:a16="http://schemas.microsoft.com/office/drawing/2014/main" id="{F37C7C47-3E62-4BEC-C5E4-2729209EFB35}"/>
              </a:ext>
            </a:extLst>
          </p:cNvPr>
          <p:cNvSpPr>
            <a:spLocks noChangeShapeType="1"/>
          </p:cNvSpPr>
          <p:nvPr/>
        </p:nvSpPr>
        <p:spPr bwMode="auto">
          <a:xfrm>
            <a:off x="2378486" y="6146497"/>
            <a:ext cx="525221"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21" name="Rectangle 10">
            <a:extLst>
              <a:ext uri="{FF2B5EF4-FFF2-40B4-BE49-F238E27FC236}">
                <a16:creationId xmlns:a16="http://schemas.microsoft.com/office/drawing/2014/main" id="{FE8B2F0D-E553-C3CE-4A6E-5DF07F9CCDF3}"/>
              </a:ext>
            </a:extLst>
          </p:cNvPr>
          <p:cNvSpPr>
            <a:spLocks noChangeArrowheads="1"/>
          </p:cNvSpPr>
          <p:nvPr/>
        </p:nvSpPr>
        <p:spPr bwMode="auto">
          <a:xfrm>
            <a:off x="2439740" y="3887915"/>
            <a:ext cx="393681" cy="2759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314">
                <a:solidFill>
                  <a:srgbClr val="0000CC"/>
                </a:solidFill>
              </a:rPr>
              <a:t>CR</a:t>
            </a:r>
          </a:p>
        </p:txBody>
      </p:sp>
      <p:sp>
        <p:nvSpPr>
          <p:cNvPr id="22" name="Rectangle 11">
            <a:extLst>
              <a:ext uri="{FF2B5EF4-FFF2-40B4-BE49-F238E27FC236}">
                <a16:creationId xmlns:a16="http://schemas.microsoft.com/office/drawing/2014/main" id="{3804501A-9266-6907-DEAE-2639215A5A62}"/>
              </a:ext>
            </a:extLst>
          </p:cNvPr>
          <p:cNvSpPr>
            <a:spLocks noChangeArrowheads="1"/>
          </p:cNvSpPr>
          <p:nvPr/>
        </p:nvSpPr>
        <p:spPr bwMode="auto">
          <a:xfrm>
            <a:off x="2424101" y="6181687"/>
            <a:ext cx="393681" cy="2759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314">
                <a:solidFill>
                  <a:srgbClr val="0000CC"/>
                </a:solidFill>
              </a:rPr>
              <a:t>DR</a:t>
            </a:r>
          </a:p>
        </p:txBody>
      </p:sp>
      <p:sp>
        <p:nvSpPr>
          <p:cNvPr id="23" name="Rectangle 12">
            <a:extLst>
              <a:ext uri="{FF2B5EF4-FFF2-40B4-BE49-F238E27FC236}">
                <a16:creationId xmlns:a16="http://schemas.microsoft.com/office/drawing/2014/main" id="{0E5A6742-2746-05DD-8609-95F737CE94C7}"/>
              </a:ext>
            </a:extLst>
          </p:cNvPr>
          <p:cNvSpPr>
            <a:spLocks noChangeArrowheads="1"/>
          </p:cNvSpPr>
          <p:nvPr/>
        </p:nvSpPr>
        <p:spPr bwMode="auto">
          <a:xfrm>
            <a:off x="2040552" y="3851422"/>
            <a:ext cx="271853" cy="22982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314">
                <a:solidFill>
                  <a:srgbClr val="0000CC"/>
                </a:solidFill>
              </a:rPr>
              <a:t>E</a:t>
            </a:r>
          </a:p>
          <a:p>
            <a:pPr algn="ctr"/>
            <a:r>
              <a:rPr lang="en-GB" altLang="en-US" sz="1314">
                <a:solidFill>
                  <a:srgbClr val="0000CC"/>
                </a:solidFill>
              </a:rPr>
              <a:t>X</a:t>
            </a:r>
          </a:p>
          <a:p>
            <a:pPr algn="ctr"/>
            <a:r>
              <a:rPr lang="en-GB" altLang="en-US" sz="1314">
                <a:solidFill>
                  <a:srgbClr val="0000CC"/>
                </a:solidFill>
              </a:rPr>
              <a:t>P</a:t>
            </a:r>
          </a:p>
          <a:p>
            <a:pPr algn="ctr"/>
            <a:r>
              <a:rPr lang="en-GB" altLang="en-US" sz="1314">
                <a:solidFill>
                  <a:srgbClr val="0000CC"/>
                </a:solidFill>
              </a:rPr>
              <a:t>E</a:t>
            </a:r>
          </a:p>
          <a:p>
            <a:pPr algn="ctr"/>
            <a:r>
              <a:rPr lang="en-GB" altLang="en-US" sz="1314">
                <a:solidFill>
                  <a:srgbClr val="0000CC"/>
                </a:solidFill>
              </a:rPr>
              <a:t>N</a:t>
            </a:r>
          </a:p>
          <a:p>
            <a:pPr algn="ctr"/>
            <a:r>
              <a:rPr lang="en-GB" altLang="en-US" sz="1314">
                <a:solidFill>
                  <a:srgbClr val="0000CC"/>
                </a:solidFill>
              </a:rPr>
              <a:t>D</a:t>
            </a:r>
          </a:p>
          <a:p>
            <a:pPr algn="ctr"/>
            <a:r>
              <a:rPr lang="en-GB" altLang="en-US" sz="1314">
                <a:solidFill>
                  <a:srgbClr val="0000CC"/>
                </a:solidFill>
              </a:rPr>
              <a:t>I</a:t>
            </a:r>
          </a:p>
          <a:p>
            <a:pPr algn="ctr"/>
            <a:r>
              <a:rPr lang="en-GB" altLang="en-US" sz="1314">
                <a:solidFill>
                  <a:srgbClr val="0000CC"/>
                </a:solidFill>
              </a:rPr>
              <a:t>T</a:t>
            </a:r>
          </a:p>
          <a:p>
            <a:pPr algn="ctr"/>
            <a:r>
              <a:rPr lang="en-GB" altLang="en-US" sz="1314">
                <a:solidFill>
                  <a:srgbClr val="0000CC"/>
                </a:solidFill>
              </a:rPr>
              <a:t>U</a:t>
            </a:r>
          </a:p>
          <a:p>
            <a:pPr algn="ctr"/>
            <a:r>
              <a:rPr lang="en-GB" altLang="en-US" sz="1314">
                <a:solidFill>
                  <a:srgbClr val="0000CC"/>
                </a:solidFill>
              </a:rPr>
              <a:t>R</a:t>
            </a:r>
          </a:p>
          <a:p>
            <a:pPr algn="ctr"/>
            <a:r>
              <a:rPr lang="en-GB" altLang="en-US" sz="1314">
                <a:solidFill>
                  <a:srgbClr val="0000CC"/>
                </a:solidFill>
              </a:rPr>
              <a:t>E</a:t>
            </a:r>
          </a:p>
        </p:txBody>
      </p:sp>
      <p:sp>
        <p:nvSpPr>
          <p:cNvPr id="24" name="Rectangle 13">
            <a:extLst>
              <a:ext uri="{FF2B5EF4-FFF2-40B4-BE49-F238E27FC236}">
                <a16:creationId xmlns:a16="http://schemas.microsoft.com/office/drawing/2014/main" id="{6AFDC1C3-4038-842C-1B86-1E79C5AA256D}"/>
              </a:ext>
            </a:extLst>
          </p:cNvPr>
          <p:cNvSpPr>
            <a:spLocks noChangeArrowheads="1"/>
          </p:cNvSpPr>
          <p:nvPr/>
        </p:nvSpPr>
        <p:spPr bwMode="auto">
          <a:xfrm>
            <a:off x="2914135" y="4693341"/>
            <a:ext cx="3856405" cy="714197"/>
          </a:xfrm>
          <a:prstGeom prst="rect">
            <a:avLst/>
          </a:prstGeom>
          <a:solidFill>
            <a:srgbClr val="66CCFF"/>
          </a:solidFill>
          <a:ln w="12700">
            <a:solidFill>
              <a:schemeClr val="tx1"/>
            </a:solidFill>
            <a:miter lim="800000"/>
            <a:headEnd/>
            <a:tailEnd/>
          </a:ln>
          <a:effectLst/>
        </p:spPr>
        <p:txBody>
          <a:bodyPr wrap="none" anchor="ctr"/>
          <a:lstStyle/>
          <a:p>
            <a:endParaRPr lang="en-US">
              <a:solidFill>
                <a:srgbClr val="0000CC"/>
              </a:solidFill>
            </a:endParaRPr>
          </a:p>
        </p:txBody>
      </p:sp>
      <p:sp>
        <p:nvSpPr>
          <p:cNvPr id="25" name="Rectangle 14">
            <a:extLst>
              <a:ext uri="{FF2B5EF4-FFF2-40B4-BE49-F238E27FC236}">
                <a16:creationId xmlns:a16="http://schemas.microsoft.com/office/drawing/2014/main" id="{73631962-902A-88F6-6354-ADF35047C96D}"/>
              </a:ext>
            </a:extLst>
          </p:cNvPr>
          <p:cNvSpPr>
            <a:spLocks noChangeArrowheads="1"/>
          </p:cNvSpPr>
          <p:nvPr/>
        </p:nvSpPr>
        <p:spPr bwMode="auto">
          <a:xfrm>
            <a:off x="2897191" y="5854562"/>
            <a:ext cx="3873347" cy="725927"/>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26" name="Rectangle 15">
            <a:extLst>
              <a:ext uri="{FF2B5EF4-FFF2-40B4-BE49-F238E27FC236}">
                <a16:creationId xmlns:a16="http://schemas.microsoft.com/office/drawing/2014/main" id="{10BED8E2-4B3B-80A7-D04B-6F6063FF99F6}"/>
              </a:ext>
            </a:extLst>
          </p:cNvPr>
          <p:cNvSpPr>
            <a:spLocks noChangeArrowheads="1"/>
          </p:cNvSpPr>
          <p:nvPr/>
        </p:nvSpPr>
        <p:spPr bwMode="auto">
          <a:xfrm>
            <a:off x="3680944" y="6043538"/>
            <a:ext cx="2500028"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Activity Cost Centres</a:t>
            </a:r>
          </a:p>
        </p:txBody>
      </p:sp>
      <p:sp>
        <p:nvSpPr>
          <p:cNvPr id="27" name="Rectangle 16">
            <a:extLst>
              <a:ext uri="{FF2B5EF4-FFF2-40B4-BE49-F238E27FC236}">
                <a16:creationId xmlns:a16="http://schemas.microsoft.com/office/drawing/2014/main" id="{51AC0802-6311-39A3-5B5F-A816301799CB}"/>
              </a:ext>
            </a:extLst>
          </p:cNvPr>
          <p:cNvSpPr>
            <a:spLocks noChangeArrowheads="1"/>
          </p:cNvSpPr>
          <p:nvPr/>
        </p:nvSpPr>
        <p:spPr bwMode="auto">
          <a:xfrm>
            <a:off x="3494344" y="4705070"/>
            <a:ext cx="2711624" cy="68001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dirty="0">
                <a:solidFill>
                  <a:srgbClr val="0000CC"/>
                </a:solidFill>
              </a:rPr>
              <a:t>Income &amp; Expenditure </a:t>
            </a:r>
          </a:p>
          <a:p>
            <a:pPr algn="ctr"/>
            <a:r>
              <a:rPr lang="en-GB" altLang="en-US" sz="1970" dirty="0">
                <a:solidFill>
                  <a:srgbClr val="0000CC"/>
                </a:solidFill>
              </a:rPr>
              <a:t>Accounts</a:t>
            </a:r>
          </a:p>
        </p:txBody>
      </p:sp>
      <p:sp>
        <p:nvSpPr>
          <p:cNvPr id="28" name="Rectangle 17">
            <a:extLst>
              <a:ext uri="{FF2B5EF4-FFF2-40B4-BE49-F238E27FC236}">
                <a16:creationId xmlns:a16="http://schemas.microsoft.com/office/drawing/2014/main" id="{3C74DDD4-2818-77CC-8754-909F8FD9ADAD}"/>
              </a:ext>
            </a:extLst>
          </p:cNvPr>
          <p:cNvSpPr>
            <a:spLocks noChangeArrowheads="1"/>
          </p:cNvSpPr>
          <p:nvPr/>
        </p:nvSpPr>
        <p:spPr bwMode="auto">
          <a:xfrm>
            <a:off x="3495970" y="6773375"/>
            <a:ext cx="2643208"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Reallocation Accounts</a:t>
            </a:r>
          </a:p>
        </p:txBody>
      </p:sp>
      <p:sp>
        <p:nvSpPr>
          <p:cNvPr id="29" name="Rectangle 18">
            <a:extLst>
              <a:ext uri="{FF2B5EF4-FFF2-40B4-BE49-F238E27FC236}">
                <a16:creationId xmlns:a16="http://schemas.microsoft.com/office/drawing/2014/main" id="{12CCFED4-5C61-65E8-789B-E3CFF04087B7}"/>
              </a:ext>
            </a:extLst>
          </p:cNvPr>
          <p:cNvSpPr>
            <a:spLocks noChangeArrowheads="1"/>
          </p:cNvSpPr>
          <p:nvPr/>
        </p:nvSpPr>
        <p:spPr bwMode="auto">
          <a:xfrm>
            <a:off x="2897191" y="5513104"/>
            <a:ext cx="3873347" cy="35709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30" name="Rectangle 19">
            <a:extLst>
              <a:ext uri="{FF2B5EF4-FFF2-40B4-BE49-F238E27FC236}">
                <a16:creationId xmlns:a16="http://schemas.microsoft.com/office/drawing/2014/main" id="{B9007E2A-AD55-3D05-D35C-EB2D384BEE57}"/>
              </a:ext>
            </a:extLst>
          </p:cNvPr>
          <p:cNvSpPr>
            <a:spLocks noChangeArrowheads="1"/>
          </p:cNvSpPr>
          <p:nvPr/>
        </p:nvSpPr>
        <p:spPr bwMode="auto">
          <a:xfrm>
            <a:off x="4021923" y="5500071"/>
            <a:ext cx="3090076" cy="3768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a:solidFill>
                  <a:srgbClr val="0000CC"/>
                </a:solidFill>
              </a:rPr>
              <a:t>COST LEDGER</a:t>
            </a:r>
          </a:p>
        </p:txBody>
      </p:sp>
      <p:sp>
        <p:nvSpPr>
          <p:cNvPr id="31" name="Title 3">
            <a:extLst>
              <a:ext uri="{FF2B5EF4-FFF2-40B4-BE49-F238E27FC236}">
                <a16:creationId xmlns:a16="http://schemas.microsoft.com/office/drawing/2014/main" id="{1256ABFE-203B-AF8A-01AA-96FE3EC66E9C}"/>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2">
            <a:extLst>
              <a:ext uri="{FF2B5EF4-FFF2-40B4-BE49-F238E27FC236}">
                <a16:creationId xmlns:a16="http://schemas.microsoft.com/office/drawing/2014/main" id="{EB58DB19-F1B2-43A6-A212-442F8BAA97E3}"/>
              </a:ext>
            </a:extLst>
          </p:cNvPr>
          <p:cNvGrpSpPr>
            <a:grpSpLocks/>
          </p:cNvGrpSpPr>
          <p:nvPr/>
        </p:nvGrpSpPr>
        <p:grpSpPr bwMode="auto">
          <a:xfrm>
            <a:off x="2042240" y="2794768"/>
            <a:ext cx="5645808" cy="3722167"/>
            <a:chOff x="607" y="918"/>
            <a:chExt cx="4332" cy="2856"/>
          </a:xfrm>
        </p:grpSpPr>
        <p:sp>
          <p:nvSpPr>
            <p:cNvPr id="66563" name="Rectangle 3">
              <a:extLst>
                <a:ext uri="{FF2B5EF4-FFF2-40B4-BE49-F238E27FC236}">
                  <a16:creationId xmlns:a16="http://schemas.microsoft.com/office/drawing/2014/main" id="{276AF6B4-AAF6-401C-89E3-865749440F76}"/>
                </a:ext>
              </a:extLst>
            </p:cNvPr>
            <p:cNvSpPr>
              <a:spLocks noChangeArrowheads="1"/>
            </p:cNvSpPr>
            <p:nvPr/>
          </p:nvSpPr>
          <p:spPr bwMode="auto">
            <a:xfrm>
              <a:off x="1276" y="943"/>
              <a:ext cx="2959" cy="813"/>
            </a:xfrm>
            <a:prstGeom prst="rect">
              <a:avLst/>
            </a:prstGeom>
            <a:solidFill>
              <a:srgbClr val="66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64" name="Rectangle 4">
              <a:extLst>
                <a:ext uri="{FF2B5EF4-FFF2-40B4-BE49-F238E27FC236}">
                  <a16:creationId xmlns:a16="http://schemas.microsoft.com/office/drawing/2014/main" id="{AA226FE9-8AD0-45F7-AA36-0BB53434725B}"/>
                </a:ext>
              </a:extLst>
            </p:cNvPr>
            <p:cNvSpPr>
              <a:spLocks noChangeArrowheads="1"/>
            </p:cNvSpPr>
            <p:nvPr/>
          </p:nvSpPr>
          <p:spPr bwMode="auto">
            <a:xfrm>
              <a:off x="1276" y="943"/>
              <a:ext cx="2959" cy="260"/>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65" name="Rectangle 5">
              <a:extLst>
                <a:ext uri="{FF2B5EF4-FFF2-40B4-BE49-F238E27FC236}">
                  <a16:creationId xmlns:a16="http://schemas.microsoft.com/office/drawing/2014/main" id="{C0B3F0B6-B9AD-4169-BCBB-D34306050D2E}"/>
                </a:ext>
              </a:extLst>
            </p:cNvPr>
            <p:cNvSpPr>
              <a:spLocks noChangeArrowheads="1"/>
            </p:cNvSpPr>
            <p:nvPr/>
          </p:nvSpPr>
          <p:spPr bwMode="auto">
            <a:xfrm>
              <a:off x="1263" y="3217"/>
              <a:ext cx="2972" cy="557"/>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66" name="Rectangle 6">
              <a:extLst>
                <a:ext uri="{FF2B5EF4-FFF2-40B4-BE49-F238E27FC236}">
                  <a16:creationId xmlns:a16="http://schemas.microsoft.com/office/drawing/2014/main" id="{6E57B93C-D8E3-4C99-A781-529E702153AC}"/>
                </a:ext>
              </a:extLst>
            </p:cNvPr>
            <p:cNvSpPr>
              <a:spLocks noChangeArrowheads="1"/>
            </p:cNvSpPr>
            <p:nvPr/>
          </p:nvSpPr>
          <p:spPr bwMode="auto">
            <a:xfrm>
              <a:off x="1951" y="918"/>
              <a:ext cx="2371"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dirty="0">
                  <a:solidFill>
                    <a:srgbClr val="0000CC"/>
                  </a:solidFill>
                </a:rPr>
                <a:t>GENERAL LEDGER</a:t>
              </a:r>
            </a:p>
          </p:txBody>
        </p:sp>
        <p:sp>
          <p:nvSpPr>
            <p:cNvPr id="66567" name="Rectangle 7">
              <a:extLst>
                <a:ext uri="{FF2B5EF4-FFF2-40B4-BE49-F238E27FC236}">
                  <a16:creationId xmlns:a16="http://schemas.microsoft.com/office/drawing/2014/main" id="{A43764D6-E48D-492C-9E7A-915A81DD5A81}"/>
                </a:ext>
              </a:extLst>
            </p:cNvPr>
            <p:cNvSpPr>
              <a:spLocks noChangeArrowheads="1"/>
            </p:cNvSpPr>
            <p:nvPr/>
          </p:nvSpPr>
          <p:spPr bwMode="auto">
            <a:xfrm>
              <a:off x="1650" y="1342"/>
              <a:ext cx="2222"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Balance Sheet Accounts</a:t>
              </a:r>
            </a:p>
          </p:txBody>
        </p:sp>
        <p:sp>
          <p:nvSpPr>
            <p:cNvPr id="66568" name="Line 8">
              <a:extLst>
                <a:ext uri="{FF2B5EF4-FFF2-40B4-BE49-F238E27FC236}">
                  <a16:creationId xmlns:a16="http://schemas.microsoft.com/office/drawing/2014/main" id="{B81DC364-B8FE-4D13-898C-9D1B15B04B04}"/>
                </a:ext>
              </a:extLst>
            </p:cNvPr>
            <p:cNvSpPr>
              <a:spLocks noChangeShapeType="1"/>
            </p:cNvSpPr>
            <p:nvPr/>
          </p:nvSpPr>
          <p:spPr bwMode="auto">
            <a:xfrm flipH="1">
              <a:off x="870" y="1387"/>
              <a:ext cx="393"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69" name="Line 9">
              <a:extLst>
                <a:ext uri="{FF2B5EF4-FFF2-40B4-BE49-F238E27FC236}">
                  <a16:creationId xmlns:a16="http://schemas.microsoft.com/office/drawing/2014/main" id="{2AEFD89C-0CC5-4869-8AD3-BEC64A12158F}"/>
                </a:ext>
              </a:extLst>
            </p:cNvPr>
            <p:cNvSpPr>
              <a:spLocks noChangeShapeType="1"/>
            </p:cNvSpPr>
            <p:nvPr/>
          </p:nvSpPr>
          <p:spPr bwMode="auto">
            <a:xfrm>
              <a:off x="861" y="1391"/>
              <a:ext cx="0" cy="14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70" name="Line 10">
              <a:extLst>
                <a:ext uri="{FF2B5EF4-FFF2-40B4-BE49-F238E27FC236}">
                  <a16:creationId xmlns:a16="http://schemas.microsoft.com/office/drawing/2014/main" id="{2498C935-B0B6-43CA-A9CC-B6F2698A64F0}"/>
                </a:ext>
              </a:extLst>
            </p:cNvPr>
            <p:cNvSpPr>
              <a:spLocks noChangeShapeType="1"/>
            </p:cNvSpPr>
            <p:nvPr/>
          </p:nvSpPr>
          <p:spPr bwMode="auto">
            <a:xfrm>
              <a:off x="865" y="2882"/>
              <a:ext cx="403"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71" name="Rectangle 11">
              <a:extLst>
                <a:ext uri="{FF2B5EF4-FFF2-40B4-BE49-F238E27FC236}">
                  <a16:creationId xmlns:a16="http://schemas.microsoft.com/office/drawing/2014/main" id="{3DDECA43-1472-488D-BB63-153A3E83AD14}"/>
                </a:ext>
              </a:extLst>
            </p:cNvPr>
            <p:cNvSpPr>
              <a:spLocks noChangeArrowheads="1"/>
            </p:cNvSpPr>
            <p:nvPr/>
          </p:nvSpPr>
          <p:spPr bwMode="auto">
            <a:xfrm>
              <a:off x="912" y="1149"/>
              <a:ext cx="302" cy="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314">
                  <a:solidFill>
                    <a:srgbClr val="0000CC"/>
                  </a:solidFill>
                </a:rPr>
                <a:t>CR</a:t>
              </a:r>
            </a:p>
          </p:txBody>
        </p:sp>
        <p:sp>
          <p:nvSpPr>
            <p:cNvPr id="66572" name="Rectangle 12">
              <a:extLst>
                <a:ext uri="{FF2B5EF4-FFF2-40B4-BE49-F238E27FC236}">
                  <a16:creationId xmlns:a16="http://schemas.microsoft.com/office/drawing/2014/main" id="{B1EF7E66-1EE0-40F4-A5D6-67CC4169EB5A}"/>
                </a:ext>
              </a:extLst>
            </p:cNvPr>
            <p:cNvSpPr>
              <a:spLocks noChangeArrowheads="1"/>
            </p:cNvSpPr>
            <p:nvPr/>
          </p:nvSpPr>
          <p:spPr bwMode="auto">
            <a:xfrm>
              <a:off x="900" y="2909"/>
              <a:ext cx="302" cy="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314">
                  <a:solidFill>
                    <a:srgbClr val="0000CC"/>
                  </a:solidFill>
                </a:rPr>
                <a:t>DR</a:t>
              </a:r>
            </a:p>
          </p:txBody>
        </p:sp>
        <p:sp>
          <p:nvSpPr>
            <p:cNvPr id="66573" name="Rectangle 13">
              <a:extLst>
                <a:ext uri="{FF2B5EF4-FFF2-40B4-BE49-F238E27FC236}">
                  <a16:creationId xmlns:a16="http://schemas.microsoft.com/office/drawing/2014/main" id="{B4542B96-EE36-4759-AAA4-438D75544D95}"/>
                </a:ext>
              </a:extLst>
            </p:cNvPr>
            <p:cNvSpPr>
              <a:spLocks noChangeArrowheads="1"/>
            </p:cNvSpPr>
            <p:nvPr/>
          </p:nvSpPr>
          <p:spPr bwMode="auto">
            <a:xfrm>
              <a:off x="607" y="1121"/>
              <a:ext cx="209" cy="17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314">
                  <a:solidFill>
                    <a:srgbClr val="0000CC"/>
                  </a:solidFill>
                </a:rPr>
                <a:t>E</a:t>
              </a:r>
            </a:p>
            <a:p>
              <a:pPr algn="ctr"/>
              <a:r>
                <a:rPr lang="en-GB" altLang="en-US" sz="1314">
                  <a:solidFill>
                    <a:srgbClr val="0000CC"/>
                  </a:solidFill>
                </a:rPr>
                <a:t>X</a:t>
              </a:r>
            </a:p>
            <a:p>
              <a:pPr algn="ctr"/>
              <a:r>
                <a:rPr lang="en-GB" altLang="en-US" sz="1314">
                  <a:solidFill>
                    <a:srgbClr val="0000CC"/>
                  </a:solidFill>
                </a:rPr>
                <a:t>P</a:t>
              </a:r>
            </a:p>
            <a:p>
              <a:pPr algn="ctr"/>
              <a:r>
                <a:rPr lang="en-GB" altLang="en-US" sz="1314">
                  <a:solidFill>
                    <a:srgbClr val="0000CC"/>
                  </a:solidFill>
                </a:rPr>
                <a:t>E</a:t>
              </a:r>
            </a:p>
            <a:p>
              <a:pPr algn="ctr"/>
              <a:r>
                <a:rPr lang="en-GB" altLang="en-US" sz="1314">
                  <a:solidFill>
                    <a:srgbClr val="0000CC"/>
                  </a:solidFill>
                </a:rPr>
                <a:t>N</a:t>
              </a:r>
            </a:p>
            <a:p>
              <a:pPr algn="ctr"/>
              <a:r>
                <a:rPr lang="en-GB" altLang="en-US" sz="1314">
                  <a:solidFill>
                    <a:srgbClr val="0000CC"/>
                  </a:solidFill>
                </a:rPr>
                <a:t>D</a:t>
              </a:r>
            </a:p>
            <a:p>
              <a:pPr algn="ctr"/>
              <a:r>
                <a:rPr lang="en-GB" altLang="en-US" sz="1314">
                  <a:solidFill>
                    <a:srgbClr val="0000CC"/>
                  </a:solidFill>
                </a:rPr>
                <a:t>I</a:t>
              </a:r>
            </a:p>
            <a:p>
              <a:pPr algn="ctr"/>
              <a:r>
                <a:rPr lang="en-GB" altLang="en-US" sz="1314">
                  <a:solidFill>
                    <a:srgbClr val="0000CC"/>
                  </a:solidFill>
                </a:rPr>
                <a:t>T</a:t>
              </a:r>
            </a:p>
            <a:p>
              <a:pPr algn="ctr"/>
              <a:r>
                <a:rPr lang="en-GB" altLang="en-US" sz="1314">
                  <a:solidFill>
                    <a:srgbClr val="0000CC"/>
                  </a:solidFill>
                </a:rPr>
                <a:t>U</a:t>
              </a:r>
            </a:p>
            <a:p>
              <a:pPr algn="ctr"/>
              <a:r>
                <a:rPr lang="en-GB" altLang="en-US" sz="1314">
                  <a:solidFill>
                    <a:srgbClr val="0000CC"/>
                  </a:solidFill>
                </a:rPr>
                <a:t>R</a:t>
              </a:r>
            </a:p>
            <a:p>
              <a:pPr algn="ctr"/>
              <a:r>
                <a:rPr lang="en-GB" altLang="en-US" sz="1314">
                  <a:solidFill>
                    <a:srgbClr val="0000CC"/>
                  </a:solidFill>
                </a:rPr>
                <a:t>E</a:t>
              </a:r>
            </a:p>
          </p:txBody>
        </p:sp>
        <p:sp>
          <p:nvSpPr>
            <p:cNvPr id="66574" name="Rectangle 14">
              <a:extLst>
                <a:ext uri="{FF2B5EF4-FFF2-40B4-BE49-F238E27FC236}">
                  <a16:creationId xmlns:a16="http://schemas.microsoft.com/office/drawing/2014/main" id="{840C05AF-E676-4689-BE2F-2D67049E3727}"/>
                </a:ext>
              </a:extLst>
            </p:cNvPr>
            <p:cNvSpPr>
              <a:spLocks noChangeArrowheads="1"/>
            </p:cNvSpPr>
            <p:nvPr/>
          </p:nvSpPr>
          <p:spPr bwMode="auto">
            <a:xfrm>
              <a:off x="1276" y="1767"/>
              <a:ext cx="2959" cy="548"/>
            </a:xfrm>
            <a:prstGeom prst="rect">
              <a:avLst/>
            </a:prstGeom>
            <a:solidFill>
              <a:srgbClr val="66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75" name="Rectangle 15">
              <a:extLst>
                <a:ext uri="{FF2B5EF4-FFF2-40B4-BE49-F238E27FC236}">
                  <a16:creationId xmlns:a16="http://schemas.microsoft.com/office/drawing/2014/main" id="{7B830CD9-3DC5-40B1-B78A-FC285FDA57F7}"/>
                </a:ext>
              </a:extLst>
            </p:cNvPr>
            <p:cNvSpPr>
              <a:spLocks noChangeArrowheads="1"/>
            </p:cNvSpPr>
            <p:nvPr/>
          </p:nvSpPr>
          <p:spPr bwMode="auto">
            <a:xfrm>
              <a:off x="1263" y="2658"/>
              <a:ext cx="2972" cy="557"/>
            </a:xfrm>
            <a:prstGeom prst="rect">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76" name="Rectangle 16">
              <a:extLst>
                <a:ext uri="{FF2B5EF4-FFF2-40B4-BE49-F238E27FC236}">
                  <a16:creationId xmlns:a16="http://schemas.microsoft.com/office/drawing/2014/main" id="{7839C838-C42F-45A0-9F08-084B7C67E78D}"/>
                </a:ext>
              </a:extLst>
            </p:cNvPr>
            <p:cNvSpPr>
              <a:spLocks noChangeArrowheads="1"/>
            </p:cNvSpPr>
            <p:nvPr/>
          </p:nvSpPr>
          <p:spPr bwMode="auto">
            <a:xfrm>
              <a:off x="1864" y="2803"/>
              <a:ext cx="1918"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Activity Cost Centres</a:t>
              </a:r>
            </a:p>
          </p:txBody>
        </p:sp>
        <p:sp>
          <p:nvSpPr>
            <p:cNvPr id="66577" name="Rectangle 17">
              <a:extLst>
                <a:ext uri="{FF2B5EF4-FFF2-40B4-BE49-F238E27FC236}">
                  <a16:creationId xmlns:a16="http://schemas.microsoft.com/office/drawing/2014/main" id="{6F0FD8A3-EDBE-4B95-88E0-E4355B117F58}"/>
                </a:ext>
              </a:extLst>
            </p:cNvPr>
            <p:cNvSpPr>
              <a:spLocks noChangeArrowheads="1"/>
            </p:cNvSpPr>
            <p:nvPr/>
          </p:nvSpPr>
          <p:spPr bwMode="auto">
            <a:xfrm>
              <a:off x="1721" y="1776"/>
              <a:ext cx="2081" cy="52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Income &amp; Expenditure </a:t>
              </a:r>
            </a:p>
            <a:p>
              <a:pPr algn="ctr"/>
              <a:r>
                <a:rPr lang="en-GB" altLang="en-US" sz="1970">
                  <a:solidFill>
                    <a:srgbClr val="0000CC"/>
                  </a:solidFill>
                </a:rPr>
                <a:t>Accounts</a:t>
              </a:r>
            </a:p>
          </p:txBody>
        </p:sp>
        <p:sp>
          <p:nvSpPr>
            <p:cNvPr id="66578" name="Rectangle 18">
              <a:extLst>
                <a:ext uri="{FF2B5EF4-FFF2-40B4-BE49-F238E27FC236}">
                  <a16:creationId xmlns:a16="http://schemas.microsoft.com/office/drawing/2014/main" id="{8D3F13E2-684C-44DE-8565-3A3F0C7BC0F1}"/>
                </a:ext>
              </a:extLst>
            </p:cNvPr>
            <p:cNvSpPr>
              <a:spLocks noChangeArrowheads="1"/>
            </p:cNvSpPr>
            <p:nvPr/>
          </p:nvSpPr>
          <p:spPr bwMode="auto">
            <a:xfrm>
              <a:off x="1723" y="3363"/>
              <a:ext cx="2028"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970">
                  <a:solidFill>
                    <a:srgbClr val="0000CC"/>
                  </a:solidFill>
                </a:rPr>
                <a:t>Reallocation Accounts</a:t>
              </a:r>
            </a:p>
          </p:txBody>
        </p:sp>
        <p:sp>
          <p:nvSpPr>
            <p:cNvPr id="66579" name="Line 19">
              <a:extLst>
                <a:ext uri="{FF2B5EF4-FFF2-40B4-BE49-F238E27FC236}">
                  <a16:creationId xmlns:a16="http://schemas.microsoft.com/office/drawing/2014/main" id="{BFEC06A3-1A55-4333-9D45-10649FEAB5A0}"/>
                </a:ext>
              </a:extLst>
            </p:cNvPr>
            <p:cNvSpPr>
              <a:spLocks noChangeShapeType="1"/>
            </p:cNvSpPr>
            <p:nvPr/>
          </p:nvSpPr>
          <p:spPr bwMode="auto">
            <a:xfrm>
              <a:off x="4264" y="2001"/>
              <a:ext cx="39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80" name="Line 20">
              <a:extLst>
                <a:ext uri="{FF2B5EF4-FFF2-40B4-BE49-F238E27FC236}">
                  <a16:creationId xmlns:a16="http://schemas.microsoft.com/office/drawing/2014/main" id="{EAEE96E1-0C6E-4847-B176-2CC3EEE11E96}"/>
                </a:ext>
              </a:extLst>
            </p:cNvPr>
            <p:cNvSpPr>
              <a:spLocks noChangeShapeType="1"/>
            </p:cNvSpPr>
            <p:nvPr/>
          </p:nvSpPr>
          <p:spPr bwMode="auto">
            <a:xfrm>
              <a:off x="4670" y="2005"/>
              <a:ext cx="0" cy="14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81" name="Line 21">
              <a:extLst>
                <a:ext uri="{FF2B5EF4-FFF2-40B4-BE49-F238E27FC236}">
                  <a16:creationId xmlns:a16="http://schemas.microsoft.com/office/drawing/2014/main" id="{67D12F73-94B2-4F38-B28A-E89F19BEE28C}"/>
                </a:ext>
              </a:extLst>
            </p:cNvPr>
            <p:cNvSpPr>
              <a:spLocks noChangeShapeType="1"/>
            </p:cNvSpPr>
            <p:nvPr/>
          </p:nvSpPr>
          <p:spPr bwMode="auto">
            <a:xfrm flipH="1">
              <a:off x="4256" y="3496"/>
              <a:ext cx="41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82" name="Rectangle 22">
              <a:extLst>
                <a:ext uri="{FF2B5EF4-FFF2-40B4-BE49-F238E27FC236}">
                  <a16:creationId xmlns:a16="http://schemas.microsoft.com/office/drawing/2014/main" id="{B5AC6EF9-0798-4C9E-A69D-F8AA59FCFE5B}"/>
                </a:ext>
              </a:extLst>
            </p:cNvPr>
            <p:cNvSpPr>
              <a:spLocks noChangeArrowheads="1"/>
            </p:cNvSpPr>
            <p:nvPr/>
          </p:nvSpPr>
          <p:spPr bwMode="auto">
            <a:xfrm>
              <a:off x="4336" y="3538"/>
              <a:ext cx="302" cy="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314">
                  <a:solidFill>
                    <a:srgbClr val="0000CC"/>
                  </a:solidFill>
                </a:rPr>
                <a:t>CR</a:t>
              </a:r>
            </a:p>
          </p:txBody>
        </p:sp>
        <p:sp>
          <p:nvSpPr>
            <p:cNvPr id="66583" name="Rectangle 23">
              <a:extLst>
                <a:ext uri="{FF2B5EF4-FFF2-40B4-BE49-F238E27FC236}">
                  <a16:creationId xmlns:a16="http://schemas.microsoft.com/office/drawing/2014/main" id="{70900C63-613F-4E15-B581-C3EADF26F3EB}"/>
                </a:ext>
              </a:extLst>
            </p:cNvPr>
            <p:cNvSpPr>
              <a:spLocks noChangeArrowheads="1"/>
            </p:cNvSpPr>
            <p:nvPr/>
          </p:nvSpPr>
          <p:spPr bwMode="auto">
            <a:xfrm>
              <a:off x="4298" y="1736"/>
              <a:ext cx="302" cy="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314">
                  <a:solidFill>
                    <a:srgbClr val="0000CC"/>
                  </a:solidFill>
                </a:rPr>
                <a:t>DR</a:t>
              </a:r>
            </a:p>
          </p:txBody>
        </p:sp>
        <p:sp>
          <p:nvSpPr>
            <p:cNvPr id="66584" name="Rectangle 24">
              <a:extLst>
                <a:ext uri="{FF2B5EF4-FFF2-40B4-BE49-F238E27FC236}">
                  <a16:creationId xmlns:a16="http://schemas.microsoft.com/office/drawing/2014/main" id="{AE2A9D8F-DDCA-4940-B698-1AEE4F800ECA}"/>
                </a:ext>
              </a:extLst>
            </p:cNvPr>
            <p:cNvSpPr>
              <a:spLocks noChangeArrowheads="1"/>
            </p:cNvSpPr>
            <p:nvPr/>
          </p:nvSpPr>
          <p:spPr bwMode="auto">
            <a:xfrm>
              <a:off x="4723" y="1191"/>
              <a:ext cx="216" cy="23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1314">
                  <a:solidFill>
                    <a:srgbClr val="0000CC"/>
                  </a:solidFill>
                </a:rPr>
                <a:t>R</a:t>
              </a:r>
            </a:p>
            <a:p>
              <a:pPr algn="ctr"/>
              <a:r>
                <a:rPr lang="en-GB" altLang="en-US" sz="1314">
                  <a:solidFill>
                    <a:srgbClr val="0000CC"/>
                  </a:solidFill>
                </a:rPr>
                <a:t>O</a:t>
              </a:r>
            </a:p>
            <a:p>
              <a:pPr algn="ctr"/>
              <a:r>
                <a:rPr lang="en-GB" altLang="en-US" sz="1314">
                  <a:solidFill>
                    <a:srgbClr val="0000CC"/>
                  </a:solidFill>
                </a:rPr>
                <a:t>L</a:t>
              </a:r>
            </a:p>
            <a:p>
              <a:pPr algn="ctr"/>
              <a:r>
                <a:rPr lang="en-GB" altLang="en-US" sz="1314">
                  <a:solidFill>
                    <a:srgbClr val="0000CC"/>
                  </a:solidFill>
                </a:rPr>
                <a:t>L</a:t>
              </a:r>
            </a:p>
            <a:p>
              <a:pPr algn="ctr"/>
              <a:endParaRPr lang="en-GB" altLang="en-US" sz="1314">
                <a:solidFill>
                  <a:srgbClr val="0000CC"/>
                </a:solidFill>
              </a:endParaRPr>
            </a:p>
            <a:p>
              <a:pPr algn="ctr"/>
              <a:r>
                <a:rPr lang="en-GB" altLang="en-US" sz="1314">
                  <a:solidFill>
                    <a:srgbClr val="0000CC"/>
                  </a:solidFill>
                </a:rPr>
                <a:t>U</a:t>
              </a:r>
            </a:p>
            <a:p>
              <a:pPr algn="ctr"/>
              <a:r>
                <a:rPr lang="en-GB" altLang="en-US" sz="1314">
                  <a:solidFill>
                    <a:srgbClr val="0000CC"/>
                  </a:solidFill>
                </a:rPr>
                <a:t>P</a:t>
              </a:r>
            </a:p>
            <a:p>
              <a:pPr algn="ctr"/>
              <a:endParaRPr lang="en-GB" altLang="en-US" sz="1314">
                <a:solidFill>
                  <a:srgbClr val="0000CC"/>
                </a:solidFill>
              </a:endParaRPr>
            </a:p>
            <a:p>
              <a:pPr algn="ctr"/>
              <a:r>
                <a:rPr lang="en-GB" altLang="en-US" sz="1314">
                  <a:solidFill>
                    <a:srgbClr val="0000CC"/>
                  </a:solidFill>
                </a:rPr>
                <a:t>P</a:t>
              </a:r>
            </a:p>
            <a:p>
              <a:pPr algn="ctr"/>
              <a:r>
                <a:rPr lang="en-GB" altLang="en-US" sz="1314">
                  <a:solidFill>
                    <a:srgbClr val="0000CC"/>
                  </a:solidFill>
                </a:rPr>
                <a:t>R</a:t>
              </a:r>
            </a:p>
            <a:p>
              <a:pPr algn="ctr"/>
              <a:r>
                <a:rPr lang="en-GB" altLang="en-US" sz="1314">
                  <a:solidFill>
                    <a:srgbClr val="0000CC"/>
                  </a:solidFill>
                </a:rPr>
                <a:t>O</a:t>
              </a:r>
            </a:p>
            <a:p>
              <a:pPr algn="ctr"/>
              <a:r>
                <a:rPr lang="en-GB" altLang="en-US" sz="1314">
                  <a:solidFill>
                    <a:srgbClr val="0000CC"/>
                  </a:solidFill>
                </a:rPr>
                <a:t>C</a:t>
              </a:r>
            </a:p>
            <a:p>
              <a:pPr algn="ctr"/>
              <a:r>
                <a:rPr lang="en-GB" altLang="en-US" sz="1314">
                  <a:solidFill>
                    <a:srgbClr val="0000CC"/>
                  </a:solidFill>
                </a:rPr>
                <a:t>E</a:t>
              </a:r>
            </a:p>
            <a:p>
              <a:pPr algn="ctr"/>
              <a:r>
                <a:rPr lang="en-GB" altLang="en-US" sz="1314">
                  <a:solidFill>
                    <a:srgbClr val="0000CC"/>
                  </a:solidFill>
                </a:rPr>
                <a:t>S</a:t>
              </a:r>
            </a:p>
            <a:p>
              <a:pPr algn="ctr"/>
              <a:r>
                <a:rPr lang="en-GB" altLang="en-US" sz="1314">
                  <a:solidFill>
                    <a:srgbClr val="0000CC"/>
                  </a:solidFill>
                </a:rPr>
                <a:t>S</a:t>
              </a:r>
            </a:p>
          </p:txBody>
        </p:sp>
        <p:sp>
          <p:nvSpPr>
            <p:cNvPr id="66585" name="Rectangle 25">
              <a:extLst>
                <a:ext uri="{FF2B5EF4-FFF2-40B4-BE49-F238E27FC236}">
                  <a16:creationId xmlns:a16="http://schemas.microsoft.com/office/drawing/2014/main" id="{2A607A1A-A3C8-4639-A3C5-B3FBF5027A87}"/>
                </a:ext>
              </a:extLst>
            </p:cNvPr>
            <p:cNvSpPr>
              <a:spLocks noChangeArrowheads="1"/>
            </p:cNvSpPr>
            <p:nvPr/>
          </p:nvSpPr>
          <p:spPr bwMode="auto">
            <a:xfrm>
              <a:off x="1263" y="2396"/>
              <a:ext cx="2972" cy="274"/>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66586" name="Rectangle 26">
              <a:extLst>
                <a:ext uri="{FF2B5EF4-FFF2-40B4-BE49-F238E27FC236}">
                  <a16:creationId xmlns:a16="http://schemas.microsoft.com/office/drawing/2014/main" id="{857DF146-260E-441A-BB88-7CE7BC264677}"/>
                </a:ext>
              </a:extLst>
            </p:cNvPr>
            <p:cNvSpPr>
              <a:spLocks noChangeArrowheads="1"/>
            </p:cNvSpPr>
            <p:nvPr/>
          </p:nvSpPr>
          <p:spPr bwMode="auto">
            <a:xfrm>
              <a:off x="2126" y="2386"/>
              <a:ext cx="2371" cy="2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970">
                  <a:solidFill>
                    <a:srgbClr val="0000CC"/>
                  </a:solidFill>
                </a:rPr>
                <a:t>COST LEDGER</a:t>
              </a:r>
            </a:p>
          </p:txBody>
        </p:sp>
      </p:grpSp>
      <p:sp>
        <p:nvSpPr>
          <p:cNvPr id="29" name="Content Placeholder 2">
            <a:extLst>
              <a:ext uri="{FF2B5EF4-FFF2-40B4-BE49-F238E27FC236}">
                <a16:creationId xmlns:a16="http://schemas.microsoft.com/office/drawing/2014/main" id="{5F112369-02CF-51A5-FA8C-2424A9544E74}"/>
              </a:ext>
            </a:extLst>
          </p:cNvPr>
          <p:cNvSpPr txBox="1">
            <a:spLocks/>
          </p:cNvSpPr>
          <p:nvPr/>
        </p:nvSpPr>
        <p:spPr>
          <a:xfrm>
            <a:off x="2515586" y="1624979"/>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31" name="Title 3">
            <a:extLst>
              <a:ext uri="{FF2B5EF4-FFF2-40B4-BE49-F238E27FC236}">
                <a16:creationId xmlns:a16="http://schemas.microsoft.com/office/drawing/2014/main" id="{65B85A6D-8AE2-3AA9-A2D1-33C26125E0BC}"/>
              </a:ext>
            </a:extLst>
          </p:cNvPr>
          <p:cNvSpPr txBox="1">
            <a:spLocks/>
          </p:cNvSpPr>
          <p:nvPr/>
        </p:nvSpPr>
        <p:spPr>
          <a:xfrm>
            <a:off x="2412306" y="2182415"/>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7030A0"/>
                </a:solidFill>
                <a:latin typeface="Arial" panose="020B0604020202020204" pitchFamily="34" charset="0"/>
                <a:cs typeface="Arial" panose="020B0604020202020204" pitchFamily="34" charset="0"/>
              </a:rPr>
              <a:t>The Roll Up process</a:t>
            </a:r>
            <a:endParaRPr lang="en-NG" sz="2400" i="1" dirty="0">
              <a:solidFill>
                <a:srgbClr val="7030A0"/>
              </a:solidFill>
              <a:latin typeface="Arial" panose="020B0604020202020204" pitchFamily="34" charset="0"/>
              <a:cs typeface="Arial" panose="020B0604020202020204" pitchFamily="34" charset="0"/>
            </a:endParaRPr>
          </a:p>
        </p:txBody>
      </p:sp>
      <p:sp>
        <p:nvSpPr>
          <p:cNvPr id="32" name="Title 3">
            <a:extLst>
              <a:ext uri="{FF2B5EF4-FFF2-40B4-BE49-F238E27FC236}">
                <a16:creationId xmlns:a16="http://schemas.microsoft.com/office/drawing/2014/main" id="{A71EF024-483A-78AF-35A9-AC56F535E0CC}"/>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1E65A6-A17C-0BD2-0BF8-144463CCF4FC}"/>
              </a:ext>
            </a:extLst>
          </p:cNvPr>
          <p:cNvSpPr txBox="1">
            <a:spLocks/>
          </p:cNvSpPr>
          <p:nvPr/>
        </p:nvSpPr>
        <p:spPr>
          <a:xfrm>
            <a:off x="2556323" y="667830"/>
            <a:ext cx="6624736" cy="553998"/>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3600" dirty="0">
                <a:solidFill>
                  <a:schemeClr val="bg1"/>
                </a:solidFill>
                <a:latin typeface="Arial" panose="020B0604020202020204" pitchFamily="34" charset="0"/>
                <a:cs typeface="Arial" panose="020B0604020202020204" pitchFamily="34" charset="0"/>
              </a:rPr>
              <a:t>Questions</a:t>
            </a:r>
            <a:endParaRPr lang="en-NG" sz="3600" i="1" dirty="0">
              <a:solidFill>
                <a:schemeClr val="bg1"/>
              </a:solidFill>
              <a:latin typeface="Arial" panose="020B0604020202020204" pitchFamily="34" charset="0"/>
              <a:cs typeface="Arial" panose="020B0604020202020204" pitchFamily="34" charset="0"/>
            </a:endParaRPr>
          </a:p>
        </p:txBody>
      </p:sp>
      <p:pic>
        <p:nvPicPr>
          <p:cNvPr id="7" name="Picture 2" descr="http://www.englishexercises.org/makeagame/my_documents/my_pictures/2011/jun/FEZ_question-mark2.jpg">
            <a:extLst>
              <a:ext uri="{FF2B5EF4-FFF2-40B4-BE49-F238E27FC236}">
                <a16:creationId xmlns:a16="http://schemas.microsoft.com/office/drawing/2014/main" id="{D7C8886D-B1BF-70D5-65CA-D57031CD7D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410" y="2124447"/>
            <a:ext cx="3384376" cy="4647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897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Grp="1" noChangeArrowheads="1"/>
          </p:cNvSpPr>
          <p:nvPr>
            <p:ph type="dt" sz="quarter" idx="10"/>
          </p:nvPr>
        </p:nvSpPr>
        <p:spPr/>
        <p:txBody>
          <a:bodyPr/>
          <a:lstStyle/>
          <a:p>
            <a:pPr>
              <a:defRPr/>
            </a:pPr>
            <a:fld id="{ACB0658A-9502-457E-BBF7-D103EBC616F3}" type="datetime4">
              <a:rPr lang="en-US"/>
              <a:pPr>
                <a:defRPr/>
              </a:pPr>
              <a:t>July 26, 2022</a:t>
            </a:fld>
            <a:endParaRPr lang="en-US"/>
          </a:p>
        </p:txBody>
      </p:sp>
      <p:sp>
        <p:nvSpPr>
          <p:cNvPr id="9" name="Rectangle 6"/>
          <p:cNvSpPr>
            <a:spLocks noGrp="1" noChangeArrowheads="1"/>
          </p:cNvSpPr>
          <p:nvPr>
            <p:ph type="sldNum" sz="quarter" idx="11"/>
          </p:nvPr>
        </p:nvSpPr>
        <p:spPr/>
        <p:txBody>
          <a:bodyPr/>
          <a:lstStyle/>
          <a:p>
            <a:pPr>
              <a:defRPr/>
            </a:pPr>
            <a:fld id="{3C486368-FE7C-4B6D-8B7E-4C9A563EF6A0}" type="slidenum">
              <a:rPr lang="en-US"/>
              <a:pPr>
                <a:defRPr/>
              </a:pPr>
              <a:t>127</a:t>
            </a:fld>
            <a:endParaRPr lang="en-US"/>
          </a:p>
        </p:txBody>
      </p:sp>
      <p:sp>
        <p:nvSpPr>
          <p:cNvPr id="22532" name="Rectangle 1039"/>
          <p:cNvSpPr>
            <a:spLocks noGrp="1" noChangeArrowheads="1"/>
          </p:cNvSpPr>
          <p:nvPr>
            <p:ph type="ctrTitle"/>
          </p:nvPr>
        </p:nvSpPr>
        <p:spPr>
          <a:xfrm>
            <a:off x="3664632" y="2992419"/>
            <a:ext cx="4364297" cy="1011345"/>
          </a:xfrm>
          <a:noFill/>
          <a:ln w="36830"/>
        </p:spPr>
        <p:txBody>
          <a:bodyPr>
            <a:normAutofit fontScale="90000"/>
          </a:bodyPr>
          <a:lstStyle/>
          <a:p>
            <a:pPr algn="ctr" eaLnBrk="1" hangingPunct="1"/>
            <a:r>
              <a:rPr lang="en-GB" sz="6568" b="1" dirty="0">
                <a:solidFill>
                  <a:srgbClr val="FF0000"/>
                </a:solidFill>
                <a:latin typeface="Futura Light" pitchFamily="2" charset="0"/>
              </a:rPr>
              <a:t>Thank You</a:t>
            </a:r>
          </a:p>
        </p:txBody>
      </p:sp>
      <p:sp>
        <p:nvSpPr>
          <p:cNvPr id="22533" name="Text Placeholder 23"/>
          <p:cNvSpPr>
            <a:spLocks/>
          </p:cNvSpPr>
          <p:nvPr/>
        </p:nvSpPr>
        <p:spPr bwMode="auto">
          <a:xfrm>
            <a:off x="1859346" y="5888469"/>
            <a:ext cx="6302661" cy="236328"/>
          </a:xfrm>
          <a:prstGeom prst="rect">
            <a:avLst/>
          </a:prstGeom>
          <a:noFill/>
          <a:ln w="9525" algn="ctr">
            <a:noFill/>
            <a:miter lim="800000"/>
            <a:headEnd/>
            <a:tailEnd/>
          </a:ln>
        </p:spPr>
        <p:txBody>
          <a:bodyPr lIns="0" tIns="0" rIns="0" bIns="0" anchor="ctr"/>
          <a:lstStyle/>
          <a:p>
            <a:pPr marL="290193" indent="-290193">
              <a:lnSpc>
                <a:spcPts val="2080"/>
              </a:lnSpc>
              <a:spcAft>
                <a:spcPts val="1314"/>
              </a:spcAft>
              <a:buClr>
                <a:schemeClr val="accent2"/>
              </a:buClr>
              <a:buSzPct val="75000"/>
            </a:pPr>
            <a:endParaRPr lang="en-GB" sz="1314">
              <a:latin typeface="Futura Medium" pitchFamily="2" charset="0"/>
            </a:endParaRPr>
          </a:p>
        </p:txBody>
      </p:sp>
      <p:sp>
        <p:nvSpPr>
          <p:cNvPr id="22534" name="Text Placeholder 24"/>
          <p:cNvSpPr>
            <a:spLocks/>
          </p:cNvSpPr>
          <p:nvPr/>
        </p:nvSpPr>
        <p:spPr bwMode="auto">
          <a:xfrm>
            <a:off x="1859346" y="6183879"/>
            <a:ext cx="6302661" cy="236328"/>
          </a:xfrm>
          <a:prstGeom prst="rect">
            <a:avLst/>
          </a:prstGeom>
          <a:noFill/>
          <a:ln w="9525" algn="ctr">
            <a:noFill/>
            <a:miter lim="800000"/>
            <a:headEnd/>
            <a:tailEnd/>
          </a:ln>
        </p:spPr>
        <p:txBody>
          <a:bodyPr lIns="0" tIns="0" rIns="0" bIns="0" anchor="ctr"/>
          <a:lstStyle/>
          <a:p>
            <a:pPr marL="290193" indent="-290193">
              <a:lnSpc>
                <a:spcPts val="2080"/>
              </a:lnSpc>
              <a:spcAft>
                <a:spcPts val="1314"/>
              </a:spcAft>
              <a:buClr>
                <a:schemeClr val="accent2"/>
              </a:buClr>
              <a:buSzPct val="75000"/>
            </a:pPr>
            <a:endParaRPr lang="en-GB" sz="1314">
              <a:latin typeface="Futura Medium" pitchFamily="2" charset="0"/>
            </a:endParaRPr>
          </a:p>
        </p:txBody>
      </p:sp>
    </p:spTree>
    <p:extLst>
      <p:ext uri="{BB962C8B-B14F-4D97-AF65-F5344CB8AC3E}">
        <p14:creationId xmlns:p14="http://schemas.microsoft.com/office/powerpoint/2010/main" val="365665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1000" fill="hold"/>
                                        <p:tgtEl>
                                          <p:spTgt spid="22532"/>
                                        </p:tgtEl>
                                        <p:attrNameLst>
                                          <p:attrName>ppt_x</p:attrName>
                                        </p:attrNameLst>
                                      </p:cBhvr>
                                      <p:tavLst>
                                        <p:tav tm="0">
                                          <p:val>
                                            <p:strVal val="#ppt_x"/>
                                          </p:val>
                                        </p:tav>
                                        <p:tav tm="100000">
                                          <p:val>
                                            <p:strVal val="#ppt_x"/>
                                          </p:val>
                                        </p:tav>
                                      </p:tavLst>
                                    </p:anim>
                                    <p:anim calcmode="lin" valueType="num">
                                      <p:cBhvr additive="base">
                                        <p:cTn id="8" dur="1000" fill="hold"/>
                                        <p:tgtEl>
                                          <p:spTgt spid="225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p:cNvSpPr>
            <a:spLocks noGrp="1"/>
          </p:cNvSpPr>
          <p:nvPr>
            <p:ph type="title"/>
          </p:nvPr>
        </p:nvSpPr>
        <p:spPr>
          <a:xfrm>
            <a:off x="2556322" y="1044327"/>
            <a:ext cx="7272808" cy="313733"/>
          </a:xfrm>
        </p:spPr>
        <p:txBody>
          <a:bodyPr>
            <a:noAutofit/>
          </a:bodyPr>
          <a:lstStyle/>
          <a:p>
            <a:r>
              <a:rPr lang="en-US" sz="3200" b="1" dirty="0">
                <a:latin typeface="Arial" panose="020B0604020202020204" pitchFamily="34" charset="0"/>
                <a:cs typeface="Arial" panose="020B0604020202020204" pitchFamily="34" charset="0"/>
              </a:rPr>
              <a:t>Thursday 28 July 2022</a:t>
            </a:r>
          </a:p>
        </p:txBody>
      </p:sp>
      <p:graphicFrame>
        <p:nvGraphicFramePr>
          <p:cNvPr id="2" name="Table 1">
            <a:extLst>
              <a:ext uri="{FF2B5EF4-FFF2-40B4-BE49-F238E27FC236}">
                <a16:creationId xmlns:a16="http://schemas.microsoft.com/office/drawing/2014/main" id="{B8A0CC94-F41E-D8DD-52A3-0322E529FC2C}"/>
              </a:ext>
            </a:extLst>
          </p:cNvPr>
          <p:cNvGraphicFramePr>
            <a:graphicFrameLocks noGrp="1"/>
          </p:cNvGraphicFramePr>
          <p:nvPr/>
        </p:nvGraphicFramePr>
        <p:xfrm>
          <a:off x="108050" y="1836415"/>
          <a:ext cx="9793088" cy="4580341"/>
        </p:xfrm>
        <a:graphic>
          <a:graphicData uri="http://schemas.openxmlformats.org/drawingml/2006/table">
            <a:tbl>
              <a:tblPr/>
              <a:tblGrid>
                <a:gridCol w="583143">
                  <a:extLst>
                    <a:ext uri="{9D8B030D-6E8A-4147-A177-3AD203B41FA5}">
                      <a16:colId xmlns:a16="http://schemas.microsoft.com/office/drawing/2014/main" val="3472812111"/>
                    </a:ext>
                  </a:extLst>
                </a:gridCol>
                <a:gridCol w="1018185">
                  <a:extLst>
                    <a:ext uri="{9D8B030D-6E8A-4147-A177-3AD203B41FA5}">
                      <a16:colId xmlns:a16="http://schemas.microsoft.com/office/drawing/2014/main" val="464097741"/>
                    </a:ext>
                  </a:extLst>
                </a:gridCol>
                <a:gridCol w="1027440">
                  <a:extLst>
                    <a:ext uri="{9D8B030D-6E8A-4147-A177-3AD203B41FA5}">
                      <a16:colId xmlns:a16="http://schemas.microsoft.com/office/drawing/2014/main" val="2500740150"/>
                    </a:ext>
                  </a:extLst>
                </a:gridCol>
                <a:gridCol w="1101491">
                  <a:extLst>
                    <a:ext uri="{9D8B030D-6E8A-4147-A177-3AD203B41FA5}">
                      <a16:colId xmlns:a16="http://schemas.microsoft.com/office/drawing/2014/main" val="1248335397"/>
                    </a:ext>
                  </a:extLst>
                </a:gridCol>
                <a:gridCol w="6062829">
                  <a:extLst>
                    <a:ext uri="{9D8B030D-6E8A-4147-A177-3AD203B41FA5}">
                      <a16:colId xmlns:a16="http://schemas.microsoft.com/office/drawing/2014/main" val="231691710"/>
                    </a:ext>
                  </a:extLst>
                </a:gridCol>
              </a:tblGrid>
              <a:tr h="663143">
                <a:tc>
                  <a:txBody>
                    <a:bodyPr/>
                    <a:lstStyle/>
                    <a:p>
                      <a:pPr algn="ctr" fontAlgn="ctr"/>
                      <a:r>
                        <a:rPr lang="en-US" sz="1800" b="1" i="0" u="none" strike="noStrike" dirty="0">
                          <a:solidFill>
                            <a:srgbClr val="FFFFFF"/>
                          </a:solidFill>
                          <a:effectLst/>
                          <a:latin typeface="Arial" panose="020B0604020202020204" pitchFamily="34" charset="0"/>
                        </a:rPr>
                        <a:t>S/No</a:t>
                      </a:r>
                    </a:p>
                  </a:txBody>
                  <a:tcPr marL="2208" marR="2208" marT="2208"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l" fontAlgn="ctr"/>
                      <a:r>
                        <a:rPr lang="en-US" sz="1800" b="1" i="0" u="none" strike="noStrike" dirty="0">
                          <a:solidFill>
                            <a:srgbClr val="FFFFFF"/>
                          </a:solidFill>
                          <a:effectLst/>
                          <a:latin typeface="Arial" panose="020B0604020202020204" pitchFamily="34" charset="0"/>
                        </a:rPr>
                        <a:t>Start time</a:t>
                      </a:r>
                    </a:p>
                  </a:txBody>
                  <a:tcPr marL="66227"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l" fontAlgn="ctr"/>
                      <a:r>
                        <a:rPr lang="en-US" sz="1800" b="1" i="0" u="none" strike="noStrike">
                          <a:solidFill>
                            <a:srgbClr val="FFFFFF"/>
                          </a:solidFill>
                          <a:effectLst/>
                          <a:latin typeface="Arial" panose="020B0604020202020204" pitchFamily="34" charset="0"/>
                        </a:rPr>
                        <a:t>Stop time</a:t>
                      </a:r>
                    </a:p>
                  </a:txBody>
                  <a:tcPr marL="66227"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ctr" rtl="0" fontAlgn="ctr"/>
                      <a:r>
                        <a:rPr lang="en-US" sz="1800" b="1" i="0" u="none" strike="noStrike" dirty="0">
                          <a:solidFill>
                            <a:srgbClr val="FFFFFF"/>
                          </a:solidFill>
                          <a:effectLst/>
                          <a:latin typeface="Arial" panose="020B0604020202020204" pitchFamily="34" charset="0"/>
                        </a:rPr>
                        <a:t>Allotted Minutes</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tc>
                  <a:txBody>
                    <a:bodyPr/>
                    <a:lstStyle/>
                    <a:p>
                      <a:pPr algn="l" rtl="0" fontAlgn="ctr"/>
                      <a:r>
                        <a:rPr lang="en-US" sz="1800" b="1" i="0" u="none" strike="noStrike" dirty="0">
                          <a:solidFill>
                            <a:srgbClr val="FFFFFF"/>
                          </a:solidFill>
                          <a:effectLst/>
                          <a:latin typeface="Arial" panose="020B0604020202020204" pitchFamily="34" charset="0"/>
                        </a:rPr>
                        <a:t>Activity</a:t>
                      </a:r>
                    </a:p>
                  </a:txBody>
                  <a:tcPr marL="66227" marR="2208" marT="2208"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CC"/>
                    </a:solidFill>
                  </a:tcPr>
                </a:tc>
                <a:extLst>
                  <a:ext uri="{0D108BD9-81ED-4DB2-BD59-A6C34878D82A}">
                    <a16:rowId xmlns:a16="http://schemas.microsoft.com/office/drawing/2014/main" val="2658003590"/>
                  </a:ext>
                </a:extLst>
              </a:tr>
              <a:tr h="416976">
                <a:tc>
                  <a:txBody>
                    <a:bodyPr/>
                    <a:lstStyle/>
                    <a:p>
                      <a:pPr algn="ctr" fontAlgn="ctr"/>
                      <a:endParaRPr lang="en-US" sz="1600" b="0" i="0" u="none" strike="noStrike" dirty="0">
                        <a:solidFill>
                          <a:srgbClr val="0000CC"/>
                        </a:solidFill>
                        <a:effectLst/>
                        <a:latin typeface="Arial" panose="020B0604020202020204" pitchFamily="34" charset="0"/>
                      </a:endParaRP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9:00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10:30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90</a:t>
                      </a:r>
                      <a:endParaRPr lang="en-US" sz="1600" b="0" i="1" u="none" strike="noStrike" dirty="0">
                        <a:solidFill>
                          <a:srgbClr val="0000CC"/>
                        </a:solidFill>
                        <a:effectLst/>
                        <a:latin typeface="Arial" panose="020B0604020202020204" pitchFamily="34" charset="0"/>
                      </a:endParaRP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Accounting  and Auditing Issues in Joint Ventures (JVs)</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571544"/>
                  </a:ext>
                </a:extLst>
              </a:tr>
              <a:tr h="415594">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CC"/>
                          </a:solidFill>
                          <a:effectLst/>
                          <a:latin typeface="Arial" panose="020B0604020202020204" pitchFamily="34" charset="0"/>
                        </a:rPr>
                        <a:t>10:30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600" b="1" i="0" u="none" strike="noStrike" dirty="0">
                          <a:solidFill>
                            <a:srgbClr val="0000CC"/>
                          </a:solidFill>
                          <a:effectLst/>
                          <a:latin typeface="Arial" panose="020B0604020202020204" pitchFamily="34" charset="0"/>
                        </a:rPr>
                        <a:t>10:45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1" u="none" strike="noStrike" dirty="0">
                          <a:solidFill>
                            <a:srgbClr val="0000CC"/>
                          </a:solidFill>
                          <a:effectLst/>
                          <a:latin typeface="Arial" panose="020B0604020202020204" pitchFamily="34" charset="0"/>
                        </a:rPr>
                        <a:t>15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600" b="1" i="0" u="none" strike="noStrike" dirty="0">
                          <a:solidFill>
                            <a:srgbClr val="0000CC"/>
                          </a:solidFill>
                          <a:effectLst/>
                          <a:latin typeface="Arial" panose="020B0604020202020204" pitchFamily="34" charset="0"/>
                        </a:rPr>
                        <a:t>Tea Break</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99438715"/>
                  </a:ext>
                </a:extLst>
              </a:tr>
              <a:tr h="540751">
                <a:tc>
                  <a:txBody>
                    <a:bodyPr/>
                    <a:lstStyle/>
                    <a:p>
                      <a:pPr algn="ctr" fontAlgn="ctr"/>
                      <a:r>
                        <a:rPr lang="en-US" sz="1600" b="0" i="0" u="none" strike="noStrike" dirty="0">
                          <a:solidFill>
                            <a:srgbClr val="0000CC"/>
                          </a:solidFill>
                          <a:effectLst/>
                          <a:latin typeface="Arial" panose="020B0604020202020204" pitchFamily="34" charset="0"/>
                        </a:rPr>
                        <a:t> 4</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10:45 AM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12:15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90</a:t>
                      </a:r>
                      <a:endParaRPr lang="en-US" sz="1600" b="0" i="1" u="none" strike="noStrike" dirty="0">
                        <a:solidFill>
                          <a:srgbClr val="0000CC"/>
                        </a:solidFill>
                        <a:effectLst/>
                        <a:latin typeface="Arial" panose="020B0604020202020204" pitchFamily="34" charset="0"/>
                      </a:endParaRP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1000902" rtl="0" eaLnBrk="1" fontAlgn="ctr" latinLnBrk="0" hangingPunct="1">
                        <a:lnSpc>
                          <a:spcPct val="100000"/>
                        </a:lnSpc>
                        <a:spcBef>
                          <a:spcPts val="0"/>
                        </a:spcBef>
                        <a:spcAft>
                          <a:spcPts val="0"/>
                        </a:spcAft>
                        <a:buClrTx/>
                        <a:buSzTx/>
                        <a:buFontTx/>
                        <a:buNone/>
                        <a:tabLst/>
                        <a:defRPr/>
                      </a:pPr>
                      <a:r>
                        <a:rPr lang="en-US" sz="1600" b="0" i="0" u="none" strike="noStrike" kern="1200" dirty="0">
                          <a:solidFill>
                            <a:srgbClr val="0000CC"/>
                          </a:solidFill>
                          <a:effectLst/>
                          <a:latin typeface="Arial" panose="020B0604020202020204" pitchFamily="34" charset="0"/>
                          <a:ea typeface="+mn-ea"/>
                          <a:cs typeface="+mn-cs"/>
                        </a:rPr>
                        <a:t>Syndicate Session – Interpreting Billing Statements</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357747"/>
                  </a:ext>
                </a:extLst>
              </a:tr>
              <a:tr h="414212">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CC"/>
                          </a:solidFill>
                          <a:effectLst/>
                          <a:latin typeface="Arial" panose="020B0604020202020204" pitchFamily="34" charset="0"/>
                        </a:rPr>
                        <a:t>12:15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600" b="1" i="0" u="none" strike="noStrike" dirty="0">
                          <a:solidFill>
                            <a:srgbClr val="0000CC"/>
                          </a:solidFill>
                          <a:effectLst/>
                          <a:latin typeface="Arial" panose="020B0604020202020204" pitchFamily="34" charset="0"/>
                        </a:rPr>
                        <a:t>1:15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1" u="none" strike="noStrike" dirty="0">
                          <a:solidFill>
                            <a:srgbClr val="0000CC"/>
                          </a:solidFill>
                          <a:effectLst/>
                          <a:latin typeface="Arial" panose="020B0604020202020204" pitchFamily="34" charset="0"/>
                        </a:rPr>
                        <a:t>60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600" b="1" i="0" u="none" strike="noStrike" dirty="0">
                          <a:solidFill>
                            <a:srgbClr val="0000CC"/>
                          </a:solidFill>
                          <a:effectLst/>
                          <a:latin typeface="Arial" panose="020B0604020202020204" pitchFamily="34" charset="0"/>
                        </a:rPr>
                        <a:t>LUNCH</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6904379"/>
                  </a:ext>
                </a:extLst>
              </a:tr>
              <a:tr h="409402">
                <a:tc>
                  <a:txBody>
                    <a:bodyPr/>
                    <a:lstStyle/>
                    <a:p>
                      <a:pPr algn="ctr" fontAlgn="ctr"/>
                      <a:r>
                        <a:rPr lang="en-US" sz="1600" b="0" i="0" u="none" strike="noStrike" dirty="0">
                          <a:solidFill>
                            <a:srgbClr val="0000CC"/>
                          </a:solidFill>
                          <a:effectLst/>
                          <a:latin typeface="Arial" panose="020B0604020202020204" pitchFamily="34" charset="0"/>
                        </a:rPr>
                        <a:t> 3</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1:15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2:15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6</a:t>
                      </a:r>
                      <a:r>
                        <a:rPr lang="en-US" sz="1600" b="0" i="1" u="none" strike="noStrike" dirty="0">
                          <a:solidFill>
                            <a:srgbClr val="0000CC"/>
                          </a:solidFill>
                          <a:effectLst/>
                          <a:latin typeface="Arial" panose="020B0604020202020204" pitchFamily="34" charset="0"/>
                        </a:rPr>
                        <a:t>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GB" sz="1600" b="0" i="0" u="none" strike="noStrike" dirty="0">
                          <a:solidFill>
                            <a:srgbClr val="0000CC"/>
                          </a:solidFill>
                          <a:effectLst/>
                          <a:latin typeface="Arial" panose="020B0604020202020204" pitchFamily="34" charset="0"/>
                        </a:rPr>
                        <a:t>U</a:t>
                      </a:r>
                      <a:r>
                        <a:rPr lang="en-US" sz="1600" b="0" i="0" u="none" strike="noStrike" kern="1200" dirty="0">
                          <a:solidFill>
                            <a:srgbClr val="0000CC"/>
                          </a:solidFill>
                          <a:effectLst/>
                          <a:latin typeface="Arial" panose="020B0604020202020204" pitchFamily="34" charset="0"/>
                          <a:ea typeface="+mn-ea"/>
                          <a:cs typeface="+mn-cs"/>
                        </a:rPr>
                        <a:t>nderstanding Financial Statement of Upstream Entities</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2652498"/>
                  </a:ext>
                </a:extLst>
              </a:tr>
              <a:tr h="409402">
                <a:tc>
                  <a:txBody>
                    <a:bodyPr/>
                    <a:lstStyle/>
                    <a:p>
                      <a:pPr algn="ctr" fontAlgn="ctr"/>
                      <a:endParaRPr lang="en-US" sz="1600" b="0" i="0" u="none" strike="noStrike" dirty="0">
                        <a:solidFill>
                          <a:srgbClr val="0000CC"/>
                        </a:solidFill>
                        <a:effectLst/>
                        <a:latin typeface="Arial" panose="020B0604020202020204" pitchFamily="34" charset="0"/>
                      </a:endParaRP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600" b="0" i="0" u="none" strike="noStrike" dirty="0">
                          <a:solidFill>
                            <a:srgbClr val="0000CC"/>
                          </a:solidFill>
                          <a:effectLst/>
                          <a:latin typeface="Arial" panose="020B0604020202020204" pitchFamily="34" charset="0"/>
                        </a:rPr>
                        <a:t>2.15 PM</a:t>
                      </a:r>
                      <a:endParaRPr lang="en-US" sz="1600" b="0" i="0" u="none" strike="noStrike" dirty="0">
                        <a:solidFill>
                          <a:srgbClr val="0000CC"/>
                        </a:solidFill>
                        <a:effectLst/>
                        <a:latin typeface="Arial" panose="020B0604020202020204" pitchFamily="34" charset="0"/>
                      </a:endParaRP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600" b="0" i="0" u="none" strike="noStrike" dirty="0">
                          <a:solidFill>
                            <a:srgbClr val="0000CC"/>
                          </a:solidFill>
                          <a:effectLst/>
                          <a:latin typeface="Arial" panose="020B0604020202020204" pitchFamily="34" charset="0"/>
                        </a:rPr>
                        <a:t>2.45 PM</a:t>
                      </a:r>
                      <a:endParaRPr lang="en-US" sz="1600" b="0" i="0" u="none" strike="noStrike" dirty="0">
                        <a:solidFill>
                          <a:srgbClr val="0000CC"/>
                        </a:solidFill>
                        <a:effectLst/>
                        <a:latin typeface="Arial" panose="020B0604020202020204" pitchFamily="34" charset="0"/>
                      </a:endParaRP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1" u="none" strike="noStrike" dirty="0">
                          <a:solidFill>
                            <a:srgbClr val="0000CC"/>
                          </a:solidFill>
                          <a:effectLst/>
                          <a:latin typeface="Arial" panose="020B0604020202020204" pitchFamily="34" charset="0"/>
                        </a:rPr>
                        <a:t>30</a:t>
                      </a:r>
                      <a:endParaRPr lang="en-US" sz="1600" b="0" i="1" u="none" strike="noStrike" dirty="0">
                        <a:solidFill>
                          <a:srgbClr val="0000CC"/>
                        </a:solidFill>
                        <a:effectLst/>
                        <a:latin typeface="Arial" panose="020B0604020202020204" pitchFamily="34" charset="0"/>
                      </a:endParaRP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1000902"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CC"/>
                          </a:solidFill>
                          <a:effectLst/>
                          <a:latin typeface="Arial" panose="020B0604020202020204" pitchFamily="34" charset="0"/>
                        </a:rPr>
                        <a:t>Relevance and Reliability of  Financial Reports in Audits</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5822935"/>
                  </a:ext>
                </a:extLst>
              </a:tr>
              <a:tr h="448143">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CC"/>
                          </a:solidFill>
                          <a:effectLst/>
                          <a:latin typeface="Arial" panose="020B0604020202020204" pitchFamily="34" charset="0"/>
                        </a:rPr>
                        <a:t>2:45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600" b="1" i="0" u="none" strike="noStrike" dirty="0">
                          <a:solidFill>
                            <a:srgbClr val="0000CC"/>
                          </a:solidFill>
                          <a:effectLst/>
                          <a:latin typeface="Arial" panose="020B0604020202020204" pitchFamily="34" charset="0"/>
                        </a:rPr>
                        <a:t>3:00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1" u="none" strike="noStrike" dirty="0">
                          <a:solidFill>
                            <a:srgbClr val="0000CC"/>
                          </a:solidFill>
                          <a:effectLst/>
                          <a:latin typeface="Arial" panose="020B0604020202020204" pitchFamily="34" charset="0"/>
                        </a:rPr>
                        <a:t>15</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600" b="1" i="0" u="none" strike="noStrike" dirty="0">
                          <a:solidFill>
                            <a:srgbClr val="0000CC"/>
                          </a:solidFill>
                          <a:effectLst/>
                          <a:latin typeface="Arial" panose="020B0604020202020204" pitchFamily="34" charset="0"/>
                        </a:rPr>
                        <a:t>Tea Break</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10132686"/>
                  </a:ext>
                </a:extLst>
              </a:tr>
              <a:tr h="487961">
                <a:tc>
                  <a:txBody>
                    <a:bodyPr/>
                    <a:lstStyle/>
                    <a:p>
                      <a:pPr algn="ctr" fontAlgn="ctr"/>
                      <a:endParaRPr lang="en-US" sz="1600" b="0" i="0" u="none" strike="noStrike" dirty="0">
                        <a:solidFill>
                          <a:srgbClr val="0000CC"/>
                        </a:solidFill>
                        <a:effectLst/>
                        <a:latin typeface="Arial" panose="020B0604020202020204" pitchFamily="34" charset="0"/>
                      </a:endParaRP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CC"/>
                          </a:solidFill>
                          <a:effectLst/>
                          <a:latin typeface="Arial" panose="020B0604020202020204" pitchFamily="34" charset="0"/>
                        </a:rPr>
                        <a:t>3:00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CC"/>
                          </a:solidFill>
                          <a:effectLst/>
                          <a:latin typeface="Arial" panose="020B0604020202020204" pitchFamily="34" charset="0"/>
                        </a:rPr>
                        <a:t>4:30 PM</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dirty="0">
                          <a:solidFill>
                            <a:srgbClr val="0000CC"/>
                          </a:solidFill>
                          <a:effectLst/>
                          <a:latin typeface="Arial" panose="020B0604020202020204" pitchFamily="34" charset="0"/>
                        </a:rPr>
                        <a:t>90</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CC"/>
                          </a:solidFill>
                          <a:effectLst/>
                          <a:latin typeface="Arial" panose="020B0604020202020204" pitchFamily="34" charset="0"/>
                        </a:rPr>
                        <a:t>Risks &amp;  Controls and Application to  Audit of Upstream Contracts</a:t>
                      </a:r>
                    </a:p>
                  </a:txBody>
                  <a:tcPr marL="2208" marR="2208" marT="22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6878277"/>
                  </a:ext>
                </a:extLst>
              </a:tr>
              <a:tr h="374757">
                <a:tc>
                  <a:txBody>
                    <a:bodyPr/>
                    <a:lstStyle/>
                    <a:p>
                      <a:pPr algn="ctr" fontAlgn="ctr"/>
                      <a:r>
                        <a:rPr lang="en-US" sz="1600" b="0" i="0" u="none" strike="noStrike">
                          <a:solidFill>
                            <a:srgbClr val="0000CC"/>
                          </a:solidFill>
                          <a:effectLst/>
                          <a:latin typeface="Arial" panose="020B0604020202020204" pitchFamily="34" charset="0"/>
                        </a:rPr>
                        <a:t> </a:t>
                      </a:r>
                    </a:p>
                  </a:txBody>
                  <a:tcPr marL="2208" marR="2208" marT="22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CC"/>
                          </a:solidFill>
                          <a:effectLst/>
                          <a:latin typeface="Arial" panose="020B0604020202020204" pitchFamily="34" charset="0"/>
                        </a:rPr>
                        <a:t>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gn="l" fontAlgn="ctr"/>
                      <a:r>
                        <a:rPr lang="en-US" sz="1600" b="0" i="0" u="none" strike="noStrike" dirty="0">
                          <a:solidFill>
                            <a:srgbClr val="0000CC"/>
                          </a:solidFill>
                          <a:effectLst/>
                          <a:latin typeface="Arial" panose="020B0604020202020204" pitchFamily="34" charset="0"/>
                        </a:rPr>
                        <a:t>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1600" b="0" i="1" u="none" strike="noStrike">
                          <a:solidFill>
                            <a:srgbClr val="0000CC"/>
                          </a:solidFill>
                          <a:effectLst/>
                          <a:latin typeface="Arial" panose="020B0604020202020204" pitchFamily="34" charset="0"/>
                        </a:rPr>
                        <a:t> </a:t>
                      </a:r>
                    </a:p>
                  </a:txBody>
                  <a:tcPr marL="2208" marR="2208" marT="22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gn="l" fontAlgn="b"/>
                      <a:r>
                        <a:rPr lang="en-US" sz="1600" b="1" i="0" u="none" strike="noStrike" dirty="0">
                          <a:solidFill>
                            <a:srgbClr val="0000CC"/>
                          </a:solidFill>
                          <a:effectLst/>
                          <a:latin typeface="Arial" panose="020B0604020202020204" pitchFamily="34" charset="0"/>
                        </a:rPr>
                        <a:t>END</a:t>
                      </a:r>
                    </a:p>
                  </a:txBody>
                  <a:tcPr marL="2208" marR="2208" marT="220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177873206"/>
                  </a:ext>
                </a:extLst>
              </a:tr>
            </a:tbl>
          </a:graphicData>
        </a:graphic>
      </p:graphicFrame>
    </p:spTree>
    <p:extLst>
      <p:ext uri="{BB962C8B-B14F-4D97-AF65-F5344CB8AC3E}">
        <p14:creationId xmlns:p14="http://schemas.microsoft.com/office/powerpoint/2010/main" val="273395524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a:extLst>
              <a:ext uri="{FF2B5EF4-FFF2-40B4-BE49-F238E27FC236}">
                <a16:creationId xmlns:a16="http://schemas.microsoft.com/office/drawing/2014/main" id="{4B8DBAC4-2182-03F9-5A40-DAB34CFE0E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02CE51DB-71C4-46D7-A8A9-75734DE8BE1D}" type="slidenum">
              <a:rPr lang="en-US" altLang="en-US" b="0"/>
              <a:pPr algn="r"/>
              <a:t>129</a:t>
            </a:fld>
            <a:endParaRPr lang="en-US" altLang="en-US" b="0"/>
          </a:p>
        </p:txBody>
      </p:sp>
      <p:sp>
        <p:nvSpPr>
          <p:cNvPr id="10" name="TextBox 9">
            <a:extLst>
              <a:ext uri="{FF2B5EF4-FFF2-40B4-BE49-F238E27FC236}">
                <a16:creationId xmlns:a16="http://schemas.microsoft.com/office/drawing/2014/main" id="{3A7B6786-C37A-FAC1-53B4-4B54FF1D4BA8}"/>
              </a:ext>
            </a:extLst>
          </p:cNvPr>
          <p:cNvSpPr txBox="1"/>
          <p:nvPr/>
        </p:nvSpPr>
        <p:spPr>
          <a:xfrm>
            <a:off x="162037" y="2424668"/>
            <a:ext cx="9685114" cy="4524315"/>
          </a:xfrm>
          <a:prstGeom prst="rect">
            <a:avLst/>
          </a:prstGeom>
          <a:noFill/>
        </p:spPr>
        <p:txBody>
          <a:bodyPr wrap="square">
            <a:spAutoFit/>
          </a:bodyPr>
          <a:lstStyle/>
          <a:p>
            <a:pPr marL="400050" indent="-400050">
              <a:buFont typeface="+mj-lt"/>
              <a:buAutoNum type="romanLcPeriod"/>
            </a:pPr>
            <a:r>
              <a:rPr lang="en-US" dirty="0">
                <a:solidFill>
                  <a:srgbClr val="0000CC"/>
                </a:solidFill>
              </a:rPr>
              <a:t>Assets – Liabilities = Owners Funds</a:t>
            </a:r>
          </a:p>
          <a:p>
            <a:pPr marL="400050" indent="-400050">
              <a:buFont typeface="+mj-lt"/>
              <a:buAutoNum type="romanLcPeriod"/>
            </a:pPr>
            <a:r>
              <a:rPr lang="en-US" dirty="0">
                <a:solidFill>
                  <a:srgbClr val="0000CC"/>
                </a:solidFill>
              </a:rPr>
              <a:t>Cash + Other Assets – Liabilities = OCF + REBF + Rev – Exp</a:t>
            </a:r>
          </a:p>
          <a:p>
            <a:pPr marL="400050" indent="-400050">
              <a:buFont typeface="+mj-lt"/>
              <a:buAutoNum type="romanLcPeriod"/>
            </a:pPr>
            <a:r>
              <a:rPr lang="en-US" dirty="0">
                <a:solidFill>
                  <a:srgbClr val="0000CC"/>
                </a:solidFill>
              </a:rPr>
              <a:t>Cash + [Other Assets – Liabilities] = OCF + REBF + Rev – Exp</a:t>
            </a:r>
          </a:p>
          <a:p>
            <a:pPr marL="400050" indent="-400050">
              <a:buFont typeface="+mj-lt"/>
              <a:buAutoNum type="romanLcPeriod"/>
            </a:pPr>
            <a:r>
              <a:rPr lang="en-US" dirty="0">
                <a:solidFill>
                  <a:srgbClr val="0000CC"/>
                </a:solidFill>
              </a:rPr>
              <a:t>Working Capital “WC” = Other Assets – Liabilities [per JOA Article 1.1.37]</a:t>
            </a:r>
          </a:p>
          <a:p>
            <a:pPr marL="400050" indent="-400050">
              <a:buFont typeface="+mj-lt"/>
              <a:buAutoNum type="romanLcPeriod"/>
            </a:pPr>
            <a:r>
              <a:rPr lang="en-US" dirty="0">
                <a:solidFill>
                  <a:srgbClr val="0000CC"/>
                </a:solidFill>
              </a:rPr>
              <a:t>Cash + WC = OCF + REBF + Rev – Exp</a:t>
            </a:r>
          </a:p>
          <a:p>
            <a:pPr marL="400050" indent="-400050">
              <a:buFont typeface="+mj-lt"/>
              <a:buAutoNum type="romanLcPeriod"/>
            </a:pPr>
            <a:r>
              <a:rPr lang="en-US" dirty="0">
                <a:solidFill>
                  <a:srgbClr val="0000CC"/>
                </a:solidFill>
              </a:rPr>
              <a:t>Cash + WC – Rev + Exp = OCF +REBF, or</a:t>
            </a:r>
          </a:p>
          <a:p>
            <a:pPr marL="400050" indent="-400050">
              <a:buFont typeface="+mj-lt"/>
              <a:buAutoNum type="romanLcPeriod"/>
            </a:pPr>
            <a:r>
              <a:rPr lang="en-US" dirty="0">
                <a:solidFill>
                  <a:srgbClr val="0000CC"/>
                </a:solidFill>
              </a:rPr>
              <a:t>Exp + WC – Rev = OCF + REBF – Cash</a:t>
            </a:r>
          </a:p>
          <a:p>
            <a:pPr marL="400050" indent="-400050">
              <a:buFont typeface="+mj-lt"/>
              <a:buAutoNum type="romanLcPeriod"/>
            </a:pPr>
            <a:r>
              <a:rPr lang="en-US" dirty="0">
                <a:solidFill>
                  <a:srgbClr val="0000CC"/>
                </a:solidFill>
              </a:rPr>
              <a:t>There is no Retained Earnings Brought Forward (REBF) in a JV, and so</a:t>
            </a:r>
          </a:p>
          <a:p>
            <a:pPr marL="400050" indent="-400050">
              <a:buFont typeface="+mj-lt"/>
              <a:buAutoNum type="romanLcPeriod"/>
            </a:pPr>
            <a:r>
              <a:rPr lang="en-US" dirty="0">
                <a:solidFill>
                  <a:srgbClr val="0000CC"/>
                </a:solidFill>
              </a:rPr>
              <a:t>Exp + WC – Rev = OCF – Cash (as REBF = 0)</a:t>
            </a:r>
          </a:p>
          <a:p>
            <a:pPr marL="400050" indent="-400050">
              <a:buFont typeface="+mj-lt"/>
              <a:buAutoNum type="romanLcPeriod"/>
            </a:pPr>
            <a:r>
              <a:rPr lang="en-US" dirty="0">
                <a:solidFill>
                  <a:srgbClr val="0000CC"/>
                </a:solidFill>
              </a:rPr>
              <a:t>Exp + WC – Rev + Cash = OCF</a:t>
            </a:r>
          </a:p>
          <a:p>
            <a:pPr marL="400050" indent="-400050">
              <a:buFont typeface="+mj-lt"/>
              <a:buAutoNum type="romanLcPeriod"/>
            </a:pPr>
            <a:r>
              <a:rPr lang="en-US" dirty="0">
                <a:solidFill>
                  <a:srgbClr val="0000CC"/>
                </a:solidFill>
              </a:rPr>
              <a:t>Owners Contributed Funds (OCF) in a JV are the Contributed Cash Calls by JV partners, – the JV Partners’ Accumulated Partner Funding position (“APF”)</a:t>
            </a:r>
          </a:p>
          <a:p>
            <a:pPr marL="400050" indent="-400050">
              <a:buFont typeface="+mj-lt"/>
              <a:buAutoNum type="romanLcPeriod"/>
            </a:pPr>
            <a:r>
              <a:rPr lang="en-US" dirty="0">
                <a:solidFill>
                  <a:srgbClr val="0000CC"/>
                </a:solidFill>
              </a:rPr>
              <a:t>Rev (Revenue) for a JV, are JV receipts (i.e., non-operating JV revenue, other income and receipts, proceeds from sale of assets, insurance proceeds, etc.).</a:t>
            </a:r>
          </a:p>
          <a:p>
            <a:pPr marL="400050" indent="-400050">
              <a:buFont typeface="+mj-lt"/>
              <a:buAutoNum type="romanLcPeriod"/>
            </a:pPr>
            <a:r>
              <a:rPr lang="en-US" dirty="0">
                <a:solidFill>
                  <a:srgbClr val="0000CC"/>
                </a:solidFill>
              </a:rPr>
              <a:t>JVFAE is	Exp + WC – Rev = APF – Cash	also,</a:t>
            </a:r>
          </a:p>
          <a:p>
            <a:pPr marL="400050" indent="-400050">
              <a:buFont typeface="+mj-lt"/>
              <a:buAutoNum type="romanLcPeriod"/>
            </a:pPr>
            <a:r>
              <a:rPr lang="en-US" dirty="0">
                <a:solidFill>
                  <a:srgbClr val="0000CC"/>
                </a:solidFill>
              </a:rPr>
              <a:t>JVFAE is 	Exp + WC – Rev + Cash = APF</a:t>
            </a:r>
          </a:p>
        </p:txBody>
      </p:sp>
      <p:sp>
        <p:nvSpPr>
          <p:cNvPr id="6" name="TextBox 5">
            <a:extLst>
              <a:ext uri="{FF2B5EF4-FFF2-40B4-BE49-F238E27FC236}">
                <a16:creationId xmlns:a16="http://schemas.microsoft.com/office/drawing/2014/main" id="{61CF4F07-F329-246F-0DAD-3011BDDC6BBE}"/>
              </a:ext>
            </a:extLst>
          </p:cNvPr>
          <p:cNvSpPr txBox="1"/>
          <p:nvPr/>
        </p:nvSpPr>
        <p:spPr>
          <a:xfrm>
            <a:off x="-468014" y="2035974"/>
            <a:ext cx="9603458" cy="397738"/>
          </a:xfrm>
          <a:prstGeom prst="rect">
            <a:avLst/>
          </a:prstGeom>
          <a:noFill/>
        </p:spPr>
        <p:txBody>
          <a:bodyPr wrap="square">
            <a:spAutoFit/>
          </a:bodyPr>
          <a:lstStyle/>
          <a:p>
            <a:pPr lvl="1">
              <a:lnSpc>
                <a:spcPct val="107000"/>
              </a:lnSpc>
              <a:spcBef>
                <a:spcPts val="0"/>
              </a:spcBef>
              <a:spcAft>
                <a:spcPts val="800"/>
              </a:spcAft>
              <a:buSzPct val="200000"/>
            </a:pPr>
            <a:r>
              <a:rPr lang="en-GB" altLang="en-US" sz="2000" b="1" dirty="0">
                <a:solidFill>
                  <a:srgbClr val="7030A0"/>
                </a:solidFill>
              </a:rPr>
              <a:t>The JV Fundamental Accounting Equation (JVFAE) </a:t>
            </a:r>
          </a:p>
        </p:txBody>
      </p:sp>
      <p:sp>
        <p:nvSpPr>
          <p:cNvPr id="7" name="Content Placeholder 2">
            <a:extLst>
              <a:ext uri="{FF2B5EF4-FFF2-40B4-BE49-F238E27FC236}">
                <a16:creationId xmlns:a16="http://schemas.microsoft.com/office/drawing/2014/main" id="{6413D204-18D6-E1DC-E215-9C082C96D667}"/>
              </a:ext>
            </a:extLst>
          </p:cNvPr>
          <p:cNvSpPr txBox="1">
            <a:spLocks/>
          </p:cNvSpPr>
          <p:nvPr/>
        </p:nvSpPr>
        <p:spPr>
          <a:xfrm>
            <a:off x="684114" y="1501602"/>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9" name="Title 3">
            <a:extLst>
              <a:ext uri="{FF2B5EF4-FFF2-40B4-BE49-F238E27FC236}">
                <a16:creationId xmlns:a16="http://schemas.microsoft.com/office/drawing/2014/main" id="{ECF40BCA-FD6C-9895-9977-024B481D016C}"/>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078603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a:extLst>
              <a:ext uri="{FF2B5EF4-FFF2-40B4-BE49-F238E27FC236}">
                <a16:creationId xmlns:a16="http://schemas.microsoft.com/office/drawing/2014/main" id="{4B8DBAC4-2182-03F9-5A40-DAB34CFE0E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02CE51DB-71C4-46D7-A8A9-75734DE8BE1D}" type="slidenum">
              <a:rPr lang="en-US" altLang="en-US" b="0"/>
              <a:pPr algn="r"/>
              <a:t>130</a:t>
            </a:fld>
            <a:endParaRPr lang="en-US" altLang="en-US" b="0"/>
          </a:p>
        </p:txBody>
      </p:sp>
      <p:sp>
        <p:nvSpPr>
          <p:cNvPr id="10" name="TextBox 9">
            <a:extLst>
              <a:ext uri="{FF2B5EF4-FFF2-40B4-BE49-F238E27FC236}">
                <a16:creationId xmlns:a16="http://schemas.microsoft.com/office/drawing/2014/main" id="{3A7B6786-C37A-FAC1-53B4-4B54FF1D4BA8}"/>
              </a:ext>
            </a:extLst>
          </p:cNvPr>
          <p:cNvSpPr txBox="1"/>
          <p:nvPr/>
        </p:nvSpPr>
        <p:spPr>
          <a:xfrm>
            <a:off x="180058" y="2646501"/>
            <a:ext cx="9685114" cy="2862322"/>
          </a:xfrm>
          <a:prstGeom prst="rect">
            <a:avLst/>
          </a:prstGeom>
          <a:noFill/>
        </p:spPr>
        <p:txBody>
          <a:bodyPr wrap="square">
            <a:spAutoFit/>
          </a:bodyPr>
          <a:lstStyle/>
          <a:p>
            <a:r>
              <a:rPr lang="en-US" dirty="0">
                <a:solidFill>
                  <a:srgbClr val="0000CC"/>
                </a:solidFill>
              </a:rPr>
              <a:t>Every year, whether for the year or/and at the end of the year, the Fundamental Accounting Equation for a JV will hold true. Meaning that Exp + WC – Rev + Cash = APF, where</a:t>
            </a:r>
          </a:p>
          <a:p>
            <a:r>
              <a:rPr lang="en-US" dirty="0">
                <a:solidFill>
                  <a:srgbClr val="0000CC"/>
                </a:solidFill>
              </a:rPr>
              <a:t>Exp	=	Expenditure</a:t>
            </a:r>
          </a:p>
          <a:p>
            <a:r>
              <a:rPr lang="en-US" dirty="0">
                <a:solidFill>
                  <a:srgbClr val="0000CC"/>
                </a:solidFill>
              </a:rPr>
              <a:t>WC	=	Working Capital</a:t>
            </a:r>
          </a:p>
          <a:p>
            <a:r>
              <a:rPr lang="en-US" dirty="0">
                <a:solidFill>
                  <a:srgbClr val="0000CC"/>
                </a:solidFill>
              </a:rPr>
              <a:t>Rev	=	JV Rev (JV non-operating revenues, receipts, incomes, etc..)</a:t>
            </a:r>
          </a:p>
          <a:p>
            <a:r>
              <a:rPr lang="en-US" dirty="0">
                <a:solidFill>
                  <a:srgbClr val="0000CC"/>
                </a:solidFill>
              </a:rPr>
              <a:t>Cash	=	Cash Position</a:t>
            </a:r>
          </a:p>
          <a:p>
            <a:r>
              <a:rPr lang="en-US" dirty="0">
                <a:solidFill>
                  <a:srgbClr val="0000CC"/>
                </a:solidFill>
              </a:rPr>
              <a:t>APF	=	Accumulated (JV) Partner Funding</a:t>
            </a:r>
          </a:p>
          <a:p>
            <a:endParaRPr lang="en-US" dirty="0">
              <a:solidFill>
                <a:srgbClr val="0000CC"/>
              </a:solidFill>
            </a:endParaRPr>
          </a:p>
          <a:p>
            <a:pPr marL="400050" indent="-400050">
              <a:buAutoNum type="romanLcPeriod" startAt="5"/>
            </a:pPr>
            <a:endParaRPr lang="en-US" dirty="0">
              <a:solidFill>
                <a:srgbClr val="0000CC"/>
              </a:solidFill>
            </a:endParaRPr>
          </a:p>
          <a:p>
            <a:pPr marL="400050" indent="-400050">
              <a:buAutoNum type="romanLcPeriod" startAt="5"/>
            </a:pPr>
            <a:endParaRPr lang="en-US" dirty="0">
              <a:solidFill>
                <a:srgbClr val="0000CC"/>
              </a:solidFill>
            </a:endParaRPr>
          </a:p>
        </p:txBody>
      </p:sp>
      <p:sp>
        <p:nvSpPr>
          <p:cNvPr id="6" name="TextBox 5">
            <a:extLst>
              <a:ext uri="{FF2B5EF4-FFF2-40B4-BE49-F238E27FC236}">
                <a16:creationId xmlns:a16="http://schemas.microsoft.com/office/drawing/2014/main" id="{2AA7F897-3285-FBCF-5A21-63FB0C342A4F}"/>
              </a:ext>
            </a:extLst>
          </p:cNvPr>
          <p:cNvSpPr txBox="1"/>
          <p:nvPr/>
        </p:nvSpPr>
        <p:spPr>
          <a:xfrm>
            <a:off x="252066" y="2071091"/>
            <a:ext cx="9603458" cy="397738"/>
          </a:xfrm>
          <a:prstGeom prst="rect">
            <a:avLst/>
          </a:prstGeom>
          <a:noFill/>
        </p:spPr>
        <p:txBody>
          <a:bodyPr wrap="square">
            <a:spAutoFit/>
          </a:bodyPr>
          <a:lstStyle/>
          <a:p>
            <a:pPr lvl="1">
              <a:lnSpc>
                <a:spcPct val="107000"/>
              </a:lnSpc>
              <a:spcBef>
                <a:spcPts val="0"/>
              </a:spcBef>
              <a:spcAft>
                <a:spcPts val="800"/>
              </a:spcAft>
              <a:buSzPct val="200000"/>
            </a:pPr>
            <a:r>
              <a:rPr lang="en-GB" altLang="en-US" sz="2000" b="1" dirty="0">
                <a:solidFill>
                  <a:srgbClr val="7030A0"/>
                </a:solidFill>
              </a:rPr>
              <a:t>The JV Fundamental Accounting Equation (JVFAE) </a:t>
            </a:r>
          </a:p>
        </p:txBody>
      </p:sp>
      <p:sp>
        <p:nvSpPr>
          <p:cNvPr id="7" name="Content Placeholder 2">
            <a:extLst>
              <a:ext uri="{FF2B5EF4-FFF2-40B4-BE49-F238E27FC236}">
                <a16:creationId xmlns:a16="http://schemas.microsoft.com/office/drawing/2014/main" id="{CFEDE196-4C53-3D95-2D40-E879A36F5393}"/>
              </a:ext>
            </a:extLst>
          </p:cNvPr>
          <p:cNvSpPr txBox="1">
            <a:spLocks/>
          </p:cNvSpPr>
          <p:nvPr/>
        </p:nvSpPr>
        <p:spPr>
          <a:xfrm>
            <a:off x="1188170" y="1595907"/>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9" name="Title 3">
            <a:extLst>
              <a:ext uri="{FF2B5EF4-FFF2-40B4-BE49-F238E27FC236}">
                <a16:creationId xmlns:a16="http://schemas.microsoft.com/office/drawing/2014/main" id="{44ED2F72-BD3D-A14B-12E3-4DF5FBC04022}"/>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5250122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a:extLst>
              <a:ext uri="{FF2B5EF4-FFF2-40B4-BE49-F238E27FC236}">
                <a16:creationId xmlns:a16="http://schemas.microsoft.com/office/drawing/2014/main" id="{4B8DBAC4-2182-03F9-5A40-DAB34CFE0E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532" b="1">
                <a:solidFill>
                  <a:schemeClr val="tx1"/>
                </a:solidFill>
                <a:latin typeface="Times" panose="02020603050405020304" pitchFamily="18" charset="0"/>
              </a:defRPr>
            </a:lvl1pPr>
            <a:lvl2pPr marL="813233" indent="-312782" algn="ctr">
              <a:defRPr sz="1532" b="1">
                <a:solidFill>
                  <a:schemeClr val="tx1"/>
                </a:solidFill>
                <a:latin typeface="Times" panose="02020603050405020304" pitchFamily="18" charset="0"/>
              </a:defRPr>
            </a:lvl2pPr>
            <a:lvl3pPr marL="1251128" indent="-250226" algn="ctr">
              <a:defRPr sz="1532" b="1">
                <a:solidFill>
                  <a:schemeClr val="tx1"/>
                </a:solidFill>
                <a:latin typeface="Times" panose="02020603050405020304" pitchFamily="18" charset="0"/>
              </a:defRPr>
            </a:lvl3pPr>
            <a:lvl4pPr marL="1751579" indent="-250226" algn="ctr">
              <a:defRPr sz="1532" b="1">
                <a:solidFill>
                  <a:schemeClr val="tx1"/>
                </a:solidFill>
                <a:latin typeface="Times" panose="02020603050405020304" pitchFamily="18" charset="0"/>
              </a:defRPr>
            </a:lvl4pPr>
            <a:lvl5pPr marL="2252030" indent="-250226" algn="ctr">
              <a:defRPr sz="1532" b="1">
                <a:solidFill>
                  <a:schemeClr val="tx1"/>
                </a:solidFill>
                <a:latin typeface="Times" panose="02020603050405020304" pitchFamily="18" charset="0"/>
              </a:defRPr>
            </a:lvl5pPr>
            <a:lvl6pPr marL="2752481" indent="-250226" algn="ctr" eaLnBrk="0" fontAlgn="base" hangingPunct="0">
              <a:spcBef>
                <a:spcPct val="0"/>
              </a:spcBef>
              <a:spcAft>
                <a:spcPct val="0"/>
              </a:spcAft>
              <a:defRPr sz="1532" b="1">
                <a:solidFill>
                  <a:schemeClr val="tx1"/>
                </a:solidFill>
                <a:latin typeface="Times" panose="02020603050405020304" pitchFamily="18" charset="0"/>
              </a:defRPr>
            </a:lvl6pPr>
            <a:lvl7pPr marL="3252932" indent="-250226" algn="ctr" eaLnBrk="0" fontAlgn="base" hangingPunct="0">
              <a:spcBef>
                <a:spcPct val="0"/>
              </a:spcBef>
              <a:spcAft>
                <a:spcPct val="0"/>
              </a:spcAft>
              <a:defRPr sz="1532" b="1">
                <a:solidFill>
                  <a:schemeClr val="tx1"/>
                </a:solidFill>
                <a:latin typeface="Times" panose="02020603050405020304" pitchFamily="18" charset="0"/>
              </a:defRPr>
            </a:lvl7pPr>
            <a:lvl8pPr marL="3753383" indent="-250226" algn="ctr" eaLnBrk="0" fontAlgn="base" hangingPunct="0">
              <a:spcBef>
                <a:spcPct val="0"/>
              </a:spcBef>
              <a:spcAft>
                <a:spcPct val="0"/>
              </a:spcAft>
              <a:defRPr sz="1532" b="1">
                <a:solidFill>
                  <a:schemeClr val="tx1"/>
                </a:solidFill>
                <a:latin typeface="Times" panose="02020603050405020304" pitchFamily="18" charset="0"/>
              </a:defRPr>
            </a:lvl8pPr>
            <a:lvl9pPr marL="4253835" indent="-250226" algn="ctr" eaLnBrk="0" fontAlgn="base" hangingPunct="0">
              <a:spcBef>
                <a:spcPct val="0"/>
              </a:spcBef>
              <a:spcAft>
                <a:spcPct val="0"/>
              </a:spcAft>
              <a:defRPr sz="1532" b="1">
                <a:solidFill>
                  <a:schemeClr val="tx1"/>
                </a:solidFill>
                <a:latin typeface="Times" panose="02020603050405020304" pitchFamily="18" charset="0"/>
              </a:defRPr>
            </a:lvl9pPr>
          </a:lstStyle>
          <a:p>
            <a:pPr algn="r"/>
            <a:fld id="{02CE51DB-71C4-46D7-A8A9-75734DE8BE1D}" type="slidenum">
              <a:rPr lang="en-US" altLang="en-US" b="0"/>
              <a:pPr algn="r"/>
              <a:t>131</a:t>
            </a:fld>
            <a:endParaRPr lang="en-US" altLang="en-US" b="0"/>
          </a:p>
        </p:txBody>
      </p:sp>
      <p:pic>
        <p:nvPicPr>
          <p:cNvPr id="2" name="Picture 1">
            <a:extLst>
              <a:ext uri="{FF2B5EF4-FFF2-40B4-BE49-F238E27FC236}">
                <a16:creationId xmlns:a16="http://schemas.microsoft.com/office/drawing/2014/main" id="{681D48CC-F9E1-F095-63DB-1A55EB5A5B36}"/>
              </a:ext>
            </a:extLst>
          </p:cNvPr>
          <p:cNvPicPr>
            <a:picLocks noChangeAspect="1"/>
          </p:cNvPicPr>
          <p:nvPr/>
        </p:nvPicPr>
        <p:blipFill>
          <a:blip r:embed="rId2"/>
          <a:stretch>
            <a:fillRect/>
          </a:stretch>
        </p:blipFill>
        <p:spPr>
          <a:xfrm>
            <a:off x="972146" y="3276575"/>
            <a:ext cx="8208912" cy="3729474"/>
          </a:xfrm>
          <a:prstGeom prst="rect">
            <a:avLst/>
          </a:prstGeom>
        </p:spPr>
      </p:pic>
      <p:sp>
        <p:nvSpPr>
          <p:cNvPr id="6" name="TextBox 5">
            <a:extLst>
              <a:ext uri="{FF2B5EF4-FFF2-40B4-BE49-F238E27FC236}">
                <a16:creationId xmlns:a16="http://schemas.microsoft.com/office/drawing/2014/main" id="{D78C77AB-02C2-261B-3EBF-195BC350A997}"/>
              </a:ext>
            </a:extLst>
          </p:cNvPr>
          <p:cNvSpPr txBox="1"/>
          <p:nvPr/>
        </p:nvSpPr>
        <p:spPr>
          <a:xfrm>
            <a:off x="108050" y="2772519"/>
            <a:ext cx="10225136" cy="377539"/>
          </a:xfrm>
          <a:prstGeom prst="rect">
            <a:avLst/>
          </a:prstGeom>
          <a:noFill/>
        </p:spPr>
        <p:txBody>
          <a:bodyPr wrap="square">
            <a:spAutoFit/>
          </a:bodyPr>
          <a:lstStyle/>
          <a:p>
            <a:pPr lvl="1">
              <a:lnSpc>
                <a:spcPct val="107000"/>
              </a:lnSpc>
              <a:spcBef>
                <a:spcPts val="0"/>
              </a:spcBef>
              <a:spcAft>
                <a:spcPts val="800"/>
              </a:spcAft>
              <a:buSzPct val="200000"/>
            </a:pPr>
            <a:r>
              <a:rPr lang="en-GB" altLang="en-US" dirty="0">
                <a:solidFill>
                  <a:srgbClr val="0000CC"/>
                </a:solidFill>
                <a:latin typeface="Book Antiqua" panose="02040602050305030304" pitchFamily="18" charset="0"/>
              </a:rPr>
              <a:t>Monthly Returns 001/A/B aligns with the JV Fundamental Accounting Equation</a:t>
            </a:r>
          </a:p>
        </p:txBody>
      </p:sp>
      <p:sp>
        <p:nvSpPr>
          <p:cNvPr id="7" name="TextBox 6">
            <a:extLst>
              <a:ext uri="{FF2B5EF4-FFF2-40B4-BE49-F238E27FC236}">
                <a16:creationId xmlns:a16="http://schemas.microsoft.com/office/drawing/2014/main" id="{AC0A380F-93C8-8D98-922D-50C91FE29EB6}"/>
              </a:ext>
            </a:extLst>
          </p:cNvPr>
          <p:cNvSpPr txBox="1"/>
          <p:nvPr/>
        </p:nvSpPr>
        <p:spPr>
          <a:xfrm>
            <a:off x="72090" y="2193203"/>
            <a:ext cx="9603458" cy="397738"/>
          </a:xfrm>
          <a:prstGeom prst="rect">
            <a:avLst/>
          </a:prstGeom>
          <a:noFill/>
        </p:spPr>
        <p:txBody>
          <a:bodyPr wrap="square">
            <a:spAutoFit/>
          </a:bodyPr>
          <a:lstStyle/>
          <a:p>
            <a:pPr lvl="1">
              <a:lnSpc>
                <a:spcPct val="107000"/>
              </a:lnSpc>
              <a:spcBef>
                <a:spcPts val="0"/>
              </a:spcBef>
              <a:spcAft>
                <a:spcPts val="800"/>
              </a:spcAft>
              <a:buSzPct val="200000"/>
            </a:pPr>
            <a:r>
              <a:rPr lang="en-GB" altLang="en-US" sz="2000" b="1" dirty="0">
                <a:solidFill>
                  <a:srgbClr val="7030A0"/>
                </a:solidFill>
              </a:rPr>
              <a:t>The JV Fundamental Accounting Equation (JVFAE) </a:t>
            </a:r>
          </a:p>
        </p:txBody>
      </p:sp>
      <p:sp>
        <p:nvSpPr>
          <p:cNvPr id="9" name="Content Placeholder 2">
            <a:extLst>
              <a:ext uri="{FF2B5EF4-FFF2-40B4-BE49-F238E27FC236}">
                <a16:creationId xmlns:a16="http://schemas.microsoft.com/office/drawing/2014/main" id="{A6BD7CC4-03A9-6FC0-1B91-169D770BDC64}"/>
              </a:ext>
            </a:extLst>
          </p:cNvPr>
          <p:cNvSpPr txBox="1">
            <a:spLocks/>
          </p:cNvSpPr>
          <p:nvPr/>
        </p:nvSpPr>
        <p:spPr>
          <a:xfrm>
            <a:off x="468090" y="1649599"/>
            <a:ext cx="7488832"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Accounting Fundamentals</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D8CB52D7-76DD-1DFE-FA09-9928FC7FEDDD}"/>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3468401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622453"/>
            <a:ext cx="7921298"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rPr>
              <a:t>The Billing Statement</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30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D3B1AA5B-0E8B-6999-7167-11A6790CBB68}"/>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418278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8C9128F-2DA9-4C17-9024-500CDE7B4664}"/>
              </a:ext>
            </a:extLst>
          </p:cNvPr>
          <p:cNvSpPr>
            <a:spLocks noChangeArrowheads="1"/>
          </p:cNvSpPr>
          <p:nvPr/>
        </p:nvSpPr>
        <p:spPr bwMode="auto">
          <a:xfrm>
            <a:off x="2189510" y="2791842"/>
            <a:ext cx="4191347" cy="56301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b"/>
          <a:lstStyle/>
          <a:p>
            <a:pPr>
              <a:lnSpc>
                <a:spcPct val="90000"/>
              </a:lnSpc>
            </a:pPr>
            <a:r>
              <a:rPr lang="en-GB" altLang="en-US" dirty="0">
                <a:solidFill>
                  <a:srgbClr val="0000CC"/>
                </a:solidFill>
                <a:effectLst>
                  <a:outerShdw blurRad="38100" dist="38100" dir="2700000" algn="tl">
                    <a:srgbClr val="C0C0C0"/>
                  </a:outerShdw>
                </a:effectLst>
              </a:rPr>
              <a:t>Billing Statements</a:t>
            </a:r>
          </a:p>
        </p:txBody>
      </p:sp>
      <p:sp>
        <p:nvSpPr>
          <p:cNvPr id="71683" name="Oval 3">
            <a:extLst>
              <a:ext uri="{FF2B5EF4-FFF2-40B4-BE49-F238E27FC236}">
                <a16:creationId xmlns:a16="http://schemas.microsoft.com/office/drawing/2014/main" id="{1360D4F7-9A6F-4560-9DE6-D840A897D1F2}"/>
              </a:ext>
            </a:extLst>
          </p:cNvPr>
          <p:cNvSpPr>
            <a:spLocks noChangeArrowheads="1"/>
          </p:cNvSpPr>
          <p:nvPr/>
        </p:nvSpPr>
        <p:spPr bwMode="auto">
          <a:xfrm>
            <a:off x="6568531" y="2729285"/>
            <a:ext cx="888837" cy="797607"/>
          </a:xfrm>
          <a:prstGeom prst="ellipse">
            <a:avLst/>
          </a:prstGeom>
          <a:solidFill>
            <a:srgbClr val="FFFF00"/>
          </a:solidFill>
          <a:ln>
            <a:noFill/>
          </a:ln>
          <a:effectLst>
            <a:outerShdw dist="107763" dir="2700000" algn="ctr" rotWithShape="0">
              <a:srgbClr val="000000"/>
            </a:outerShdw>
          </a:effectLst>
        </p:spPr>
        <p:txBody>
          <a:bodyPr wrap="none" anchor="ctr"/>
          <a:lstStyle/>
          <a:p>
            <a:endParaRPr lang="en-US">
              <a:solidFill>
                <a:srgbClr val="0000CC"/>
              </a:solidFill>
            </a:endParaRPr>
          </a:p>
        </p:txBody>
      </p:sp>
      <p:sp>
        <p:nvSpPr>
          <p:cNvPr id="71684" name="Rectangle 4">
            <a:extLst>
              <a:ext uri="{FF2B5EF4-FFF2-40B4-BE49-F238E27FC236}">
                <a16:creationId xmlns:a16="http://schemas.microsoft.com/office/drawing/2014/main" id="{5041050A-2852-4FB8-85B8-2BAF60EA19B5}"/>
              </a:ext>
            </a:extLst>
          </p:cNvPr>
          <p:cNvSpPr>
            <a:spLocks noChangeArrowheads="1"/>
          </p:cNvSpPr>
          <p:nvPr/>
        </p:nvSpPr>
        <p:spPr bwMode="auto">
          <a:xfrm>
            <a:off x="6761962" y="2175392"/>
            <a:ext cx="150090" cy="6276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endParaRPr lang="en-GB" altLang="en-US">
              <a:solidFill>
                <a:srgbClr val="0000CC"/>
              </a:solidFill>
              <a:effectLst>
                <a:outerShdw blurRad="38100" dist="38100" dir="2700000" algn="tl">
                  <a:srgbClr val="C0C0C0"/>
                </a:outerShdw>
              </a:effectLst>
            </a:endParaRPr>
          </a:p>
          <a:p>
            <a:pPr algn="ctr" eaLnBrk="1" hangingPunct="1"/>
            <a:endParaRPr lang="en-GB" altLang="en-US">
              <a:solidFill>
                <a:srgbClr val="0000CC"/>
              </a:solidFill>
              <a:effectLst>
                <a:outerShdw blurRad="38100" dist="38100" dir="2700000" algn="tl">
                  <a:srgbClr val="C0C0C0"/>
                </a:outerShdw>
              </a:effectLst>
            </a:endParaRPr>
          </a:p>
        </p:txBody>
      </p:sp>
      <p:sp>
        <p:nvSpPr>
          <p:cNvPr id="71685" name="Rectangle 5">
            <a:extLst>
              <a:ext uri="{FF2B5EF4-FFF2-40B4-BE49-F238E27FC236}">
                <a16:creationId xmlns:a16="http://schemas.microsoft.com/office/drawing/2014/main" id="{FA027E6C-278D-4F57-81A3-6E1B33A106C5}"/>
              </a:ext>
            </a:extLst>
          </p:cNvPr>
          <p:cNvSpPr>
            <a:spLocks noChangeArrowheads="1"/>
          </p:cNvSpPr>
          <p:nvPr/>
        </p:nvSpPr>
        <p:spPr bwMode="auto">
          <a:xfrm>
            <a:off x="2064395" y="3573810"/>
            <a:ext cx="5651020" cy="4066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lstStyle>
            <a:lvl1pPr>
              <a:defRPr sz="2400">
                <a:solidFill>
                  <a:schemeClr val="tx1"/>
                </a:solidFill>
                <a:latin typeface="Times New Roman" panose="02020603050405020304" pitchFamily="18" charset="0"/>
              </a:defRPr>
            </a:lvl1pPr>
            <a:lvl2pPr marL="685800" indent="-2286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543050" indent="-171450">
              <a:defRPr sz="2400">
                <a:solidFill>
                  <a:schemeClr val="tx1"/>
                </a:solidFill>
                <a:latin typeface="Times New Roman" panose="02020603050405020304" pitchFamily="18" charset="0"/>
              </a:defRPr>
            </a:lvl4pPr>
            <a:lvl5pPr marL="2000250" indent="-171450">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70000"/>
              </a:spcBef>
            </a:pPr>
            <a:r>
              <a:rPr lang="en-GB" altLang="en-US" sz="1800" dirty="0">
                <a:solidFill>
                  <a:srgbClr val="0000CC"/>
                </a:solidFill>
                <a:effectLst>
                  <a:outerShdw blurRad="38100" dist="38100" dir="2700000" algn="tl">
                    <a:srgbClr val="C0C0C0"/>
                  </a:outerShdw>
                </a:effectLst>
                <a:latin typeface="Arial" panose="020B0604020202020204" pitchFamily="34" charset="0"/>
              </a:rPr>
              <a:t>Focus on ACTUAL EXPENDITURE</a:t>
            </a:r>
          </a:p>
        </p:txBody>
      </p:sp>
      <p:sp>
        <p:nvSpPr>
          <p:cNvPr id="71686" name="Rectangle 6">
            <a:extLst>
              <a:ext uri="{FF2B5EF4-FFF2-40B4-BE49-F238E27FC236}">
                <a16:creationId xmlns:a16="http://schemas.microsoft.com/office/drawing/2014/main" id="{B9372839-B307-41D6-A8DE-0DB4850CB82D}"/>
              </a:ext>
            </a:extLst>
          </p:cNvPr>
          <p:cNvSpPr>
            <a:spLocks noChangeArrowheads="1"/>
          </p:cNvSpPr>
          <p:nvPr/>
        </p:nvSpPr>
        <p:spPr bwMode="auto">
          <a:xfrm>
            <a:off x="2126954" y="4230663"/>
            <a:ext cx="6077193" cy="106347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lstStyle>
            <a:lvl1pPr>
              <a:defRPr sz="2400">
                <a:solidFill>
                  <a:schemeClr val="tx1"/>
                </a:solidFill>
                <a:latin typeface="Times New Roman" panose="02020603050405020304" pitchFamily="18" charset="0"/>
              </a:defRPr>
            </a:lvl1pPr>
            <a:lvl2pPr marL="800100" indent="-2286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543050" indent="-171450">
              <a:defRPr sz="2400">
                <a:solidFill>
                  <a:schemeClr val="tx1"/>
                </a:solidFill>
                <a:latin typeface="Times New Roman" panose="02020603050405020304" pitchFamily="18" charset="0"/>
              </a:defRPr>
            </a:lvl4pPr>
            <a:lvl5pPr marL="2000250" indent="-171450">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70000"/>
              </a:spcBef>
            </a:pPr>
            <a:r>
              <a:rPr lang="en-GB" altLang="en-US" sz="1800" dirty="0">
                <a:solidFill>
                  <a:srgbClr val="0000CC"/>
                </a:solidFill>
                <a:effectLst>
                  <a:outerShdw blurRad="38100" dist="38100" dir="2700000" algn="tl">
                    <a:srgbClr val="C0C0C0"/>
                  </a:outerShdw>
                </a:effectLst>
                <a:latin typeface="Arial" panose="020B0604020202020204" pitchFamily="34" charset="0"/>
              </a:rPr>
              <a:t>Provides Partners with details of ACTUAL EXPENDITURE and MOVEMENTS IN WORKING CAPITAL for the previous month and for the year to-date</a:t>
            </a:r>
          </a:p>
        </p:txBody>
      </p:sp>
      <p:sp>
        <p:nvSpPr>
          <p:cNvPr id="71687" name="Rectangle 7">
            <a:extLst>
              <a:ext uri="{FF2B5EF4-FFF2-40B4-BE49-F238E27FC236}">
                <a16:creationId xmlns:a16="http://schemas.microsoft.com/office/drawing/2014/main" id="{A96942AE-CB18-4208-8B98-9BAF311A4D3E}"/>
              </a:ext>
            </a:extLst>
          </p:cNvPr>
          <p:cNvSpPr>
            <a:spLocks noChangeArrowheads="1"/>
          </p:cNvSpPr>
          <p:nvPr/>
        </p:nvSpPr>
        <p:spPr bwMode="auto">
          <a:xfrm>
            <a:off x="2010962" y="5455610"/>
            <a:ext cx="6193185" cy="62557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lstStyle>
            <a:lvl1pPr>
              <a:defRPr sz="2400">
                <a:solidFill>
                  <a:schemeClr val="tx1"/>
                </a:solidFill>
                <a:latin typeface="Times New Roman" panose="02020603050405020304" pitchFamily="18" charset="0"/>
              </a:defRPr>
            </a:lvl1pPr>
            <a:lvl2pPr marL="685800" indent="-2286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543050" indent="-171450">
              <a:defRPr sz="2400">
                <a:solidFill>
                  <a:schemeClr val="tx1"/>
                </a:solidFill>
                <a:latin typeface="Times New Roman" panose="02020603050405020304" pitchFamily="18" charset="0"/>
              </a:defRPr>
            </a:lvl4pPr>
            <a:lvl5pPr marL="2000250" indent="-171450">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70000"/>
              </a:spcBef>
            </a:pPr>
            <a:r>
              <a:rPr lang="en-GB" altLang="en-US" sz="1800">
                <a:solidFill>
                  <a:srgbClr val="0000CC"/>
                </a:solidFill>
                <a:effectLst>
                  <a:outerShdw blurRad="38100" dist="38100" dir="2700000" algn="tl">
                    <a:srgbClr val="C0C0C0"/>
                  </a:outerShdw>
                </a:effectLst>
                <a:latin typeface="Arial" panose="020B0604020202020204" pitchFamily="34" charset="0"/>
              </a:rPr>
              <a:t>Enables Partners to update their own accounting records </a:t>
            </a:r>
          </a:p>
        </p:txBody>
      </p:sp>
      <p:sp>
        <p:nvSpPr>
          <p:cNvPr id="71688" name="Rectangle 8">
            <a:extLst>
              <a:ext uri="{FF2B5EF4-FFF2-40B4-BE49-F238E27FC236}">
                <a16:creationId xmlns:a16="http://schemas.microsoft.com/office/drawing/2014/main" id="{4C361AF0-C501-4CF1-9F23-946F308CCE20}"/>
              </a:ext>
            </a:extLst>
          </p:cNvPr>
          <p:cNvSpPr>
            <a:spLocks noChangeArrowheads="1"/>
          </p:cNvSpPr>
          <p:nvPr/>
        </p:nvSpPr>
        <p:spPr bwMode="auto">
          <a:xfrm>
            <a:off x="6615669" y="3042073"/>
            <a:ext cx="906642"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a:solidFill>
                  <a:srgbClr val="0000CC"/>
                </a:solidFill>
                <a:effectLst>
                  <a:outerShdw blurRad="38100" dist="38100" dir="2700000" algn="tl">
                    <a:srgbClr val="C0C0C0"/>
                  </a:outerShdw>
                </a:effectLst>
              </a:rPr>
              <a:t>Actuals</a:t>
            </a:r>
          </a:p>
        </p:txBody>
      </p:sp>
      <p:sp>
        <p:nvSpPr>
          <p:cNvPr id="71689" name="Rectangle 9">
            <a:extLst>
              <a:ext uri="{FF2B5EF4-FFF2-40B4-BE49-F238E27FC236}">
                <a16:creationId xmlns:a16="http://schemas.microsoft.com/office/drawing/2014/main" id="{750CE128-3C5E-4F93-9005-829CE004BCE9}"/>
              </a:ext>
            </a:extLst>
          </p:cNvPr>
          <p:cNvSpPr>
            <a:spLocks noChangeArrowheads="1"/>
          </p:cNvSpPr>
          <p:nvPr/>
        </p:nvSpPr>
        <p:spPr bwMode="auto">
          <a:xfrm>
            <a:off x="2538981" y="2103711"/>
            <a:ext cx="4137528" cy="4430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2400" dirty="0">
                <a:solidFill>
                  <a:srgbClr val="FF0000"/>
                </a:solidFill>
              </a:rPr>
              <a:t>THE BILLING STATEMENTS</a:t>
            </a:r>
          </a:p>
        </p:txBody>
      </p:sp>
      <p:sp>
        <p:nvSpPr>
          <p:cNvPr id="12" name="Title 3">
            <a:extLst>
              <a:ext uri="{FF2B5EF4-FFF2-40B4-BE49-F238E27FC236}">
                <a16:creationId xmlns:a16="http://schemas.microsoft.com/office/drawing/2014/main" id="{D2348481-9E61-E10A-07B6-BB5622A89630}"/>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6718902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B5499391-430D-4193-8E54-03922E51258A}"/>
              </a:ext>
            </a:extLst>
          </p:cNvPr>
          <p:cNvSpPr>
            <a:spLocks noChangeArrowheads="1"/>
          </p:cNvSpPr>
          <p:nvPr/>
        </p:nvSpPr>
        <p:spPr bwMode="auto">
          <a:xfrm>
            <a:off x="4962889" y="4600793"/>
            <a:ext cx="1084329" cy="64642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92163" name="Rectangle 3">
            <a:extLst>
              <a:ext uri="{FF2B5EF4-FFF2-40B4-BE49-F238E27FC236}">
                <a16:creationId xmlns:a16="http://schemas.microsoft.com/office/drawing/2014/main" id="{D5DC5622-D7BF-4C60-B3D2-382622B32628}"/>
              </a:ext>
            </a:extLst>
          </p:cNvPr>
          <p:cNvSpPr>
            <a:spLocks noChangeArrowheads="1"/>
          </p:cNvSpPr>
          <p:nvPr/>
        </p:nvSpPr>
        <p:spPr bwMode="auto">
          <a:xfrm>
            <a:off x="4926273" y="4606007"/>
            <a:ext cx="1144529" cy="680401"/>
          </a:xfrm>
          <a:prstGeom prst="rect">
            <a:avLst/>
          </a:prstGeom>
          <a:solidFill>
            <a:srgbClr val="FF0000"/>
          </a:solidFill>
          <a:ln>
            <a:noFill/>
          </a:ln>
          <a:effectLst/>
        </p:spPr>
        <p:txBody>
          <a:bodyPr wrap="none" lIns="74287" tIns="36492" rIns="74287" bIns="36492">
            <a:spAutoFit/>
          </a:bodyPr>
          <a:lstStyle/>
          <a:p>
            <a:pPr algn="ctr"/>
            <a:r>
              <a:rPr lang="en-GB" altLang="en-US" sz="1314">
                <a:solidFill>
                  <a:schemeClr val="bg1"/>
                </a:solidFill>
              </a:rPr>
              <a:t>BILLING</a:t>
            </a:r>
          </a:p>
          <a:p>
            <a:pPr algn="ctr"/>
            <a:r>
              <a:rPr lang="en-GB" altLang="en-US" sz="1314">
                <a:solidFill>
                  <a:schemeClr val="bg1"/>
                </a:solidFill>
              </a:rPr>
              <a:t>STATEMENT</a:t>
            </a:r>
          </a:p>
          <a:p>
            <a:pPr algn="ctr"/>
            <a:r>
              <a:rPr lang="en-GB" altLang="en-US" sz="1314">
                <a:solidFill>
                  <a:schemeClr val="bg1"/>
                </a:solidFill>
              </a:rPr>
              <a:t>GROUP</a:t>
            </a:r>
          </a:p>
        </p:txBody>
      </p:sp>
      <p:sp>
        <p:nvSpPr>
          <p:cNvPr id="92164" name="Line 4">
            <a:extLst>
              <a:ext uri="{FF2B5EF4-FFF2-40B4-BE49-F238E27FC236}">
                <a16:creationId xmlns:a16="http://schemas.microsoft.com/office/drawing/2014/main" id="{C39E31EF-55AD-4436-B50A-749DA7EAFF9B}"/>
              </a:ext>
            </a:extLst>
          </p:cNvPr>
          <p:cNvSpPr>
            <a:spLocks noChangeShapeType="1"/>
          </p:cNvSpPr>
          <p:nvPr/>
        </p:nvSpPr>
        <p:spPr bwMode="auto">
          <a:xfrm>
            <a:off x="6073284" y="4892728"/>
            <a:ext cx="458754"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92165" name="Rectangle 5">
            <a:extLst>
              <a:ext uri="{FF2B5EF4-FFF2-40B4-BE49-F238E27FC236}">
                <a16:creationId xmlns:a16="http://schemas.microsoft.com/office/drawing/2014/main" id="{344AC357-987E-4BB1-B7EB-50DF353DC8B0}"/>
              </a:ext>
            </a:extLst>
          </p:cNvPr>
          <p:cNvSpPr>
            <a:spLocks noChangeArrowheads="1"/>
          </p:cNvSpPr>
          <p:nvPr/>
        </p:nvSpPr>
        <p:spPr bwMode="auto">
          <a:xfrm>
            <a:off x="6526824" y="4381842"/>
            <a:ext cx="2438209" cy="100613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92166" name="Rectangle 6">
            <a:extLst>
              <a:ext uri="{FF2B5EF4-FFF2-40B4-BE49-F238E27FC236}">
                <a16:creationId xmlns:a16="http://schemas.microsoft.com/office/drawing/2014/main" id="{56B5E477-FEAA-4475-A56C-50F7A5D820A4}"/>
              </a:ext>
            </a:extLst>
          </p:cNvPr>
          <p:cNvSpPr>
            <a:spLocks noChangeArrowheads="1"/>
          </p:cNvSpPr>
          <p:nvPr/>
        </p:nvSpPr>
        <p:spPr bwMode="auto">
          <a:xfrm>
            <a:off x="6520309" y="4415728"/>
            <a:ext cx="2586718" cy="904693"/>
          </a:xfrm>
          <a:prstGeom prst="rect">
            <a:avLst/>
          </a:prstGeom>
          <a:solidFill>
            <a:srgbClr val="FF0000"/>
          </a:solidFill>
          <a:ln>
            <a:noFill/>
          </a:ln>
          <a:effectLst/>
        </p:spPr>
        <p:txBody>
          <a:bodyPr wrap="none" lIns="74287" tIns="36492" rIns="74287" bIns="36492">
            <a:spAutoFit/>
          </a:bodyPr>
          <a:lstStyle/>
          <a:p>
            <a:r>
              <a:rPr lang="en-GB" altLang="en-US" dirty="0">
                <a:solidFill>
                  <a:schemeClr val="bg1"/>
                </a:solidFill>
              </a:rPr>
              <a:t>Partner A               60%</a:t>
            </a:r>
          </a:p>
          <a:p>
            <a:r>
              <a:rPr lang="en-GB" altLang="en-US" dirty="0">
                <a:solidFill>
                  <a:schemeClr val="bg1"/>
                </a:solidFill>
              </a:rPr>
              <a:t>Partner B               20%</a:t>
            </a:r>
          </a:p>
          <a:p>
            <a:r>
              <a:rPr lang="en-GB" altLang="en-US" dirty="0">
                <a:solidFill>
                  <a:schemeClr val="bg1"/>
                </a:solidFill>
              </a:rPr>
              <a:t>Partner C	 20%</a:t>
            </a:r>
          </a:p>
        </p:txBody>
      </p:sp>
      <p:grpSp>
        <p:nvGrpSpPr>
          <p:cNvPr id="92167" name="Group 7">
            <a:extLst>
              <a:ext uri="{FF2B5EF4-FFF2-40B4-BE49-F238E27FC236}">
                <a16:creationId xmlns:a16="http://schemas.microsoft.com/office/drawing/2014/main" id="{31C181B7-3F1A-4861-8042-C7B29A044D19}"/>
              </a:ext>
            </a:extLst>
          </p:cNvPr>
          <p:cNvGrpSpPr>
            <a:grpSpLocks/>
          </p:cNvGrpSpPr>
          <p:nvPr/>
        </p:nvGrpSpPr>
        <p:grpSpPr bwMode="auto">
          <a:xfrm>
            <a:off x="1844141" y="2692792"/>
            <a:ext cx="3105715" cy="4040167"/>
            <a:chOff x="455" y="880"/>
            <a:chExt cx="2383" cy="3100"/>
          </a:xfrm>
        </p:grpSpPr>
        <p:sp>
          <p:nvSpPr>
            <p:cNvPr id="92168" name="Rectangle 8">
              <a:extLst>
                <a:ext uri="{FF2B5EF4-FFF2-40B4-BE49-F238E27FC236}">
                  <a16:creationId xmlns:a16="http://schemas.microsoft.com/office/drawing/2014/main" id="{ED4962B2-5B0C-4079-B473-396D7B048F19}"/>
                </a:ext>
              </a:extLst>
            </p:cNvPr>
            <p:cNvSpPr>
              <a:spLocks noChangeArrowheads="1"/>
            </p:cNvSpPr>
            <p:nvPr/>
          </p:nvSpPr>
          <p:spPr bwMode="auto">
            <a:xfrm>
              <a:off x="484" y="940"/>
              <a:ext cx="2200" cy="400"/>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69" name="Rectangle 9">
              <a:extLst>
                <a:ext uri="{FF2B5EF4-FFF2-40B4-BE49-F238E27FC236}">
                  <a16:creationId xmlns:a16="http://schemas.microsoft.com/office/drawing/2014/main" id="{B09DA42E-D667-4B05-89D2-A0A2DAA86DC0}"/>
                </a:ext>
              </a:extLst>
            </p:cNvPr>
            <p:cNvSpPr>
              <a:spLocks noChangeArrowheads="1"/>
            </p:cNvSpPr>
            <p:nvPr/>
          </p:nvSpPr>
          <p:spPr bwMode="auto">
            <a:xfrm>
              <a:off x="484" y="1336"/>
              <a:ext cx="2200" cy="2644"/>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70" name="Rectangle 10">
              <a:extLst>
                <a:ext uri="{FF2B5EF4-FFF2-40B4-BE49-F238E27FC236}">
                  <a16:creationId xmlns:a16="http://schemas.microsoft.com/office/drawing/2014/main" id="{95B2A465-2ADB-47DC-A827-47E37D6D60BC}"/>
                </a:ext>
              </a:extLst>
            </p:cNvPr>
            <p:cNvSpPr>
              <a:spLocks noChangeArrowheads="1"/>
            </p:cNvSpPr>
            <p:nvPr/>
          </p:nvSpPr>
          <p:spPr bwMode="auto">
            <a:xfrm>
              <a:off x="481" y="880"/>
              <a:ext cx="2205" cy="444"/>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spAutoFit/>
            </a:bodyPr>
            <a:lstStyle/>
            <a:p>
              <a:pPr algn="ctr"/>
              <a:r>
                <a:rPr lang="en-GB" altLang="en-US" sz="1642" dirty="0"/>
                <a:t>PRODUCTION OF BILLING </a:t>
              </a:r>
            </a:p>
            <a:p>
              <a:pPr algn="ctr"/>
              <a:r>
                <a:rPr lang="en-GB" altLang="en-US" sz="1642" dirty="0"/>
                <a:t>STATEMENT</a:t>
              </a:r>
            </a:p>
          </p:txBody>
        </p:sp>
        <p:grpSp>
          <p:nvGrpSpPr>
            <p:cNvPr id="92171" name="Group 11">
              <a:extLst>
                <a:ext uri="{FF2B5EF4-FFF2-40B4-BE49-F238E27FC236}">
                  <a16:creationId xmlns:a16="http://schemas.microsoft.com/office/drawing/2014/main" id="{A3E25A31-6621-442D-80DC-A05D137DBDA0}"/>
                </a:ext>
              </a:extLst>
            </p:cNvPr>
            <p:cNvGrpSpPr>
              <a:grpSpLocks/>
            </p:cNvGrpSpPr>
            <p:nvPr/>
          </p:nvGrpSpPr>
          <p:grpSpPr bwMode="auto">
            <a:xfrm>
              <a:off x="664" y="1756"/>
              <a:ext cx="1874" cy="2150"/>
              <a:chOff x="664" y="1756"/>
              <a:chExt cx="1874" cy="2150"/>
            </a:xfrm>
          </p:grpSpPr>
          <p:sp>
            <p:nvSpPr>
              <p:cNvPr id="92172" name="Rectangle 12">
                <a:extLst>
                  <a:ext uri="{FF2B5EF4-FFF2-40B4-BE49-F238E27FC236}">
                    <a16:creationId xmlns:a16="http://schemas.microsoft.com/office/drawing/2014/main" id="{506A3369-9F24-4587-9628-69F58057D3FD}"/>
                  </a:ext>
                </a:extLst>
              </p:cNvPr>
              <p:cNvSpPr>
                <a:spLocks noChangeArrowheads="1"/>
              </p:cNvSpPr>
              <p:nvPr/>
            </p:nvSpPr>
            <p:spPr bwMode="auto">
              <a:xfrm>
                <a:off x="664" y="1756"/>
                <a:ext cx="1443" cy="1837"/>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73" name="Rectangle 13">
                <a:extLst>
                  <a:ext uri="{FF2B5EF4-FFF2-40B4-BE49-F238E27FC236}">
                    <a16:creationId xmlns:a16="http://schemas.microsoft.com/office/drawing/2014/main" id="{AB22FEF3-0063-4411-BEC4-2F6E44322712}"/>
                  </a:ext>
                </a:extLst>
              </p:cNvPr>
              <p:cNvSpPr>
                <a:spLocks noChangeArrowheads="1"/>
              </p:cNvSpPr>
              <p:nvPr/>
            </p:nvSpPr>
            <p:spPr bwMode="auto">
              <a:xfrm>
                <a:off x="807" y="1861"/>
                <a:ext cx="1443" cy="1836"/>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74" name="Rectangle 14">
                <a:extLst>
                  <a:ext uri="{FF2B5EF4-FFF2-40B4-BE49-F238E27FC236}">
                    <a16:creationId xmlns:a16="http://schemas.microsoft.com/office/drawing/2014/main" id="{A5D1BADE-745A-462D-829C-BA370033B140}"/>
                  </a:ext>
                </a:extLst>
              </p:cNvPr>
              <p:cNvSpPr>
                <a:spLocks noChangeArrowheads="1"/>
              </p:cNvSpPr>
              <p:nvPr/>
            </p:nvSpPr>
            <p:spPr bwMode="auto">
              <a:xfrm>
                <a:off x="964" y="1967"/>
                <a:ext cx="1446" cy="1834"/>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75" name="Rectangle 15">
                <a:extLst>
                  <a:ext uri="{FF2B5EF4-FFF2-40B4-BE49-F238E27FC236}">
                    <a16:creationId xmlns:a16="http://schemas.microsoft.com/office/drawing/2014/main" id="{50A9CBF4-A637-40D8-9B7B-B61CF0F698EB}"/>
                  </a:ext>
                </a:extLst>
              </p:cNvPr>
              <p:cNvSpPr>
                <a:spLocks noChangeArrowheads="1"/>
              </p:cNvSpPr>
              <p:nvPr/>
            </p:nvSpPr>
            <p:spPr bwMode="auto">
              <a:xfrm>
                <a:off x="1095" y="2070"/>
                <a:ext cx="1443" cy="1836"/>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grpSp>
        <p:sp>
          <p:nvSpPr>
            <p:cNvPr id="92176" name="Rectangle 16">
              <a:extLst>
                <a:ext uri="{FF2B5EF4-FFF2-40B4-BE49-F238E27FC236}">
                  <a16:creationId xmlns:a16="http://schemas.microsoft.com/office/drawing/2014/main" id="{A9A096A7-A57B-40C3-8705-457FC0B0BCBF}"/>
                </a:ext>
              </a:extLst>
            </p:cNvPr>
            <p:cNvSpPr>
              <a:spLocks noChangeArrowheads="1"/>
            </p:cNvSpPr>
            <p:nvPr/>
          </p:nvSpPr>
          <p:spPr bwMode="auto">
            <a:xfrm>
              <a:off x="1243" y="2045"/>
              <a:ext cx="469" cy="2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u="sng"/>
                <a:t>ACT</a:t>
              </a:r>
            </a:p>
          </p:txBody>
        </p:sp>
        <p:sp>
          <p:nvSpPr>
            <p:cNvPr id="92177" name="Rectangle 17">
              <a:extLst>
                <a:ext uri="{FF2B5EF4-FFF2-40B4-BE49-F238E27FC236}">
                  <a16:creationId xmlns:a16="http://schemas.microsoft.com/office/drawing/2014/main" id="{38915578-E57A-47D5-AA04-E383CB29ECBD}"/>
                </a:ext>
              </a:extLst>
            </p:cNvPr>
            <p:cNvSpPr>
              <a:spLocks noChangeArrowheads="1"/>
            </p:cNvSpPr>
            <p:nvPr/>
          </p:nvSpPr>
          <p:spPr bwMode="auto">
            <a:xfrm>
              <a:off x="1816" y="2057"/>
              <a:ext cx="683" cy="2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u="sng"/>
                <a:t>VALUE</a:t>
              </a:r>
            </a:p>
          </p:txBody>
        </p:sp>
        <p:sp>
          <p:nvSpPr>
            <p:cNvPr id="92178" name="Rectangle 18">
              <a:extLst>
                <a:ext uri="{FF2B5EF4-FFF2-40B4-BE49-F238E27FC236}">
                  <a16:creationId xmlns:a16="http://schemas.microsoft.com/office/drawing/2014/main" id="{8A95632A-0C6D-4A18-BEE6-51F204EBEC50}"/>
                </a:ext>
              </a:extLst>
            </p:cNvPr>
            <p:cNvSpPr>
              <a:spLocks noChangeArrowheads="1"/>
            </p:cNvSpPr>
            <p:nvPr/>
          </p:nvSpPr>
          <p:spPr bwMode="auto">
            <a:xfrm>
              <a:off x="1267" y="2289"/>
              <a:ext cx="1199" cy="192"/>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a:solidFill>
                    <a:schemeClr val="bg1"/>
                  </a:solidFill>
                </a:rPr>
                <a:t>XXX	XXXXX</a:t>
              </a:r>
            </a:p>
          </p:txBody>
        </p:sp>
        <p:sp>
          <p:nvSpPr>
            <p:cNvPr id="92179" name="Rectangle 19">
              <a:extLst>
                <a:ext uri="{FF2B5EF4-FFF2-40B4-BE49-F238E27FC236}">
                  <a16:creationId xmlns:a16="http://schemas.microsoft.com/office/drawing/2014/main" id="{3B3EC43E-F181-47D1-8394-6FBA03372A89}"/>
                </a:ext>
              </a:extLst>
            </p:cNvPr>
            <p:cNvSpPr>
              <a:spLocks noChangeArrowheads="1"/>
            </p:cNvSpPr>
            <p:nvPr/>
          </p:nvSpPr>
          <p:spPr bwMode="auto">
            <a:xfrm>
              <a:off x="1267" y="2484"/>
              <a:ext cx="1199" cy="192"/>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dirty="0">
                  <a:solidFill>
                    <a:schemeClr val="bg1"/>
                  </a:solidFill>
                </a:rPr>
                <a:t>XXX	XXXXX</a:t>
              </a:r>
            </a:p>
          </p:txBody>
        </p:sp>
        <p:sp>
          <p:nvSpPr>
            <p:cNvPr id="92180" name="Rectangle 20">
              <a:extLst>
                <a:ext uri="{FF2B5EF4-FFF2-40B4-BE49-F238E27FC236}">
                  <a16:creationId xmlns:a16="http://schemas.microsoft.com/office/drawing/2014/main" id="{3D3DF23C-FDD2-4E63-A9F9-899A4710D2DE}"/>
                </a:ext>
              </a:extLst>
            </p:cNvPr>
            <p:cNvSpPr>
              <a:spLocks noChangeArrowheads="1"/>
            </p:cNvSpPr>
            <p:nvPr/>
          </p:nvSpPr>
          <p:spPr bwMode="auto">
            <a:xfrm>
              <a:off x="1267" y="2671"/>
              <a:ext cx="1199" cy="192"/>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dirty="0">
                  <a:solidFill>
                    <a:schemeClr val="bg1"/>
                  </a:solidFill>
                </a:rPr>
                <a:t>XXX	XXXXX</a:t>
              </a:r>
            </a:p>
          </p:txBody>
        </p:sp>
        <p:sp>
          <p:nvSpPr>
            <p:cNvPr id="92181" name="Rectangle 21">
              <a:extLst>
                <a:ext uri="{FF2B5EF4-FFF2-40B4-BE49-F238E27FC236}">
                  <a16:creationId xmlns:a16="http://schemas.microsoft.com/office/drawing/2014/main" id="{33B687B9-1BEC-447D-80A4-99C580D509AA}"/>
                </a:ext>
              </a:extLst>
            </p:cNvPr>
            <p:cNvSpPr>
              <a:spLocks noChangeArrowheads="1"/>
            </p:cNvSpPr>
            <p:nvPr/>
          </p:nvSpPr>
          <p:spPr bwMode="auto">
            <a:xfrm>
              <a:off x="1267" y="2984"/>
              <a:ext cx="1199"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a:t>XXX	XXXXX</a:t>
              </a:r>
            </a:p>
          </p:txBody>
        </p:sp>
        <p:sp>
          <p:nvSpPr>
            <p:cNvPr id="92182" name="Rectangle 22">
              <a:extLst>
                <a:ext uri="{FF2B5EF4-FFF2-40B4-BE49-F238E27FC236}">
                  <a16:creationId xmlns:a16="http://schemas.microsoft.com/office/drawing/2014/main" id="{3E321114-389F-4479-8397-4EC03445507B}"/>
                </a:ext>
              </a:extLst>
            </p:cNvPr>
            <p:cNvSpPr>
              <a:spLocks noChangeArrowheads="1"/>
            </p:cNvSpPr>
            <p:nvPr/>
          </p:nvSpPr>
          <p:spPr bwMode="auto">
            <a:xfrm>
              <a:off x="1267" y="3224"/>
              <a:ext cx="1199"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a:t>XXX	XXXXX</a:t>
              </a:r>
            </a:p>
          </p:txBody>
        </p:sp>
        <p:sp>
          <p:nvSpPr>
            <p:cNvPr id="92183" name="Rectangle 23">
              <a:extLst>
                <a:ext uri="{FF2B5EF4-FFF2-40B4-BE49-F238E27FC236}">
                  <a16:creationId xmlns:a16="http://schemas.microsoft.com/office/drawing/2014/main" id="{E1437945-332D-4E9E-A4CF-35C6FBA3E3C0}"/>
                </a:ext>
              </a:extLst>
            </p:cNvPr>
            <p:cNvSpPr>
              <a:spLocks noChangeArrowheads="1"/>
            </p:cNvSpPr>
            <p:nvPr/>
          </p:nvSpPr>
          <p:spPr bwMode="auto">
            <a:xfrm>
              <a:off x="1267" y="3464"/>
              <a:ext cx="1199"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a:t>XXX	XXXXX</a:t>
              </a:r>
            </a:p>
          </p:txBody>
        </p:sp>
        <p:sp>
          <p:nvSpPr>
            <p:cNvPr id="92184" name="Rectangle 24">
              <a:extLst>
                <a:ext uri="{FF2B5EF4-FFF2-40B4-BE49-F238E27FC236}">
                  <a16:creationId xmlns:a16="http://schemas.microsoft.com/office/drawing/2014/main" id="{134D95DF-31FE-4EBA-9D45-1FDD86D87054}"/>
                </a:ext>
              </a:extLst>
            </p:cNvPr>
            <p:cNvSpPr>
              <a:spLocks noChangeArrowheads="1"/>
            </p:cNvSpPr>
            <p:nvPr/>
          </p:nvSpPr>
          <p:spPr bwMode="auto">
            <a:xfrm>
              <a:off x="1267" y="3711"/>
              <a:ext cx="1199"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149"/>
                <a:t>XXX	XXXXX</a:t>
              </a:r>
            </a:p>
          </p:txBody>
        </p:sp>
        <p:sp>
          <p:nvSpPr>
            <p:cNvPr id="92185" name="Line 25">
              <a:extLst>
                <a:ext uri="{FF2B5EF4-FFF2-40B4-BE49-F238E27FC236}">
                  <a16:creationId xmlns:a16="http://schemas.microsoft.com/office/drawing/2014/main" id="{055F6431-32E0-45FC-9964-BD94EB1A1697}"/>
                </a:ext>
              </a:extLst>
            </p:cNvPr>
            <p:cNvSpPr>
              <a:spLocks noChangeShapeType="1"/>
            </p:cNvSpPr>
            <p:nvPr/>
          </p:nvSpPr>
          <p:spPr bwMode="auto">
            <a:xfrm>
              <a:off x="2354" y="2592"/>
              <a:ext cx="484"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86" name="Rectangle 26">
              <a:extLst>
                <a:ext uri="{FF2B5EF4-FFF2-40B4-BE49-F238E27FC236}">
                  <a16:creationId xmlns:a16="http://schemas.microsoft.com/office/drawing/2014/main" id="{D0520D98-2E81-4DA2-A562-6F8C9177E0E0}"/>
                </a:ext>
              </a:extLst>
            </p:cNvPr>
            <p:cNvSpPr>
              <a:spLocks noChangeArrowheads="1"/>
            </p:cNvSpPr>
            <p:nvPr/>
          </p:nvSpPr>
          <p:spPr bwMode="auto">
            <a:xfrm>
              <a:off x="455" y="1326"/>
              <a:ext cx="1325" cy="48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t>Venture Ledger</a:t>
              </a:r>
            </a:p>
            <a:p>
              <a:r>
                <a:rPr lang="en-GB" altLang="en-US"/>
                <a:t>Trial Balance</a:t>
              </a:r>
            </a:p>
          </p:txBody>
        </p:sp>
      </p:grpSp>
      <p:sp>
        <p:nvSpPr>
          <p:cNvPr id="92187" name="Rectangle 27">
            <a:extLst>
              <a:ext uri="{FF2B5EF4-FFF2-40B4-BE49-F238E27FC236}">
                <a16:creationId xmlns:a16="http://schemas.microsoft.com/office/drawing/2014/main" id="{F991D854-FE6B-4F3F-B73E-F98E4CB5221A}"/>
              </a:ext>
            </a:extLst>
          </p:cNvPr>
          <p:cNvSpPr>
            <a:spLocks noChangeArrowheads="1"/>
          </p:cNvSpPr>
          <p:nvPr/>
        </p:nvSpPr>
        <p:spPr bwMode="auto">
          <a:xfrm>
            <a:off x="1966101" y="2168960"/>
            <a:ext cx="4434851" cy="3814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sz="2000" b="1" dirty="0">
                <a:solidFill>
                  <a:srgbClr val="FF0000"/>
                </a:solidFill>
              </a:rPr>
              <a:t>Production of the Billing Statement</a:t>
            </a:r>
          </a:p>
        </p:txBody>
      </p:sp>
      <p:sp>
        <p:nvSpPr>
          <p:cNvPr id="28" name="Title 3">
            <a:extLst>
              <a:ext uri="{FF2B5EF4-FFF2-40B4-BE49-F238E27FC236}">
                <a16:creationId xmlns:a16="http://schemas.microsoft.com/office/drawing/2014/main" id="{9455949D-D600-628E-A055-ED662218FA5F}"/>
              </a:ext>
            </a:extLst>
          </p:cNvPr>
          <p:cNvSpPr txBox="1">
            <a:spLocks/>
          </p:cNvSpPr>
          <p:nvPr/>
        </p:nvSpPr>
        <p:spPr>
          <a:xfrm>
            <a:off x="1692226" y="1753210"/>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30" name="Title 3">
            <a:extLst>
              <a:ext uri="{FF2B5EF4-FFF2-40B4-BE49-F238E27FC236}">
                <a16:creationId xmlns:a16="http://schemas.microsoft.com/office/drawing/2014/main" id="{1FF00463-F4C1-A0E7-0477-9CE36D7520B7}"/>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8864872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5B245774-4F3B-4357-ADF5-3EC238993E1E}"/>
              </a:ext>
            </a:extLst>
          </p:cNvPr>
          <p:cNvSpPr txBox="1">
            <a:spLocks noChangeArrowheads="1"/>
          </p:cNvSpPr>
          <p:nvPr/>
        </p:nvSpPr>
        <p:spPr bwMode="auto">
          <a:xfrm>
            <a:off x="2340298" y="2340471"/>
            <a:ext cx="6568529"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000" dirty="0" err="1">
                <a:solidFill>
                  <a:srgbClr val="FF0000"/>
                </a:solidFill>
              </a:rPr>
              <a:t>Biulling</a:t>
            </a:r>
            <a:r>
              <a:rPr lang="en-GB" altLang="en-US" sz="2000" dirty="0">
                <a:solidFill>
                  <a:srgbClr val="FF0000"/>
                </a:solidFill>
              </a:rPr>
              <a:t> Statement Deliverables</a:t>
            </a:r>
            <a:endParaRPr lang="en-GB" altLang="en-US" sz="1400" dirty="0">
              <a:solidFill>
                <a:srgbClr val="FF0000"/>
              </a:solidFill>
            </a:endParaRPr>
          </a:p>
        </p:txBody>
      </p:sp>
      <p:sp>
        <p:nvSpPr>
          <p:cNvPr id="72708" name="Text Box 4">
            <a:extLst>
              <a:ext uri="{FF2B5EF4-FFF2-40B4-BE49-F238E27FC236}">
                <a16:creationId xmlns:a16="http://schemas.microsoft.com/office/drawing/2014/main" id="{F6A68A89-68F3-4590-8182-48A9D7B92A1F}"/>
              </a:ext>
            </a:extLst>
          </p:cNvPr>
          <p:cNvSpPr txBox="1">
            <a:spLocks noChangeArrowheads="1"/>
          </p:cNvSpPr>
          <p:nvPr/>
        </p:nvSpPr>
        <p:spPr bwMode="auto">
          <a:xfrm>
            <a:off x="2839001" y="2916535"/>
            <a:ext cx="4331186" cy="344395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0"/>
              </a:lnSpc>
            </a:pPr>
            <a:endParaRPr lang="en-GB" altLang="en-US" u="sng" dirty="0">
              <a:solidFill>
                <a:srgbClr val="0238BE"/>
              </a:solidFill>
            </a:endParaRPr>
          </a:p>
          <a:p>
            <a:r>
              <a:rPr lang="en-GB" altLang="en-US" u="sng" dirty="0">
                <a:solidFill>
                  <a:srgbClr val="0238BE"/>
                </a:solidFill>
              </a:rPr>
              <a:t>PROVIDES PARTNER WITH:</a:t>
            </a:r>
          </a:p>
          <a:p>
            <a:pPr>
              <a:lnSpc>
                <a:spcPct val="50000"/>
              </a:lnSpc>
            </a:pPr>
            <a:endParaRPr lang="en-GB" altLang="en-US" dirty="0">
              <a:solidFill>
                <a:srgbClr val="0238BE"/>
              </a:solidFill>
            </a:endParaRPr>
          </a:p>
          <a:p>
            <a:pPr>
              <a:lnSpc>
                <a:spcPct val="110000"/>
              </a:lnSpc>
            </a:pPr>
            <a:r>
              <a:rPr lang="en-GB" altLang="en-US" dirty="0">
                <a:solidFill>
                  <a:srgbClr val="0238BE"/>
                </a:solidFill>
              </a:rPr>
              <a:t>(i) ACTUAL EXPENDITURE</a:t>
            </a:r>
          </a:p>
          <a:p>
            <a:pPr>
              <a:lnSpc>
                <a:spcPct val="70000"/>
              </a:lnSpc>
            </a:pPr>
            <a:r>
              <a:rPr lang="en-GB" altLang="en-US" dirty="0">
                <a:solidFill>
                  <a:srgbClr val="0238BE"/>
                </a:solidFill>
              </a:rPr>
              <a:t>                           &amp;</a:t>
            </a:r>
          </a:p>
          <a:p>
            <a:pPr>
              <a:lnSpc>
                <a:spcPct val="110000"/>
              </a:lnSpc>
            </a:pPr>
            <a:r>
              <a:rPr lang="en-GB" altLang="en-US" dirty="0">
                <a:solidFill>
                  <a:srgbClr val="0238BE"/>
                </a:solidFill>
              </a:rPr>
              <a:t>(ii) MOVEMENT IN WORKING CAPITAL</a:t>
            </a:r>
          </a:p>
          <a:p>
            <a:pPr>
              <a:lnSpc>
                <a:spcPct val="90000"/>
              </a:lnSpc>
            </a:pPr>
            <a:r>
              <a:rPr lang="en-GB" altLang="en-US" dirty="0">
                <a:solidFill>
                  <a:srgbClr val="0238BE"/>
                </a:solidFill>
              </a:rPr>
              <a:t>                          </a:t>
            </a:r>
            <a:r>
              <a:rPr lang="en-GB" altLang="en-US" i="1" dirty="0">
                <a:solidFill>
                  <a:srgbClr val="0238BE"/>
                </a:solidFill>
              </a:rPr>
              <a:t>FOR</a:t>
            </a:r>
          </a:p>
          <a:p>
            <a:pPr>
              <a:lnSpc>
                <a:spcPct val="110000"/>
              </a:lnSpc>
            </a:pPr>
            <a:r>
              <a:rPr lang="en-GB" altLang="en-US" dirty="0">
                <a:solidFill>
                  <a:srgbClr val="0238BE"/>
                </a:solidFill>
              </a:rPr>
              <a:t>        - CURRENT MONTH </a:t>
            </a:r>
          </a:p>
          <a:p>
            <a:pPr>
              <a:lnSpc>
                <a:spcPct val="110000"/>
              </a:lnSpc>
            </a:pPr>
            <a:r>
              <a:rPr lang="en-GB" altLang="en-US" dirty="0">
                <a:solidFill>
                  <a:srgbClr val="0238BE"/>
                </a:solidFill>
              </a:rPr>
              <a:t>        - YEAR TO DATE</a:t>
            </a:r>
          </a:p>
          <a:p>
            <a:pPr>
              <a:lnSpc>
                <a:spcPct val="160000"/>
              </a:lnSpc>
            </a:pPr>
            <a:r>
              <a:rPr lang="en-GB" altLang="en-US" dirty="0">
                <a:solidFill>
                  <a:srgbClr val="0238BE"/>
                </a:solidFill>
              </a:rPr>
              <a:t>(iii) DATA FOR PARTNERS’ </a:t>
            </a:r>
          </a:p>
          <a:p>
            <a:pPr>
              <a:lnSpc>
                <a:spcPct val="160000"/>
              </a:lnSpc>
            </a:pPr>
            <a:r>
              <a:rPr lang="en-GB" altLang="en-US" dirty="0">
                <a:solidFill>
                  <a:srgbClr val="0238BE"/>
                </a:solidFill>
              </a:rPr>
              <a:t>     ACCOUNTING RECORDS.</a:t>
            </a:r>
          </a:p>
          <a:p>
            <a:pPr>
              <a:lnSpc>
                <a:spcPct val="160000"/>
              </a:lnSpc>
            </a:pPr>
            <a:r>
              <a:rPr lang="en-GB" altLang="en-US" dirty="0">
                <a:solidFill>
                  <a:srgbClr val="0238BE"/>
                </a:solidFill>
              </a:rPr>
              <a:t> </a:t>
            </a:r>
          </a:p>
        </p:txBody>
      </p:sp>
      <p:sp>
        <p:nvSpPr>
          <p:cNvPr id="5" name="Title 3">
            <a:extLst>
              <a:ext uri="{FF2B5EF4-FFF2-40B4-BE49-F238E27FC236}">
                <a16:creationId xmlns:a16="http://schemas.microsoft.com/office/drawing/2014/main" id="{EFCBC6CC-D2B0-39C5-5E21-F46794B58FDC}"/>
              </a:ext>
            </a:extLst>
          </p:cNvPr>
          <p:cNvSpPr txBox="1">
            <a:spLocks/>
          </p:cNvSpPr>
          <p:nvPr/>
        </p:nvSpPr>
        <p:spPr>
          <a:xfrm>
            <a:off x="2259560" y="1679495"/>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7" name="Title 3">
            <a:extLst>
              <a:ext uri="{FF2B5EF4-FFF2-40B4-BE49-F238E27FC236}">
                <a16:creationId xmlns:a16="http://schemas.microsoft.com/office/drawing/2014/main" id="{2E721FCA-E37B-2D4D-410F-3D8842A90D2D}"/>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7065610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EE3F5FAA-7F8F-42ED-8A1B-135008CEE8DA}"/>
              </a:ext>
            </a:extLst>
          </p:cNvPr>
          <p:cNvSpPr>
            <a:spLocks noChangeArrowheads="1"/>
          </p:cNvSpPr>
          <p:nvPr/>
        </p:nvSpPr>
        <p:spPr bwMode="auto">
          <a:xfrm>
            <a:off x="5755283" y="3835669"/>
            <a:ext cx="2815084" cy="15639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238BE"/>
              </a:solidFill>
            </a:endParaRPr>
          </a:p>
        </p:txBody>
      </p:sp>
      <p:sp>
        <p:nvSpPr>
          <p:cNvPr id="67587" name="Rectangle 3">
            <a:extLst>
              <a:ext uri="{FF2B5EF4-FFF2-40B4-BE49-F238E27FC236}">
                <a16:creationId xmlns:a16="http://schemas.microsoft.com/office/drawing/2014/main" id="{77011EE2-1A69-410B-B188-E261AA22A11A}"/>
              </a:ext>
            </a:extLst>
          </p:cNvPr>
          <p:cNvSpPr>
            <a:spLocks noChangeArrowheads="1"/>
          </p:cNvSpPr>
          <p:nvPr/>
        </p:nvSpPr>
        <p:spPr bwMode="auto">
          <a:xfrm>
            <a:off x="2056568" y="2023623"/>
            <a:ext cx="4222631"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2000" dirty="0">
                <a:solidFill>
                  <a:schemeClr val="bg1"/>
                </a:solidFill>
              </a:rPr>
              <a:t> </a:t>
            </a:r>
            <a:r>
              <a:rPr lang="en-GB" altLang="en-US" sz="2000" dirty="0">
                <a:solidFill>
                  <a:srgbClr val="FF0000"/>
                </a:solidFill>
              </a:rPr>
              <a:t>EXPENDITURE PROCESS FLOW</a:t>
            </a:r>
          </a:p>
        </p:txBody>
      </p:sp>
      <p:sp>
        <p:nvSpPr>
          <p:cNvPr id="67588" name="Rectangle 4">
            <a:extLst>
              <a:ext uri="{FF2B5EF4-FFF2-40B4-BE49-F238E27FC236}">
                <a16:creationId xmlns:a16="http://schemas.microsoft.com/office/drawing/2014/main" id="{9207319E-F53A-4F19-BE6E-A7336D3DB56E}"/>
              </a:ext>
            </a:extLst>
          </p:cNvPr>
          <p:cNvSpPr>
            <a:spLocks noChangeArrowheads="1"/>
          </p:cNvSpPr>
          <p:nvPr/>
        </p:nvSpPr>
        <p:spPr bwMode="auto">
          <a:xfrm>
            <a:off x="1376264" y="2396849"/>
            <a:ext cx="1501378" cy="137626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238BE"/>
              </a:solidFill>
            </a:endParaRPr>
          </a:p>
        </p:txBody>
      </p:sp>
      <p:sp>
        <p:nvSpPr>
          <p:cNvPr id="67589" name="Rectangle 5">
            <a:extLst>
              <a:ext uri="{FF2B5EF4-FFF2-40B4-BE49-F238E27FC236}">
                <a16:creationId xmlns:a16="http://schemas.microsoft.com/office/drawing/2014/main" id="{3EBB2F12-52FD-4885-9DFD-DB2CDF544A5A}"/>
              </a:ext>
            </a:extLst>
          </p:cNvPr>
          <p:cNvSpPr>
            <a:spLocks noChangeArrowheads="1"/>
          </p:cNvSpPr>
          <p:nvPr/>
        </p:nvSpPr>
        <p:spPr bwMode="auto">
          <a:xfrm>
            <a:off x="2877642" y="2396849"/>
            <a:ext cx="437902" cy="137626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238BE"/>
              </a:solidFill>
            </a:endParaRPr>
          </a:p>
        </p:txBody>
      </p:sp>
      <p:sp>
        <p:nvSpPr>
          <p:cNvPr id="67590" name="Line 6">
            <a:extLst>
              <a:ext uri="{FF2B5EF4-FFF2-40B4-BE49-F238E27FC236}">
                <a16:creationId xmlns:a16="http://schemas.microsoft.com/office/drawing/2014/main" id="{463E889E-5B84-433D-8903-020E13AB1C21}"/>
              </a:ext>
            </a:extLst>
          </p:cNvPr>
          <p:cNvSpPr>
            <a:spLocks noChangeShapeType="1"/>
          </p:cNvSpPr>
          <p:nvPr/>
        </p:nvSpPr>
        <p:spPr bwMode="auto">
          <a:xfrm>
            <a:off x="3315545" y="2959865"/>
            <a:ext cx="1139066" cy="0"/>
          </a:xfrm>
          <a:prstGeom prst="line">
            <a:avLst/>
          </a:prstGeom>
          <a:noFill/>
          <a:ln w="3175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1" name="Rectangle 7">
            <a:extLst>
              <a:ext uri="{FF2B5EF4-FFF2-40B4-BE49-F238E27FC236}">
                <a16:creationId xmlns:a16="http://schemas.microsoft.com/office/drawing/2014/main" id="{521CDE03-D29B-4098-9FE5-A4452EBEF81C}"/>
              </a:ext>
            </a:extLst>
          </p:cNvPr>
          <p:cNvSpPr>
            <a:spLocks noChangeArrowheads="1"/>
          </p:cNvSpPr>
          <p:nvPr/>
        </p:nvSpPr>
        <p:spPr bwMode="auto">
          <a:xfrm>
            <a:off x="4441577" y="2396849"/>
            <a:ext cx="1251148" cy="137626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238BE"/>
              </a:solidFill>
            </a:endParaRPr>
          </a:p>
        </p:txBody>
      </p:sp>
      <p:sp>
        <p:nvSpPr>
          <p:cNvPr id="67592" name="Rectangle 8">
            <a:extLst>
              <a:ext uri="{FF2B5EF4-FFF2-40B4-BE49-F238E27FC236}">
                <a16:creationId xmlns:a16="http://schemas.microsoft.com/office/drawing/2014/main" id="{7438D2C3-3CE6-4BA3-B91F-9CA9DAB811E7}"/>
              </a:ext>
            </a:extLst>
          </p:cNvPr>
          <p:cNvSpPr>
            <a:spLocks noChangeArrowheads="1"/>
          </p:cNvSpPr>
          <p:nvPr/>
        </p:nvSpPr>
        <p:spPr bwMode="auto">
          <a:xfrm>
            <a:off x="6693644" y="2709637"/>
            <a:ext cx="1501378" cy="841919"/>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a:solidFill>
                  <a:srgbClr val="0238BE"/>
                </a:solidFill>
              </a:rPr>
              <a:t>GL</a:t>
            </a:r>
          </a:p>
        </p:txBody>
      </p:sp>
      <p:sp>
        <p:nvSpPr>
          <p:cNvPr id="67593" name="Text Box 9">
            <a:extLst>
              <a:ext uri="{FF2B5EF4-FFF2-40B4-BE49-F238E27FC236}">
                <a16:creationId xmlns:a16="http://schemas.microsoft.com/office/drawing/2014/main" id="{F46FBA18-4484-4E8A-8B9B-0FFEA470DBD0}"/>
              </a:ext>
            </a:extLst>
          </p:cNvPr>
          <p:cNvSpPr txBox="1">
            <a:spLocks noChangeArrowheads="1"/>
          </p:cNvSpPr>
          <p:nvPr/>
        </p:nvSpPr>
        <p:spPr bwMode="auto">
          <a:xfrm>
            <a:off x="5756587" y="4303548"/>
            <a:ext cx="768159"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238BE"/>
                </a:solidFill>
              </a:rPr>
              <a:t>WIP</a:t>
            </a:r>
          </a:p>
          <a:p>
            <a:r>
              <a:rPr lang="en-GB" altLang="en-US">
                <a:solidFill>
                  <a:srgbClr val="0238BE"/>
                </a:solidFill>
              </a:rPr>
              <a:t>+ 210</a:t>
            </a:r>
          </a:p>
        </p:txBody>
      </p:sp>
      <p:sp>
        <p:nvSpPr>
          <p:cNvPr id="67594" name="Text Box 10">
            <a:extLst>
              <a:ext uri="{FF2B5EF4-FFF2-40B4-BE49-F238E27FC236}">
                <a16:creationId xmlns:a16="http://schemas.microsoft.com/office/drawing/2014/main" id="{D70269B1-1B9F-4E05-A86D-7E72D91C787E}"/>
              </a:ext>
            </a:extLst>
          </p:cNvPr>
          <p:cNvSpPr txBox="1">
            <a:spLocks noChangeArrowheads="1"/>
          </p:cNvSpPr>
          <p:nvPr/>
        </p:nvSpPr>
        <p:spPr bwMode="auto">
          <a:xfrm>
            <a:off x="6631087" y="4303548"/>
            <a:ext cx="1068689"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a:solidFill>
                  <a:srgbClr val="0238BE"/>
                </a:solidFill>
              </a:rPr>
              <a:t>Vend.  </a:t>
            </a:r>
          </a:p>
          <a:p>
            <a:pPr algn="ctr"/>
            <a:r>
              <a:rPr lang="en-GB" altLang="en-US">
                <a:solidFill>
                  <a:srgbClr val="0238BE"/>
                </a:solidFill>
              </a:rPr>
              <a:t>-200</a:t>
            </a:r>
          </a:p>
        </p:txBody>
      </p:sp>
      <p:sp>
        <p:nvSpPr>
          <p:cNvPr id="67595" name="Text Box 11">
            <a:extLst>
              <a:ext uri="{FF2B5EF4-FFF2-40B4-BE49-F238E27FC236}">
                <a16:creationId xmlns:a16="http://schemas.microsoft.com/office/drawing/2014/main" id="{3E620DBE-1843-46BF-9524-34124D7CE4BD}"/>
              </a:ext>
            </a:extLst>
          </p:cNvPr>
          <p:cNvSpPr txBox="1">
            <a:spLocks noChangeArrowheads="1"/>
          </p:cNvSpPr>
          <p:nvPr/>
        </p:nvSpPr>
        <p:spPr bwMode="auto">
          <a:xfrm>
            <a:off x="7757122" y="4270966"/>
            <a:ext cx="710451"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238BE"/>
                </a:solidFill>
              </a:rPr>
              <a:t>WHT</a:t>
            </a:r>
          </a:p>
          <a:p>
            <a:r>
              <a:rPr lang="en-GB" altLang="en-US">
                <a:solidFill>
                  <a:srgbClr val="0238BE"/>
                </a:solidFill>
              </a:rPr>
              <a:t>- 10</a:t>
            </a:r>
          </a:p>
        </p:txBody>
      </p:sp>
      <p:sp>
        <p:nvSpPr>
          <p:cNvPr id="67596" name="Rectangle 12">
            <a:extLst>
              <a:ext uri="{FF2B5EF4-FFF2-40B4-BE49-F238E27FC236}">
                <a16:creationId xmlns:a16="http://schemas.microsoft.com/office/drawing/2014/main" id="{70769BD9-852D-45B2-A75C-DE96A46D8EFE}"/>
              </a:ext>
            </a:extLst>
          </p:cNvPr>
          <p:cNvSpPr>
            <a:spLocks noChangeArrowheads="1"/>
          </p:cNvSpPr>
          <p:nvPr/>
        </p:nvSpPr>
        <p:spPr bwMode="auto">
          <a:xfrm>
            <a:off x="5768316" y="5962621"/>
            <a:ext cx="2815084" cy="68813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a:solidFill>
                  <a:srgbClr val="0238BE"/>
                </a:solidFill>
              </a:rPr>
              <a:t>BILLING STATEMENT</a:t>
            </a:r>
          </a:p>
        </p:txBody>
      </p:sp>
      <p:sp>
        <p:nvSpPr>
          <p:cNvPr id="67597" name="Rectangle 13">
            <a:extLst>
              <a:ext uri="{FF2B5EF4-FFF2-40B4-BE49-F238E27FC236}">
                <a16:creationId xmlns:a16="http://schemas.microsoft.com/office/drawing/2014/main" id="{F4E1332B-0A12-4EED-8CCE-92029B55EA53}"/>
              </a:ext>
            </a:extLst>
          </p:cNvPr>
          <p:cNvSpPr>
            <a:spLocks noChangeArrowheads="1"/>
          </p:cNvSpPr>
          <p:nvPr/>
        </p:nvSpPr>
        <p:spPr bwMode="auto">
          <a:xfrm>
            <a:off x="1376263" y="4398686"/>
            <a:ext cx="3690888" cy="23146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0238BE"/>
              </a:solidFill>
            </a:endParaRPr>
          </a:p>
        </p:txBody>
      </p:sp>
      <p:sp>
        <p:nvSpPr>
          <p:cNvPr id="67598" name="Line 14">
            <a:extLst>
              <a:ext uri="{FF2B5EF4-FFF2-40B4-BE49-F238E27FC236}">
                <a16:creationId xmlns:a16="http://schemas.microsoft.com/office/drawing/2014/main" id="{18408709-B1FC-45F1-9DAF-8DE862C8D958}"/>
              </a:ext>
            </a:extLst>
          </p:cNvPr>
          <p:cNvSpPr>
            <a:spLocks noChangeShapeType="1"/>
          </p:cNvSpPr>
          <p:nvPr/>
        </p:nvSpPr>
        <p:spPr bwMode="auto">
          <a:xfrm flipH="1">
            <a:off x="4392053" y="6275409"/>
            <a:ext cx="1376263" cy="0"/>
          </a:xfrm>
          <a:prstGeom prst="line">
            <a:avLst/>
          </a:prstGeom>
          <a:noFill/>
          <a:ln w="3175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9" name="Line 15">
            <a:extLst>
              <a:ext uri="{FF2B5EF4-FFF2-40B4-BE49-F238E27FC236}">
                <a16:creationId xmlns:a16="http://schemas.microsoft.com/office/drawing/2014/main" id="{29935168-8CEA-444F-8C58-5686B44894BA}"/>
              </a:ext>
            </a:extLst>
          </p:cNvPr>
          <p:cNvSpPr>
            <a:spLocks noChangeShapeType="1"/>
          </p:cNvSpPr>
          <p:nvPr/>
        </p:nvSpPr>
        <p:spPr bwMode="auto">
          <a:xfrm>
            <a:off x="1438821" y="5774949"/>
            <a:ext cx="294019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0" name="Line 16">
            <a:extLst>
              <a:ext uri="{FF2B5EF4-FFF2-40B4-BE49-F238E27FC236}">
                <a16:creationId xmlns:a16="http://schemas.microsoft.com/office/drawing/2014/main" id="{6DF59219-B84B-4036-A3DE-ECDF4CBC9EE9}"/>
              </a:ext>
            </a:extLst>
          </p:cNvPr>
          <p:cNvSpPr>
            <a:spLocks noChangeShapeType="1"/>
          </p:cNvSpPr>
          <p:nvPr/>
        </p:nvSpPr>
        <p:spPr bwMode="auto">
          <a:xfrm>
            <a:off x="7444333" y="3585439"/>
            <a:ext cx="0" cy="250230"/>
          </a:xfrm>
          <a:prstGeom prst="line">
            <a:avLst/>
          </a:prstGeom>
          <a:noFill/>
          <a:ln w="3175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1" name="Text Box 17">
            <a:extLst>
              <a:ext uri="{FF2B5EF4-FFF2-40B4-BE49-F238E27FC236}">
                <a16:creationId xmlns:a16="http://schemas.microsoft.com/office/drawing/2014/main" id="{F70D1FA4-B954-46AE-8270-9592702BE568}"/>
              </a:ext>
            </a:extLst>
          </p:cNvPr>
          <p:cNvSpPr txBox="1">
            <a:spLocks noChangeArrowheads="1"/>
          </p:cNvSpPr>
          <p:nvPr/>
        </p:nvSpPr>
        <p:spPr bwMode="auto">
          <a:xfrm>
            <a:off x="1438822" y="4568113"/>
            <a:ext cx="201850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u="sng">
                <a:solidFill>
                  <a:srgbClr val="0238BE"/>
                </a:solidFill>
              </a:rPr>
              <a:t>DISBURSEMENT</a:t>
            </a:r>
          </a:p>
        </p:txBody>
      </p:sp>
      <p:sp>
        <p:nvSpPr>
          <p:cNvPr id="67602" name="Text Box 18">
            <a:extLst>
              <a:ext uri="{FF2B5EF4-FFF2-40B4-BE49-F238E27FC236}">
                <a16:creationId xmlns:a16="http://schemas.microsoft.com/office/drawing/2014/main" id="{2A7C1099-6B0F-42FD-AC42-EE4BC8A65C78}"/>
              </a:ext>
            </a:extLst>
          </p:cNvPr>
          <p:cNvSpPr txBox="1">
            <a:spLocks noChangeArrowheads="1"/>
          </p:cNvSpPr>
          <p:nvPr/>
        </p:nvSpPr>
        <p:spPr bwMode="auto">
          <a:xfrm>
            <a:off x="1814166" y="5799713"/>
            <a:ext cx="123623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u="sng">
                <a:solidFill>
                  <a:srgbClr val="0238BE"/>
                </a:solidFill>
              </a:rPr>
              <a:t>FUNDING</a:t>
            </a:r>
          </a:p>
        </p:txBody>
      </p:sp>
      <p:sp>
        <p:nvSpPr>
          <p:cNvPr id="67603" name="Text Box 19">
            <a:extLst>
              <a:ext uri="{FF2B5EF4-FFF2-40B4-BE49-F238E27FC236}">
                <a16:creationId xmlns:a16="http://schemas.microsoft.com/office/drawing/2014/main" id="{D1090D9C-A23D-4A7F-A27E-16003CB406B1}"/>
              </a:ext>
            </a:extLst>
          </p:cNvPr>
          <p:cNvSpPr txBox="1">
            <a:spLocks noChangeArrowheads="1"/>
          </p:cNvSpPr>
          <p:nvPr/>
        </p:nvSpPr>
        <p:spPr bwMode="auto">
          <a:xfrm>
            <a:off x="1376264" y="6358819"/>
            <a:ext cx="318548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238BE"/>
                </a:solidFill>
              </a:rPr>
              <a:t>BANK                               210</a:t>
            </a:r>
          </a:p>
        </p:txBody>
      </p:sp>
      <p:sp>
        <p:nvSpPr>
          <p:cNvPr id="67604" name="Text Box 20">
            <a:extLst>
              <a:ext uri="{FF2B5EF4-FFF2-40B4-BE49-F238E27FC236}">
                <a16:creationId xmlns:a16="http://schemas.microsoft.com/office/drawing/2014/main" id="{35CC7385-D0B8-40C7-B859-95313E76AE27}"/>
              </a:ext>
            </a:extLst>
          </p:cNvPr>
          <p:cNvSpPr txBox="1">
            <a:spLocks noChangeArrowheads="1"/>
          </p:cNvSpPr>
          <p:nvPr/>
        </p:nvSpPr>
        <p:spPr bwMode="auto">
          <a:xfrm>
            <a:off x="1342378" y="4995589"/>
            <a:ext cx="31172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dirty="0">
                <a:solidFill>
                  <a:srgbClr val="0238BE"/>
                </a:solidFill>
              </a:rPr>
              <a:t>WIP                                 210</a:t>
            </a:r>
          </a:p>
          <a:p>
            <a:r>
              <a:rPr lang="en-GB" altLang="en-US" dirty="0">
                <a:solidFill>
                  <a:srgbClr val="0238BE"/>
                </a:solidFill>
              </a:rPr>
              <a:t>WC (A/C PAYABLE)   - 210</a:t>
            </a:r>
          </a:p>
        </p:txBody>
      </p:sp>
      <p:sp>
        <p:nvSpPr>
          <p:cNvPr id="67605" name="Text Box 21">
            <a:extLst>
              <a:ext uri="{FF2B5EF4-FFF2-40B4-BE49-F238E27FC236}">
                <a16:creationId xmlns:a16="http://schemas.microsoft.com/office/drawing/2014/main" id="{0B0DCBB3-112C-48D4-9440-5E48FF4DBA58}"/>
              </a:ext>
            </a:extLst>
          </p:cNvPr>
          <p:cNvSpPr txBox="1">
            <a:spLocks noChangeArrowheads="1"/>
          </p:cNvSpPr>
          <p:nvPr/>
        </p:nvSpPr>
        <p:spPr bwMode="auto">
          <a:xfrm>
            <a:off x="1313707" y="2480259"/>
            <a:ext cx="1133644"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238BE"/>
                </a:solidFill>
              </a:rPr>
              <a:t>INVOICE</a:t>
            </a:r>
          </a:p>
        </p:txBody>
      </p:sp>
      <p:sp>
        <p:nvSpPr>
          <p:cNvPr id="67606" name="Text Box 22">
            <a:extLst>
              <a:ext uri="{FF2B5EF4-FFF2-40B4-BE49-F238E27FC236}">
                <a16:creationId xmlns:a16="http://schemas.microsoft.com/office/drawing/2014/main" id="{2F99D449-D095-4AC9-851D-7B60B1B6AEDD}"/>
              </a:ext>
            </a:extLst>
          </p:cNvPr>
          <p:cNvSpPr txBox="1">
            <a:spLocks noChangeArrowheads="1"/>
          </p:cNvSpPr>
          <p:nvPr/>
        </p:nvSpPr>
        <p:spPr bwMode="auto">
          <a:xfrm>
            <a:off x="1347592" y="3011998"/>
            <a:ext cx="710451"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238BE"/>
                </a:solidFill>
              </a:rPr>
              <a:t>VAT</a:t>
            </a:r>
          </a:p>
          <a:p>
            <a:r>
              <a:rPr lang="en-GB" altLang="en-US">
                <a:solidFill>
                  <a:srgbClr val="0238BE"/>
                </a:solidFill>
              </a:rPr>
              <a:t>WHT</a:t>
            </a:r>
          </a:p>
        </p:txBody>
      </p:sp>
      <p:sp>
        <p:nvSpPr>
          <p:cNvPr id="67607" name="Text Box 23">
            <a:extLst>
              <a:ext uri="{FF2B5EF4-FFF2-40B4-BE49-F238E27FC236}">
                <a16:creationId xmlns:a16="http://schemas.microsoft.com/office/drawing/2014/main" id="{6EF7EE03-58D9-4BAB-80F6-441D10F7A7F6}"/>
              </a:ext>
            </a:extLst>
          </p:cNvPr>
          <p:cNvSpPr txBox="1">
            <a:spLocks noChangeArrowheads="1"/>
          </p:cNvSpPr>
          <p:nvPr/>
        </p:nvSpPr>
        <p:spPr bwMode="auto">
          <a:xfrm>
            <a:off x="2851576" y="2521964"/>
            <a:ext cx="56938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a:solidFill>
                  <a:srgbClr val="0238BE"/>
                </a:solidFill>
              </a:rPr>
              <a:t>200</a:t>
            </a:r>
          </a:p>
        </p:txBody>
      </p:sp>
      <p:sp>
        <p:nvSpPr>
          <p:cNvPr id="67608" name="Text Box 24">
            <a:extLst>
              <a:ext uri="{FF2B5EF4-FFF2-40B4-BE49-F238E27FC236}">
                <a16:creationId xmlns:a16="http://schemas.microsoft.com/office/drawing/2014/main" id="{2F133467-AA88-41EF-8012-F3A04F3AA00B}"/>
              </a:ext>
            </a:extLst>
          </p:cNvPr>
          <p:cNvSpPr txBox="1">
            <a:spLocks noChangeArrowheads="1"/>
          </p:cNvSpPr>
          <p:nvPr/>
        </p:nvSpPr>
        <p:spPr bwMode="auto">
          <a:xfrm>
            <a:off x="2815084" y="3022424"/>
            <a:ext cx="688132"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a:solidFill>
                  <a:srgbClr val="0238BE"/>
                </a:solidFill>
              </a:rPr>
              <a:t>+10</a:t>
            </a:r>
          </a:p>
          <a:p>
            <a:r>
              <a:rPr lang="en-GB" altLang="en-US">
                <a:solidFill>
                  <a:srgbClr val="0238BE"/>
                </a:solidFill>
              </a:rPr>
              <a:t>- 10</a:t>
            </a:r>
          </a:p>
        </p:txBody>
      </p:sp>
      <p:sp>
        <p:nvSpPr>
          <p:cNvPr id="67609" name="Text Box 25">
            <a:extLst>
              <a:ext uri="{FF2B5EF4-FFF2-40B4-BE49-F238E27FC236}">
                <a16:creationId xmlns:a16="http://schemas.microsoft.com/office/drawing/2014/main" id="{19F7D28C-3F16-44ED-BFC7-D31DCEDD71A9}"/>
              </a:ext>
            </a:extLst>
          </p:cNvPr>
          <p:cNvSpPr txBox="1">
            <a:spLocks noChangeArrowheads="1"/>
          </p:cNvSpPr>
          <p:nvPr/>
        </p:nvSpPr>
        <p:spPr bwMode="auto">
          <a:xfrm>
            <a:off x="3252986" y="2359471"/>
            <a:ext cx="1126034" cy="12003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i="1" dirty="0">
                <a:solidFill>
                  <a:srgbClr val="0238BE"/>
                </a:solidFill>
              </a:rPr>
              <a:t>END MONTH</a:t>
            </a:r>
          </a:p>
          <a:p>
            <a:pPr algn="ctr"/>
            <a:r>
              <a:rPr lang="en-GB" altLang="en-US" i="1" dirty="0">
                <a:solidFill>
                  <a:srgbClr val="0238BE"/>
                </a:solidFill>
              </a:rPr>
              <a:t>LEDGER RUN</a:t>
            </a:r>
          </a:p>
        </p:txBody>
      </p:sp>
      <p:sp>
        <p:nvSpPr>
          <p:cNvPr id="67610" name="Text Box 26">
            <a:extLst>
              <a:ext uri="{FF2B5EF4-FFF2-40B4-BE49-F238E27FC236}">
                <a16:creationId xmlns:a16="http://schemas.microsoft.com/office/drawing/2014/main" id="{0D0706A0-1CE3-4A39-83D4-509A8C845544}"/>
              </a:ext>
            </a:extLst>
          </p:cNvPr>
          <p:cNvSpPr txBox="1">
            <a:spLocks noChangeArrowheads="1"/>
          </p:cNvSpPr>
          <p:nvPr/>
        </p:nvSpPr>
        <p:spPr bwMode="auto">
          <a:xfrm>
            <a:off x="4497072" y="2357752"/>
            <a:ext cx="1133644"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a:solidFill>
                  <a:srgbClr val="0238BE"/>
                </a:solidFill>
              </a:rPr>
              <a:t>COST </a:t>
            </a:r>
          </a:p>
          <a:p>
            <a:pPr algn="ctr"/>
            <a:r>
              <a:rPr lang="en-GB" altLang="en-US">
                <a:solidFill>
                  <a:srgbClr val="0238BE"/>
                </a:solidFill>
              </a:rPr>
              <a:t>LEDGER</a:t>
            </a:r>
          </a:p>
        </p:txBody>
      </p:sp>
      <p:sp>
        <p:nvSpPr>
          <p:cNvPr id="67611" name="Text Box 27">
            <a:extLst>
              <a:ext uri="{FF2B5EF4-FFF2-40B4-BE49-F238E27FC236}">
                <a16:creationId xmlns:a16="http://schemas.microsoft.com/office/drawing/2014/main" id="{6C3313DD-B0B6-4DDA-B4D6-2991A184ADEE}"/>
              </a:ext>
            </a:extLst>
          </p:cNvPr>
          <p:cNvSpPr txBox="1">
            <a:spLocks noChangeArrowheads="1"/>
          </p:cNvSpPr>
          <p:nvPr/>
        </p:nvSpPr>
        <p:spPr bwMode="auto">
          <a:xfrm>
            <a:off x="4629249" y="3210095"/>
            <a:ext cx="875804"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a:solidFill>
                  <a:srgbClr val="0238BE"/>
                </a:solidFill>
              </a:rPr>
              <a:t>+210</a:t>
            </a:r>
          </a:p>
        </p:txBody>
      </p:sp>
      <p:sp>
        <p:nvSpPr>
          <p:cNvPr id="67612" name="Line 28">
            <a:extLst>
              <a:ext uri="{FF2B5EF4-FFF2-40B4-BE49-F238E27FC236}">
                <a16:creationId xmlns:a16="http://schemas.microsoft.com/office/drawing/2014/main" id="{37A4D1B6-863C-47D0-8589-5ACF8655C6E6}"/>
              </a:ext>
            </a:extLst>
          </p:cNvPr>
          <p:cNvSpPr>
            <a:spLocks noChangeShapeType="1"/>
          </p:cNvSpPr>
          <p:nvPr/>
        </p:nvSpPr>
        <p:spPr bwMode="auto">
          <a:xfrm>
            <a:off x="1376264" y="2959865"/>
            <a:ext cx="193928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13" name="Line 29">
            <a:extLst>
              <a:ext uri="{FF2B5EF4-FFF2-40B4-BE49-F238E27FC236}">
                <a16:creationId xmlns:a16="http://schemas.microsoft.com/office/drawing/2014/main" id="{5465626D-1956-40F9-A2F2-AFD89E15FB38}"/>
              </a:ext>
            </a:extLst>
          </p:cNvPr>
          <p:cNvSpPr>
            <a:spLocks noChangeShapeType="1"/>
          </p:cNvSpPr>
          <p:nvPr/>
        </p:nvSpPr>
        <p:spPr bwMode="auto">
          <a:xfrm>
            <a:off x="4441577" y="3084980"/>
            <a:ext cx="125114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14" name="Freeform 30">
            <a:extLst>
              <a:ext uri="{FF2B5EF4-FFF2-40B4-BE49-F238E27FC236}">
                <a16:creationId xmlns:a16="http://schemas.microsoft.com/office/drawing/2014/main" id="{FF54850C-6E8C-4F5D-B2D5-6E2A518B66D3}"/>
              </a:ext>
            </a:extLst>
          </p:cNvPr>
          <p:cNvSpPr>
            <a:spLocks/>
          </p:cNvSpPr>
          <p:nvPr/>
        </p:nvSpPr>
        <p:spPr bwMode="auto">
          <a:xfrm>
            <a:off x="5733129" y="3023727"/>
            <a:ext cx="960517" cy="3909"/>
          </a:xfrm>
          <a:custGeom>
            <a:avLst/>
            <a:gdLst>
              <a:gd name="T0" fmla="*/ 0 w 737"/>
              <a:gd name="T1" fmla="*/ 3 h 3"/>
              <a:gd name="T2" fmla="*/ 61 w 737"/>
              <a:gd name="T3" fmla="*/ 3 h 3"/>
              <a:gd name="T4" fmla="*/ 384 w 737"/>
              <a:gd name="T5" fmla="*/ 3 h 3"/>
              <a:gd name="T6" fmla="*/ 737 w 737"/>
              <a:gd name="T7" fmla="*/ 0 h 3"/>
            </a:gdLst>
            <a:ahLst/>
            <a:cxnLst>
              <a:cxn ang="0">
                <a:pos x="T0" y="T1"/>
              </a:cxn>
              <a:cxn ang="0">
                <a:pos x="T2" y="T3"/>
              </a:cxn>
              <a:cxn ang="0">
                <a:pos x="T4" y="T5"/>
              </a:cxn>
              <a:cxn ang="0">
                <a:pos x="T6" y="T7"/>
              </a:cxn>
            </a:cxnLst>
            <a:rect l="0" t="0" r="r" b="b"/>
            <a:pathLst>
              <a:path w="737" h="3">
                <a:moveTo>
                  <a:pt x="0" y="3"/>
                </a:moveTo>
                <a:lnTo>
                  <a:pt x="61" y="3"/>
                </a:lnTo>
                <a:lnTo>
                  <a:pt x="384" y="3"/>
                </a:lnTo>
                <a:lnTo>
                  <a:pt x="737" y="0"/>
                </a:lnTo>
              </a:path>
            </a:pathLst>
          </a:custGeom>
          <a:noFill/>
          <a:ln w="31750" cap="flat" cmpd="sng">
            <a:solidFill>
              <a:schemeClr val="tx1"/>
            </a:solidFill>
            <a:prstDash val="solid"/>
            <a:round/>
            <a:headEnd type="none" w="med" len="med"/>
            <a:tailEnd type="stealth"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15" name="Text Box 31">
            <a:extLst>
              <a:ext uri="{FF2B5EF4-FFF2-40B4-BE49-F238E27FC236}">
                <a16:creationId xmlns:a16="http://schemas.microsoft.com/office/drawing/2014/main" id="{61FB3EDB-361B-4650-9B1A-44814EC61832}"/>
              </a:ext>
            </a:extLst>
          </p:cNvPr>
          <p:cNvSpPr txBox="1">
            <a:spLocks noChangeArrowheads="1"/>
          </p:cNvSpPr>
          <p:nvPr/>
        </p:nvSpPr>
        <p:spPr bwMode="auto">
          <a:xfrm>
            <a:off x="5752569" y="2740916"/>
            <a:ext cx="84734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i="1">
                <a:solidFill>
                  <a:srgbClr val="0238BE"/>
                </a:solidFill>
              </a:rPr>
              <a:t>ROLL </a:t>
            </a:r>
          </a:p>
          <a:p>
            <a:pPr algn="ctr"/>
            <a:r>
              <a:rPr lang="en-GB" altLang="en-US" i="1">
                <a:solidFill>
                  <a:srgbClr val="0238BE"/>
                </a:solidFill>
              </a:rPr>
              <a:t>UP</a:t>
            </a:r>
          </a:p>
        </p:txBody>
      </p:sp>
      <p:sp>
        <p:nvSpPr>
          <p:cNvPr id="67616" name="Text Box 32">
            <a:extLst>
              <a:ext uri="{FF2B5EF4-FFF2-40B4-BE49-F238E27FC236}">
                <a16:creationId xmlns:a16="http://schemas.microsoft.com/office/drawing/2014/main" id="{8B32C5F1-148B-418F-9BF6-E03AD8208CA6}"/>
              </a:ext>
            </a:extLst>
          </p:cNvPr>
          <p:cNvSpPr txBox="1">
            <a:spLocks noChangeArrowheads="1"/>
          </p:cNvSpPr>
          <p:nvPr/>
        </p:nvSpPr>
        <p:spPr bwMode="auto">
          <a:xfrm>
            <a:off x="5939046" y="3855220"/>
            <a:ext cx="51809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i="1" u="sng">
                <a:solidFill>
                  <a:srgbClr val="0238BE"/>
                </a:solidFill>
              </a:rPr>
              <a:t>DR</a:t>
            </a:r>
          </a:p>
        </p:txBody>
      </p:sp>
      <p:sp>
        <p:nvSpPr>
          <p:cNvPr id="67617" name="Text Box 33">
            <a:extLst>
              <a:ext uri="{FF2B5EF4-FFF2-40B4-BE49-F238E27FC236}">
                <a16:creationId xmlns:a16="http://schemas.microsoft.com/office/drawing/2014/main" id="{B261AF4B-E210-460A-8A62-A84A807E6595}"/>
              </a:ext>
            </a:extLst>
          </p:cNvPr>
          <p:cNvSpPr txBox="1">
            <a:spLocks noChangeArrowheads="1"/>
          </p:cNvSpPr>
          <p:nvPr/>
        </p:nvSpPr>
        <p:spPr bwMode="auto">
          <a:xfrm>
            <a:off x="6970248" y="3855220"/>
            <a:ext cx="51809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i="1" u="sng">
                <a:solidFill>
                  <a:srgbClr val="0238BE"/>
                </a:solidFill>
              </a:rPr>
              <a:t>CR</a:t>
            </a:r>
          </a:p>
        </p:txBody>
      </p:sp>
      <p:sp>
        <p:nvSpPr>
          <p:cNvPr id="67618" name="Text Box 34">
            <a:extLst>
              <a:ext uri="{FF2B5EF4-FFF2-40B4-BE49-F238E27FC236}">
                <a16:creationId xmlns:a16="http://schemas.microsoft.com/office/drawing/2014/main" id="{74DEFEA2-C5F9-4E94-A411-1F27B867ED0F}"/>
              </a:ext>
            </a:extLst>
          </p:cNvPr>
          <p:cNvSpPr txBox="1">
            <a:spLocks noChangeArrowheads="1"/>
          </p:cNvSpPr>
          <p:nvPr/>
        </p:nvSpPr>
        <p:spPr bwMode="auto">
          <a:xfrm>
            <a:off x="7971167" y="3855220"/>
            <a:ext cx="51809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i="1" u="sng">
                <a:solidFill>
                  <a:srgbClr val="0238BE"/>
                </a:solidFill>
              </a:rPr>
              <a:t>CR</a:t>
            </a:r>
          </a:p>
        </p:txBody>
      </p:sp>
      <p:sp>
        <p:nvSpPr>
          <p:cNvPr id="67619" name="Line 35">
            <a:extLst>
              <a:ext uri="{FF2B5EF4-FFF2-40B4-BE49-F238E27FC236}">
                <a16:creationId xmlns:a16="http://schemas.microsoft.com/office/drawing/2014/main" id="{CB8F9D1A-4547-4F42-8A97-3B87DB062008}"/>
              </a:ext>
            </a:extLst>
          </p:cNvPr>
          <p:cNvSpPr>
            <a:spLocks noChangeShapeType="1"/>
          </p:cNvSpPr>
          <p:nvPr/>
        </p:nvSpPr>
        <p:spPr bwMode="auto">
          <a:xfrm>
            <a:off x="7381776" y="5399605"/>
            <a:ext cx="0" cy="563017"/>
          </a:xfrm>
          <a:prstGeom prst="line">
            <a:avLst/>
          </a:prstGeom>
          <a:noFill/>
          <a:ln w="3175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20" name="Text Box 36">
            <a:extLst>
              <a:ext uri="{FF2B5EF4-FFF2-40B4-BE49-F238E27FC236}">
                <a16:creationId xmlns:a16="http://schemas.microsoft.com/office/drawing/2014/main" id="{9A442EFB-FC2A-463C-96EB-9855958E3B23}"/>
              </a:ext>
            </a:extLst>
          </p:cNvPr>
          <p:cNvSpPr txBox="1">
            <a:spLocks noChangeArrowheads="1"/>
          </p:cNvSpPr>
          <p:nvPr/>
        </p:nvSpPr>
        <p:spPr bwMode="auto">
          <a:xfrm>
            <a:off x="6521367" y="5538808"/>
            <a:ext cx="1783565"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i="1" dirty="0">
                <a:solidFill>
                  <a:srgbClr val="0238BE"/>
                </a:solidFill>
              </a:rPr>
              <a:t>GL SUMMARY </a:t>
            </a:r>
          </a:p>
        </p:txBody>
      </p:sp>
      <p:sp>
        <p:nvSpPr>
          <p:cNvPr id="67621" name="Line 37">
            <a:extLst>
              <a:ext uri="{FF2B5EF4-FFF2-40B4-BE49-F238E27FC236}">
                <a16:creationId xmlns:a16="http://schemas.microsoft.com/office/drawing/2014/main" id="{F83C3516-770E-4C78-8C51-8E2106B7C81A}"/>
              </a:ext>
            </a:extLst>
          </p:cNvPr>
          <p:cNvSpPr>
            <a:spLocks noChangeShapeType="1"/>
          </p:cNvSpPr>
          <p:nvPr/>
        </p:nvSpPr>
        <p:spPr bwMode="auto">
          <a:xfrm>
            <a:off x="6631087" y="3835669"/>
            <a:ext cx="0" cy="15639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22" name="Line 38">
            <a:extLst>
              <a:ext uri="{FF2B5EF4-FFF2-40B4-BE49-F238E27FC236}">
                <a16:creationId xmlns:a16="http://schemas.microsoft.com/office/drawing/2014/main" id="{3BC1B288-5BD7-41E7-BD26-1D7C00555626}"/>
              </a:ext>
            </a:extLst>
          </p:cNvPr>
          <p:cNvSpPr>
            <a:spLocks noChangeShapeType="1"/>
          </p:cNvSpPr>
          <p:nvPr/>
        </p:nvSpPr>
        <p:spPr bwMode="auto">
          <a:xfrm>
            <a:off x="7757121" y="3835669"/>
            <a:ext cx="0" cy="15639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Title 3">
            <a:extLst>
              <a:ext uri="{FF2B5EF4-FFF2-40B4-BE49-F238E27FC236}">
                <a16:creationId xmlns:a16="http://schemas.microsoft.com/office/drawing/2014/main" id="{13EAA796-31E7-0DE8-5DE7-6BB03F4B1715}"/>
              </a:ext>
            </a:extLst>
          </p:cNvPr>
          <p:cNvSpPr txBox="1">
            <a:spLocks/>
          </p:cNvSpPr>
          <p:nvPr/>
        </p:nvSpPr>
        <p:spPr>
          <a:xfrm>
            <a:off x="2057374" y="1529384"/>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41" name="Title 3">
            <a:extLst>
              <a:ext uri="{FF2B5EF4-FFF2-40B4-BE49-F238E27FC236}">
                <a16:creationId xmlns:a16="http://schemas.microsoft.com/office/drawing/2014/main" id="{3C03B1E4-4D8F-111A-3A34-C3F76B5D14FE}"/>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4373024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EAC4483-CBB1-487D-ADB9-57803B752E1C}"/>
              </a:ext>
            </a:extLst>
          </p:cNvPr>
          <p:cNvSpPr>
            <a:spLocks noChangeArrowheads="1"/>
          </p:cNvSpPr>
          <p:nvPr/>
        </p:nvSpPr>
        <p:spPr bwMode="auto">
          <a:xfrm>
            <a:off x="6005514" y="3586338"/>
            <a:ext cx="858862" cy="3367675"/>
          </a:xfrm>
          <a:prstGeom prst="rect">
            <a:avLst/>
          </a:prstGeom>
          <a:solidFill>
            <a:srgbClr val="FFFFFF"/>
          </a:solidFill>
          <a:ln w="28575">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55" name="Rectangle 3">
            <a:extLst>
              <a:ext uri="{FF2B5EF4-FFF2-40B4-BE49-F238E27FC236}">
                <a16:creationId xmlns:a16="http://schemas.microsoft.com/office/drawing/2014/main" id="{258D2307-D75C-4BE4-8A9A-BA00854F0F0D}"/>
              </a:ext>
            </a:extLst>
          </p:cNvPr>
          <p:cNvSpPr>
            <a:spLocks noChangeArrowheads="1"/>
          </p:cNvSpPr>
          <p:nvPr/>
        </p:nvSpPr>
        <p:spPr bwMode="auto">
          <a:xfrm>
            <a:off x="1876723" y="2898207"/>
            <a:ext cx="5985964" cy="2126952"/>
          </a:xfrm>
          <a:prstGeom prst="rect">
            <a:avLst/>
          </a:prstGeom>
          <a:solidFill>
            <a:srgbClr val="00FFFF"/>
          </a:solidFill>
          <a:ln w="762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dirty="0"/>
          </a:p>
        </p:txBody>
      </p:sp>
      <p:sp>
        <p:nvSpPr>
          <p:cNvPr id="74756" name="Rectangle 4">
            <a:extLst>
              <a:ext uri="{FF2B5EF4-FFF2-40B4-BE49-F238E27FC236}">
                <a16:creationId xmlns:a16="http://schemas.microsoft.com/office/drawing/2014/main" id="{B3BC0B63-6FBF-45BF-AEF4-13F0A7491D0D}"/>
              </a:ext>
            </a:extLst>
          </p:cNvPr>
          <p:cNvSpPr>
            <a:spLocks noChangeArrowheads="1"/>
          </p:cNvSpPr>
          <p:nvPr/>
        </p:nvSpPr>
        <p:spPr bwMode="auto">
          <a:xfrm>
            <a:off x="1876723" y="4900044"/>
            <a:ext cx="5953381" cy="1960133"/>
          </a:xfrm>
          <a:prstGeom prst="rect">
            <a:avLst/>
          </a:prstGeom>
          <a:solidFill>
            <a:srgbClr val="FAFD00"/>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985" dirty="0"/>
              <a:t>CURRENT PERIOD CASH CALL</a:t>
            </a:r>
          </a:p>
          <a:p>
            <a:pPr algn="ctr"/>
            <a:endParaRPr lang="en-GB" altLang="en-US" sz="985" dirty="0"/>
          </a:p>
          <a:p>
            <a:pPr algn="ctr"/>
            <a:r>
              <a:rPr lang="en-GB" altLang="en-US" sz="985" dirty="0"/>
              <a:t>     MOVEMENTS ON C/As WIITH OTHER PARTNERS</a:t>
            </a:r>
          </a:p>
          <a:p>
            <a:pPr algn="ctr"/>
            <a:endParaRPr lang="en-GB" altLang="en-US" sz="985" dirty="0"/>
          </a:p>
          <a:p>
            <a:pPr algn="ctr"/>
            <a:r>
              <a:rPr lang="en-GB" altLang="en-US" sz="985" dirty="0"/>
              <a:t>MOVEMENT ON BANK ACCOUNTS</a:t>
            </a:r>
          </a:p>
          <a:p>
            <a:pPr algn="ctr"/>
            <a:endParaRPr lang="en-GB" altLang="en-US" sz="985" dirty="0"/>
          </a:p>
          <a:p>
            <a:pPr algn="ctr"/>
            <a:r>
              <a:rPr lang="en-GB" altLang="en-US" sz="985" dirty="0"/>
              <a:t>MOVEMENTS ON CASH CALL RECEIVABLE</a:t>
            </a:r>
          </a:p>
          <a:p>
            <a:pPr algn="ctr"/>
            <a:endParaRPr lang="en-GB" altLang="en-US" sz="985" dirty="0"/>
          </a:p>
          <a:p>
            <a:pPr algn="ctr"/>
            <a:r>
              <a:rPr lang="en-GB" altLang="en-US" sz="985" dirty="0"/>
              <a:t>OVERDUE SUPPLIERS INVOICES</a:t>
            </a:r>
          </a:p>
          <a:p>
            <a:pPr algn="ctr"/>
            <a:endParaRPr lang="en-GB" altLang="en-US" sz="985" dirty="0"/>
          </a:p>
          <a:p>
            <a:pPr algn="ctr"/>
            <a:r>
              <a:rPr lang="en-GB" altLang="en-US" sz="985" dirty="0"/>
              <a:t>INTERVENTURE CURRENT ACCOUNTS</a:t>
            </a:r>
          </a:p>
          <a:p>
            <a:pPr algn="ctr"/>
            <a:endParaRPr lang="en-GB" altLang="en-US" dirty="0"/>
          </a:p>
        </p:txBody>
      </p:sp>
      <p:sp>
        <p:nvSpPr>
          <p:cNvPr id="74757" name="Rectangle 5">
            <a:extLst>
              <a:ext uri="{FF2B5EF4-FFF2-40B4-BE49-F238E27FC236}">
                <a16:creationId xmlns:a16="http://schemas.microsoft.com/office/drawing/2014/main" id="{7083FC71-228C-42EC-9979-405277FF00A8}"/>
              </a:ext>
            </a:extLst>
          </p:cNvPr>
          <p:cNvSpPr>
            <a:spLocks noChangeArrowheads="1"/>
          </p:cNvSpPr>
          <p:nvPr/>
        </p:nvSpPr>
        <p:spPr bwMode="auto">
          <a:xfrm>
            <a:off x="6443415" y="2898207"/>
            <a:ext cx="1402329" cy="2126952"/>
          </a:xfrm>
          <a:prstGeom prst="rect">
            <a:avLst/>
          </a:prstGeom>
          <a:solidFill>
            <a:srgbClr val="FFFFFF"/>
          </a:solidFill>
          <a:ln w="12700">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58" name="Rectangle 6">
            <a:extLst>
              <a:ext uri="{FF2B5EF4-FFF2-40B4-BE49-F238E27FC236}">
                <a16:creationId xmlns:a16="http://schemas.microsoft.com/office/drawing/2014/main" id="{63F66D12-FB96-4455-92D7-423164CA49C3}"/>
              </a:ext>
            </a:extLst>
          </p:cNvPr>
          <p:cNvSpPr>
            <a:spLocks noChangeArrowheads="1"/>
          </p:cNvSpPr>
          <p:nvPr/>
        </p:nvSpPr>
        <p:spPr bwMode="auto">
          <a:xfrm>
            <a:off x="6389135" y="2949852"/>
            <a:ext cx="1680317" cy="6276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dirty="0">
                <a:solidFill>
                  <a:srgbClr val="0000CC"/>
                </a:solidFill>
              </a:rPr>
              <a:t>FUNCTIONAL </a:t>
            </a:r>
          </a:p>
          <a:p>
            <a:pPr algn="ctr"/>
            <a:r>
              <a:rPr lang="en-GB" altLang="en-US" dirty="0">
                <a:solidFill>
                  <a:srgbClr val="0000CC"/>
                </a:solidFill>
              </a:rPr>
              <a:t>CURRENCY</a:t>
            </a:r>
          </a:p>
        </p:txBody>
      </p:sp>
      <p:sp>
        <p:nvSpPr>
          <p:cNvPr id="74759" name="Rectangle 7">
            <a:extLst>
              <a:ext uri="{FF2B5EF4-FFF2-40B4-BE49-F238E27FC236}">
                <a16:creationId xmlns:a16="http://schemas.microsoft.com/office/drawing/2014/main" id="{F2B8D08A-8B92-4FC8-9EED-5370985E52E7}"/>
              </a:ext>
            </a:extLst>
          </p:cNvPr>
          <p:cNvSpPr>
            <a:spLocks noChangeArrowheads="1"/>
          </p:cNvSpPr>
          <p:nvPr/>
        </p:nvSpPr>
        <p:spPr bwMode="auto">
          <a:xfrm>
            <a:off x="6443415" y="4999094"/>
            <a:ext cx="1402329" cy="1944493"/>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0" name="Line 8">
            <a:extLst>
              <a:ext uri="{FF2B5EF4-FFF2-40B4-BE49-F238E27FC236}">
                <a16:creationId xmlns:a16="http://schemas.microsoft.com/office/drawing/2014/main" id="{716E006D-1A39-4240-B8F5-954D22DC63B7}"/>
              </a:ext>
            </a:extLst>
          </p:cNvPr>
          <p:cNvSpPr>
            <a:spLocks noChangeShapeType="1"/>
          </p:cNvSpPr>
          <p:nvPr/>
        </p:nvSpPr>
        <p:spPr bwMode="auto">
          <a:xfrm>
            <a:off x="6380857" y="3586338"/>
            <a:ext cx="1464886" cy="3127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1" name="Rectangle 9">
            <a:extLst>
              <a:ext uri="{FF2B5EF4-FFF2-40B4-BE49-F238E27FC236}">
                <a16:creationId xmlns:a16="http://schemas.microsoft.com/office/drawing/2014/main" id="{C1EBF92F-AF8A-47C5-8BEE-68264908327D}"/>
              </a:ext>
            </a:extLst>
          </p:cNvPr>
          <p:cNvSpPr>
            <a:spLocks noChangeArrowheads="1"/>
          </p:cNvSpPr>
          <p:nvPr/>
        </p:nvSpPr>
        <p:spPr bwMode="auto">
          <a:xfrm>
            <a:off x="7068989" y="3622830"/>
            <a:ext cx="776755" cy="3336396"/>
          </a:xfrm>
          <a:prstGeom prst="rect">
            <a:avLst/>
          </a:prstGeom>
          <a:solidFill>
            <a:srgbClr val="FFFFFF"/>
          </a:solidFill>
          <a:ln w="28575">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2" name="Rectangle 10">
            <a:extLst>
              <a:ext uri="{FF2B5EF4-FFF2-40B4-BE49-F238E27FC236}">
                <a16:creationId xmlns:a16="http://schemas.microsoft.com/office/drawing/2014/main" id="{33821234-136B-4496-8474-808F41A5AD7B}"/>
              </a:ext>
            </a:extLst>
          </p:cNvPr>
          <p:cNvSpPr>
            <a:spLocks noChangeArrowheads="1"/>
          </p:cNvSpPr>
          <p:nvPr/>
        </p:nvSpPr>
        <p:spPr bwMode="auto">
          <a:xfrm>
            <a:off x="6628482" y="3586339"/>
            <a:ext cx="27826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00"/>
                </a:solidFill>
              </a:rPr>
              <a:t>$</a:t>
            </a:r>
          </a:p>
        </p:txBody>
      </p:sp>
      <p:sp>
        <p:nvSpPr>
          <p:cNvPr id="74763" name="Rectangle 11">
            <a:extLst>
              <a:ext uri="{FF2B5EF4-FFF2-40B4-BE49-F238E27FC236}">
                <a16:creationId xmlns:a16="http://schemas.microsoft.com/office/drawing/2014/main" id="{DBD61DA6-F498-4EF3-B876-3B59F655FF79}"/>
              </a:ext>
            </a:extLst>
          </p:cNvPr>
          <p:cNvSpPr>
            <a:spLocks noChangeArrowheads="1"/>
          </p:cNvSpPr>
          <p:nvPr/>
        </p:nvSpPr>
        <p:spPr bwMode="auto">
          <a:xfrm>
            <a:off x="7229294" y="3609799"/>
            <a:ext cx="316737"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00"/>
                </a:solidFill>
              </a:rPr>
              <a:t>N</a:t>
            </a:r>
          </a:p>
        </p:txBody>
      </p:sp>
      <p:sp>
        <p:nvSpPr>
          <p:cNvPr id="74764" name="Rectangle 12">
            <a:extLst>
              <a:ext uri="{FF2B5EF4-FFF2-40B4-BE49-F238E27FC236}">
                <a16:creationId xmlns:a16="http://schemas.microsoft.com/office/drawing/2014/main" id="{7923D967-63DE-4439-8C52-BCC504FAE564}"/>
              </a:ext>
            </a:extLst>
          </p:cNvPr>
          <p:cNvSpPr>
            <a:spLocks noChangeArrowheads="1"/>
          </p:cNvSpPr>
          <p:nvPr/>
        </p:nvSpPr>
        <p:spPr bwMode="auto">
          <a:xfrm>
            <a:off x="1876723" y="2898207"/>
            <a:ext cx="1563936" cy="1850657"/>
          </a:xfrm>
          <a:prstGeom prst="rect">
            <a:avLst/>
          </a:prstGeom>
          <a:solidFill>
            <a:srgbClr val="FFFFFF"/>
          </a:solidFill>
          <a:ln w="12700">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5" name="Rectangle 13">
            <a:extLst>
              <a:ext uri="{FF2B5EF4-FFF2-40B4-BE49-F238E27FC236}">
                <a16:creationId xmlns:a16="http://schemas.microsoft.com/office/drawing/2014/main" id="{E7F0242E-BE5F-4949-8118-821758E798CC}"/>
              </a:ext>
            </a:extLst>
          </p:cNvPr>
          <p:cNvSpPr>
            <a:spLocks noChangeArrowheads="1"/>
          </p:cNvSpPr>
          <p:nvPr/>
        </p:nvSpPr>
        <p:spPr bwMode="auto">
          <a:xfrm>
            <a:off x="1876722" y="2892178"/>
            <a:ext cx="1458075" cy="6276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algn="ctr"/>
            <a:r>
              <a:rPr lang="en-GB" altLang="en-US" dirty="0">
                <a:solidFill>
                  <a:srgbClr val="0000CC"/>
                </a:solidFill>
              </a:rPr>
              <a:t>SOURCE </a:t>
            </a:r>
          </a:p>
          <a:p>
            <a:pPr algn="ctr"/>
            <a:r>
              <a:rPr lang="en-GB" altLang="en-US" dirty="0">
                <a:solidFill>
                  <a:srgbClr val="0000CC"/>
                </a:solidFill>
              </a:rPr>
              <a:t>CURRENCY</a:t>
            </a:r>
          </a:p>
        </p:txBody>
      </p:sp>
      <p:sp>
        <p:nvSpPr>
          <p:cNvPr id="74766" name="Rectangle 14">
            <a:extLst>
              <a:ext uri="{FF2B5EF4-FFF2-40B4-BE49-F238E27FC236}">
                <a16:creationId xmlns:a16="http://schemas.microsoft.com/office/drawing/2014/main" id="{A385D927-8B51-448E-969E-6ED6588DF671}"/>
              </a:ext>
            </a:extLst>
          </p:cNvPr>
          <p:cNvSpPr>
            <a:spLocks noChangeArrowheads="1"/>
          </p:cNvSpPr>
          <p:nvPr/>
        </p:nvSpPr>
        <p:spPr bwMode="auto">
          <a:xfrm>
            <a:off x="1892362" y="5108569"/>
            <a:ext cx="1548296" cy="1850657"/>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7" name="Rectangle 15">
            <a:extLst>
              <a:ext uri="{FF2B5EF4-FFF2-40B4-BE49-F238E27FC236}">
                <a16:creationId xmlns:a16="http://schemas.microsoft.com/office/drawing/2014/main" id="{BCA303A4-11BE-48D5-ACAF-891F441EECA8}"/>
              </a:ext>
            </a:extLst>
          </p:cNvPr>
          <p:cNvSpPr>
            <a:spLocks noChangeArrowheads="1"/>
          </p:cNvSpPr>
          <p:nvPr/>
        </p:nvSpPr>
        <p:spPr bwMode="auto">
          <a:xfrm>
            <a:off x="1876724" y="3586338"/>
            <a:ext cx="921419" cy="3367675"/>
          </a:xfrm>
          <a:prstGeom prst="rect">
            <a:avLst/>
          </a:prstGeom>
          <a:solidFill>
            <a:srgbClr val="FFFFFF"/>
          </a:solidFill>
          <a:ln w="28575">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8" name="Rectangle 16">
            <a:extLst>
              <a:ext uri="{FF2B5EF4-FFF2-40B4-BE49-F238E27FC236}">
                <a16:creationId xmlns:a16="http://schemas.microsoft.com/office/drawing/2014/main" id="{AE629147-0753-458E-887C-D30BA64FB423}"/>
              </a:ext>
            </a:extLst>
          </p:cNvPr>
          <p:cNvSpPr>
            <a:spLocks noChangeArrowheads="1"/>
          </p:cNvSpPr>
          <p:nvPr/>
        </p:nvSpPr>
        <p:spPr bwMode="auto">
          <a:xfrm>
            <a:off x="2815084" y="3586338"/>
            <a:ext cx="625574" cy="3367675"/>
          </a:xfrm>
          <a:prstGeom prst="rect">
            <a:avLst/>
          </a:prstGeom>
          <a:solidFill>
            <a:srgbClr val="FFFFFF"/>
          </a:solidFill>
          <a:ln w="19050">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69" name="Line 17">
            <a:extLst>
              <a:ext uri="{FF2B5EF4-FFF2-40B4-BE49-F238E27FC236}">
                <a16:creationId xmlns:a16="http://schemas.microsoft.com/office/drawing/2014/main" id="{5267808A-EAC8-459B-8D69-B70A071A889C}"/>
              </a:ext>
            </a:extLst>
          </p:cNvPr>
          <p:cNvSpPr>
            <a:spLocks noChangeShapeType="1"/>
          </p:cNvSpPr>
          <p:nvPr/>
        </p:nvSpPr>
        <p:spPr bwMode="auto">
          <a:xfrm>
            <a:off x="1892362" y="3820929"/>
            <a:ext cx="1548296" cy="15639"/>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0" name="Rectangle 18">
            <a:extLst>
              <a:ext uri="{FF2B5EF4-FFF2-40B4-BE49-F238E27FC236}">
                <a16:creationId xmlns:a16="http://schemas.microsoft.com/office/drawing/2014/main" id="{9B788AD6-F512-40FD-9393-62EA0ACEFCF2}"/>
              </a:ext>
            </a:extLst>
          </p:cNvPr>
          <p:cNvSpPr>
            <a:spLocks noChangeArrowheads="1"/>
          </p:cNvSpPr>
          <p:nvPr/>
        </p:nvSpPr>
        <p:spPr bwMode="auto">
          <a:xfrm>
            <a:off x="2231216" y="3578520"/>
            <a:ext cx="278265"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00"/>
                </a:solidFill>
              </a:rPr>
              <a:t>$</a:t>
            </a:r>
          </a:p>
        </p:txBody>
      </p:sp>
      <p:sp>
        <p:nvSpPr>
          <p:cNvPr id="74771" name="Rectangle 19">
            <a:extLst>
              <a:ext uri="{FF2B5EF4-FFF2-40B4-BE49-F238E27FC236}">
                <a16:creationId xmlns:a16="http://schemas.microsoft.com/office/drawing/2014/main" id="{493B92CD-738F-447B-ACC1-39DE12F7CAC5}"/>
              </a:ext>
            </a:extLst>
          </p:cNvPr>
          <p:cNvSpPr>
            <a:spLocks noChangeArrowheads="1"/>
          </p:cNvSpPr>
          <p:nvPr/>
        </p:nvSpPr>
        <p:spPr bwMode="auto">
          <a:xfrm>
            <a:off x="3002758" y="3562881"/>
            <a:ext cx="316737" cy="350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a:solidFill>
                  <a:srgbClr val="000000"/>
                </a:solidFill>
              </a:rPr>
              <a:t>N</a:t>
            </a:r>
          </a:p>
        </p:txBody>
      </p:sp>
      <p:sp>
        <p:nvSpPr>
          <p:cNvPr id="74772" name="Line 20">
            <a:extLst>
              <a:ext uri="{FF2B5EF4-FFF2-40B4-BE49-F238E27FC236}">
                <a16:creationId xmlns:a16="http://schemas.microsoft.com/office/drawing/2014/main" id="{4BD4EEAD-911F-49BD-8E4C-1AA640FBF446}"/>
              </a:ext>
            </a:extLst>
          </p:cNvPr>
          <p:cNvSpPr>
            <a:spLocks noChangeShapeType="1"/>
          </p:cNvSpPr>
          <p:nvPr/>
        </p:nvSpPr>
        <p:spPr bwMode="auto">
          <a:xfrm>
            <a:off x="1892363" y="4900044"/>
            <a:ext cx="1971862" cy="0"/>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3" name="Line 21">
            <a:extLst>
              <a:ext uri="{FF2B5EF4-FFF2-40B4-BE49-F238E27FC236}">
                <a16:creationId xmlns:a16="http://schemas.microsoft.com/office/drawing/2014/main" id="{B10CA2D2-5579-449B-AA83-C047044AFF72}"/>
              </a:ext>
            </a:extLst>
          </p:cNvPr>
          <p:cNvSpPr>
            <a:spLocks noChangeShapeType="1"/>
          </p:cNvSpPr>
          <p:nvPr/>
        </p:nvSpPr>
        <p:spPr bwMode="auto">
          <a:xfrm>
            <a:off x="1876723" y="6776767"/>
            <a:ext cx="5953381" cy="0"/>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4" name="Rectangle 22">
            <a:extLst>
              <a:ext uri="{FF2B5EF4-FFF2-40B4-BE49-F238E27FC236}">
                <a16:creationId xmlns:a16="http://schemas.microsoft.com/office/drawing/2014/main" id="{5A4B3FBD-524D-46B6-992D-4C0283E31FE1}"/>
              </a:ext>
            </a:extLst>
          </p:cNvPr>
          <p:cNvSpPr>
            <a:spLocks noChangeArrowheads="1"/>
          </p:cNvSpPr>
          <p:nvPr/>
        </p:nvSpPr>
        <p:spPr bwMode="auto">
          <a:xfrm>
            <a:off x="3753446" y="4601595"/>
            <a:ext cx="2237135" cy="364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1888" dirty="0">
                <a:solidFill>
                  <a:srgbClr val="1D1D1D"/>
                </a:solidFill>
              </a:rPr>
              <a:t>DISBURSEMENTS</a:t>
            </a:r>
          </a:p>
        </p:txBody>
      </p:sp>
      <p:sp>
        <p:nvSpPr>
          <p:cNvPr id="74775" name="Rectangle 23">
            <a:extLst>
              <a:ext uri="{FF2B5EF4-FFF2-40B4-BE49-F238E27FC236}">
                <a16:creationId xmlns:a16="http://schemas.microsoft.com/office/drawing/2014/main" id="{4B094CED-8FAE-4A79-92D7-8E8C6B1DA80F}"/>
              </a:ext>
            </a:extLst>
          </p:cNvPr>
          <p:cNvSpPr>
            <a:spLocks noChangeArrowheads="1"/>
          </p:cNvSpPr>
          <p:nvPr/>
        </p:nvSpPr>
        <p:spPr bwMode="auto">
          <a:xfrm>
            <a:off x="4066233" y="6690751"/>
            <a:ext cx="1393955" cy="4022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2135">
                <a:solidFill>
                  <a:srgbClr val="1D1D1D"/>
                </a:solidFill>
              </a:rPr>
              <a:t>FUNDING</a:t>
            </a:r>
          </a:p>
        </p:txBody>
      </p:sp>
      <p:sp>
        <p:nvSpPr>
          <p:cNvPr id="74776" name="Text Box 24">
            <a:extLst>
              <a:ext uri="{FF2B5EF4-FFF2-40B4-BE49-F238E27FC236}">
                <a16:creationId xmlns:a16="http://schemas.microsoft.com/office/drawing/2014/main" id="{02E4A990-2195-41E6-9CBE-FF850DE99D9A}"/>
              </a:ext>
            </a:extLst>
          </p:cNvPr>
          <p:cNvSpPr txBox="1">
            <a:spLocks noChangeArrowheads="1"/>
          </p:cNvSpPr>
          <p:nvPr/>
        </p:nvSpPr>
        <p:spPr bwMode="auto">
          <a:xfrm>
            <a:off x="2196282" y="2282517"/>
            <a:ext cx="6393890"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000" dirty="0">
                <a:solidFill>
                  <a:srgbClr val="FF0000"/>
                </a:solidFill>
                <a:effectLst>
                  <a:outerShdw blurRad="38100" dist="38100" dir="2700000" algn="tl">
                    <a:srgbClr val="C0C0C0"/>
                  </a:outerShdw>
                </a:effectLst>
              </a:rPr>
              <a:t>BILLING STATEMENT FORMAT</a:t>
            </a:r>
          </a:p>
        </p:txBody>
      </p:sp>
      <p:sp>
        <p:nvSpPr>
          <p:cNvPr id="74777" name="Line 25">
            <a:extLst>
              <a:ext uri="{FF2B5EF4-FFF2-40B4-BE49-F238E27FC236}">
                <a16:creationId xmlns:a16="http://schemas.microsoft.com/office/drawing/2014/main" id="{F16871E5-D293-4135-8500-372618F28FB1}"/>
              </a:ext>
            </a:extLst>
          </p:cNvPr>
          <p:cNvSpPr>
            <a:spLocks noChangeShapeType="1"/>
          </p:cNvSpPr>
          <p:nvPr/>
        </p:nvSpPr>
        <p:spPr bwMode="auto">
          <a:xfrm>
            <a:off x="1876723" y="6964439"/>
            <a:ext cx="5953381" cy="0"/>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8" name="Line 26">
            <a:extLst>
              <a:ext uri="{FF2B5EF4-FFF2-40B4-BE49-F238E27FC236}">
                <a16:creationId xmlns:a16="http://schemas.microsoft.com/office/drawing/2014/main" id="{5ACBF375-B011-4FED-8646-43A46E971740}"/>
              </a:ext>
            </a:extLst>
          </p:cNvPr>
          <p:cNvSpPr>
            <a:spLocks noChangeShapeType="1"/>
          </p:cNvSpPr>
          <p:nvPr/>
        </p:nvSpPr>
        <p:spPr bwMode="auto">
          <a:xfrm flipH="1" flipV="1">
            <a:off x="3753446" y="4900044"/>
            <a:ext cx="4102724" cy="31279"/>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9" name="Line 27">
            <a:extLst>
              <a:ext uri="{FF2B5EF4-FFF2-40B4-BE49-F238E27FC236}">
                <a16:creationId xmlns:a16="http://schemas.microsoft.com/office/drawing/2014/main" id="{C792FD52-7634-4001-9E26-2A3238F0F6DA}"/>
              </a:ext>
            </a:extLst>
          </p:cNvPr>
          <p:cNvSpPr>
            <a:spLocks noChangeShapeType="1"/>
          </p:cNvSpPr>
          <p:nvPr/>
        </p:nvSpPr>
        <p:spPr bwMode="auto">
          <a:xfrm>
            <a:off x="1892362" y="4649815"/>
            <a:ext cx="5953381" cy="0"/>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80" name="Line 28">
            <a:extLst>
              <a:ext uri="{FF2B5EF4-FFF2-40B4-BE49-F238E27FC236}">
                <a16:creationId xmlns:a16="http://schemas.microsoft.com/office/drawing/2014/main" id="{AE88514A-1EA4-4B29-A0E4-F07BE34AB303}"/>
              </a:ext>
            </a:extLst>
          </p:cNvPr>
          <p:cNvSpPr>
            <a:spLocks noChangeShapeType="1"/>
          </p:cNvSpPr>
          <p:nvPr/>
        </p:nvSpPr>
        <p:spPr bwMode="auto">
          <a:xfrm>
            <a:off x="6380859" y="3836568"/>
            <a:ext cx="1431001" cy="31279"/>
          </a:xfrm>
          <a:prstGeom prst="line">
            <a:avLst/>
          </a:prstGeom>
          <a:noFill/>
          <a:ln w="1270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81" name="Text Box 29">
            <a:extLst>
              <a:ext uri="{FF2B5EF4-FFF2-40B4-BE49-F238E27FC236}">
                <a16:creationId xmlns:a16="http://schemas.microsoft.com/office/drawing/2014/main" id="{0C067958-6FEA-429A-99F7-D9522FAC36F3}"/>
              </a:ext>
            </a:extLst>
          </p:cNvPr>
          <p:cNvSpPr txBox="1">
            <a:spLocks noChangeArrowheads="1"/>
          </p:cNvSpPr>
          <p:nvPr/>
        </p:nvSpPr>
        <p:spPr bwMode="auto">
          <a:xfrm>
            <a:off x="3503216" y="2929486"/>
            <a:ext cx="2564854" cy="1759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985" dirty="0"/>
              <a:t>EXPLORATION EXPENDITURE</a:t>
            </a:r>
          </a:p>
          <a:p>
            <a:endParaRPr lang="en-GB" altLang="en-US" sz="985" dirty="0"/>
          </a:p>
          <a:p>
            <a:r>
              <a:rPr lang="en-GB" altLang="en-US" sz="985" dirty="0"/>
              <a:t>PRODUCTION CAPITAL  EXPENDITURE</a:t>
            </a:r>
          </a:p>
          <a:p>
            <a:endParaRPr lang="en-GB" altLang="en-US" sz="985" dirty="0"/>
          </a:p>
          <a:p>
            <a:r>
              <a:rPr lang="en-GB" altLang="en-US" sz="985" dirty="0"/>
              <a:t>OPERATING EXPENDITURE</a:t>
            </a:r>
          </a:p>
          <a:p>
            <a:endParaRPr lang="en-GB" altLang="en-US" sz="985" dirty="0"/>
          </a:p>
          <a:p>
            <a:r>
              <a:rPr lang="en-GB" altLang="en-US" sz="985" dirty="0"/>
              <a:t>MOVEMENTS ON WORKING CAPITAL</a:t>
            </a:r>
          </a:p>
          <a:p>
            <a:endParaRPr lang="en-GB" altLang="en-US" sz="985" dirty="0"/>
          </a:p>
          <a:p>
            <a:r>
              <a:rPr lang="en-GB" altLang="en-US" sz="985" dirty="0"/>
              <a:t>LONG TERM RECEIVABLES</a:t>
            </a:r>
          </a:p>
          <a:p>
            <a:endParaRPr lang="en-GB" altLang="en-US" sz="985" dirty="0"/>
          </a:p>
          <a:p>
            <a:r>
              <a:rPr lang="en-GB" altLang="en-US" sz="985" dirty="0"/>
              <a:t>OTHER PROFIT &amp; LOSS ITEMS</a:t>
            </a:r>
          </a:p>
        </p:txBody>
      </p:sp>
      <p:sp>
        <p:nvSpPr>
          <p:cNvPr id="30" name="Title 3">
            <a:extLst>
              <a:ext uri="{FF2B5EF4-FFF2-40B4-BE49-F238E27FC236}">
                <a16:creationId xmlns:a16="http://schemas.microsoft.com/office/drawing/2014/main" id="{BA66CAB4-0D8E-9E5D-4143-E5419F64FA02}"/>
              </a:ext>
            </a:extLst>
          </p:cNvPr>
          <p:cNvSpPr txBox="1">
            <a:spLocks/>
          </p:cNvSpPr>
          <p:nvPr/>
        </p:nvSpPr>
        <p:spPr>
          <a:xfrm>
            <a:off x="2401839" y="1691227"/>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32" name="Title 3">
            <a:extLst>
              <a:ext uri="{FF2B5EF4-FFF2-40B4-BE49-F238E27FC236}">
                <a16:creationId xmlns:a16="http://schemas.microsoft.com/office/drawing/2014/main" id="{5B022703-813F-1298-8BCF-8702F290919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86051969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a:extLst>
              <a:ext uri="{FF2B5EF4-FFF2-40B4-BE49-F238E27FC236}">
                <a16:creationId xmlns:a16="http://schemas.microsoft.com/office/drawing/2014/main" id="{41B3DDBE-B49F-456F-8844-80A3F1926B4A}"/>
              </a:ext>
            </a:extLst>
          </p:cNvPr>
          <p:cNvSpPr>
            <a:spLocks noChangeArrowheads="1"/>
          </p:cNvSpPr>
          <p:nvPr/>
        </p:nvSpPr>
        <p:spPr bwMode="auto">
          <a:xfrm>
            <a:off x="1908250" y="2916535"/>
            <a:ext cx="4941850" cy="21137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marL="457200" indent="-457200">
              <a:lnSpc>
                <a:spcPct val="130000"/>
              </a:lnSpc>
              <a:spcBef>
                <a:spcPct val="25000"/>
              </a:spcBef>
              <a:buFont typeface="Arial" panose="020B0604020202020204" pitchFamily="34" charset="0"/>
              <a:buChar char="•"/>
            </a:pPr>
            <a:r>
              <a:rPr lang="en-GB" altLang="en-US" dirty="0">
                <a:solidFill>
                  <a:srgbClr val="0000CC"/>
                </a:solidFill>
              </a:rPr>
              <a:t>EXPLORATION CAPITAL EXPENDITURE</a:t>
            </a:r>
          </a:p>
          <a:p>
            <a:pPr marL="457200" indent="-457200">
              <a:lnSpc>
                <a:spcPct val="130000"/>
              </a:lnSpc>
              <a:spcBef>
                <a:spcPct val="25000"/>
              </a:spcBef>
              <a:buFont typeface="Arial" panose="020B0604020202020204" pitchFamily="34" charset="0"/>
              <a:buChar char="•"/>
            </a:pPr>
            <a:r>
              <a:rPr lang="en-GB" altLang="en-US" dirty="0">
                <a:solidFill>
                  <a:srgbClr val="0000CC"/>
                </a:solidFill>
              </a:rPr>
              <a:t>PRODUCTION CAPITAL EXPENDITURE</a:t>
            </a:r>
          </a:p>
          <a:p>
            <a:pPr marL="457200" indent="-457200">
              <a:lnSpc>
                <a:spcPct val="130000"/>
              </a:lnSpc>
              <a:spcBef>
                <a:spcPct val="25000"/>
              </a:spcBef>
              <a:buFont typeface="Arial" panose="020B0604020202020204" pitchFamily="34" charset="0"/>
              <a:buChar char="•"/>
            </a:pPr>
            <a:r>
              <a:rPr lang="en-GB" altLang="en-US" dirty="0">
                <a:solidFill>
                  <a:srgbClr val="0000CC"/>
                </a:solidFill>
              </a:rPr>
              <a:t>OPERATING EXPENDITURE</a:t>
            </a:r>
          </a:p>
          <a:p>
            <a:pPr marL="457200" indent="-457200">
              <a:lnSpc>
                <a:spcPct val="130000"/>
              </a:lnSpc>
              <a:spcBef>
                <a:spcPct val="25000"/>
              </a:spcBef>
              <a:buFont typeface="Arial" panose="020B0604020202020204" pitchFamily="34" charset="0"/>
              <a:buChar char="•"/>
            </a:pPr>
            <a:r>
              <a:rPr lang="en-GB" altLang="en-US" dirty="0">
                <a:solidFill>
                  <a:srgbClr val="0000CC"/>
                </a:solidFill>
              </a:rPr>
              <a:t>MOVEMENT IN WORKING CAPITAL</a:t>
            </a:r>
          </a:p>
          <a:p>
            <a:pPr marL="457200" indent="-457200">
              <a:lnSpc>
                <a:spcPct val="130000"/>
              </a:lnSpc>
              <a:spcBef>
                <a:spcPct val="25000"/>
              </a:spcBef>
              <a:buFont typeface="Arial" panose="020B0604020202020204" pitchFamily="34" charset="0"/>
              <a:buChar char="•"/>
            </a:pPr>
            <a:r>
              <a:rPr lang="en-GB" altLang="en-US" dirty="0">
                <a:solidFill>
                  <a:srgbClr val="0000CC"/>
                </a:solidFill>
              </a:rPr>
              <a:t>OTHER PROFIT &amp; LOSS ITEMS</a:t>
            </a:r>
          </a:p>
        </p:txBody>
      </p:sp>
      <p:sp>
        <p:nvSpPr>
          <p:cNvPr id="45061" name="Rectangle 5">
            <a:extLst>
              <a:ext uri="{FF2B5EF4-FFF2-40B4-BE49-F238E27FC236}">
                <a16:creationId xmlns:a16="http://schemas.microsoft.com/office/drawing/2014/main" id="{09118B63-5C2E-45A3-A0D1-1D83A2C7D6AD}"/>
              </a:ext>
            </a:extLst>
          </p:cNvPr>
          <p:cNvSpPr>
            <a:spLocks noChangeArrowheads="1"/>
          </p:cNvSpPr>
          <p:nvPr/>
        </p:nvSpPr>
        <p:spPr bwMode="auto">
          <a:xfrm>
            <a:off x="1908250" y="2497319"/>
            <a:ext cx="2363772" cy="3814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r>
              <a:rPr lang="en-GB" altLang="en-US" sz="2000" u="sng" dirty="0">
                <a:solidFill>
                  <a:srgbClr val="FF0000"/>
                </a:solidFill>
              </a:rPr>
              <a:t>DISBURSEMENTS</a:t>
            </a:r>
          </a:p>
        </p:txBody>
      </p:sp>
      <p:sp>
        <p:nvSpPr>
          <p:cNvPr id="45063" name="Rectangle 7">
            <a:extLst>
              <a:ext uri="{FF2B5EF4-FFF2-40B4-BE49-F238E27FC236}">
                <a16:creationId xmlns:a16="http://schemas.microsoft.com/office/drawing/2014/main" id="{C6D57CB6-CF46-4899-A927-D2AA3D29756D}"/>
              </a:ext>
            </a:extLst>
          </p:cNvPr>
          <p:cNvSpPr>
            <a:spLocks noChangeArrowheads="1"/>
          </p:cNvSpPr>
          <p:nvPr/>
        </p:nvSpPr>
        <p:spPr bwMode="auto">
          <a:xfrm>
            <a:off x="1626493" y="2080043"/>
            <a:ext cx="6573742" cy="3440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3">
            <a:extLst>
              <a:ext uri="{FF2B5EF4-FFF2-40B4-BE49-F238E27FC236}">
                <a16:creationId xmlns:a16="http://schemas.microsoft.com/office/drawing/2014/main" id="{5B3EAD92-F26B-7C87-4A1E-0945183408A0}"/>
              </a:ext>
            </a:extLst>
          </p:cNvPr>
          <p:cNvSpPr txBox="1">
            <a:spLocks/>
          </p:cNvSpPr>
          <p:nvPr/>
        </p:nvSpPr>
        <p:spPr>
          <a:xfrm>
            <a:off x="2052266" y="1679933"/>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9" name="Title 3">
            <a:extLst>
              <a:ext uri="{FF2B5EF4-FFF2-40B4-BE49-F238E27FC236}">
                <a16:creationId xmlns:a16="http://schemas.microsoft.com/office/drawing/2014/main" id="{C0D72000-CF70-950C-8465-1D98BE355A13}"/>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155155764"/>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a:extLst>
              <a:ext uri="{FF2B5EF4-FFF2-40B4-BE49-F238E27FC236}">
                <a16:creationId xmlns:a16="http://schemas.microsoft.com/office/drawing/2014/main" id="{FA14324F-0388-4C50-B848-4BD5824B7F62}"/>
              </a:ext>
            </a:extLst>
          </p:cNvPr>
          <p:cNvSpPr txBox="1">
            <a:spLocks noChangeArrowheads="1"/>
          </p:cNvSpPr>
          <p:nvPr/>
        </p:nvSpPr>
        <p:spPr bwMode="auto">
          <a:xfrm>
            <a:off x="396082" y="2484487"/>
            <a:ext cx="6505972"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000" dirty="0">
                <a:solidFill>
                  <a:srgbClr val="FF0000"/>
                </a:solidFill>
              </a:rPr>
              <a:t>WORKING CAPITAL MOVEMENTS IN B/S</a:t>
            </a:r>
          </a:p>
        </p:txBody>
      </p:sp>
      <p:sp>
        <p:nvSpPr>
          <p:cNvPr id="93187" name="Text Box 3">
            <a:extLst>
              <a:ext uri="{FF2B5EF4-FFF2-40B4-BE49-F238E27FC236}">
                <a16:creationId xmlns:a16="http://schemas.microsoft.com/office/drawing/2014/main" id="{BC063B17-9752-4F78-9819-13626743F831}"/>
              </a:ext>
            </a:extLst>
          </p:cNvPr>
          <p:cNvSpPr txBox="1">
            <a:spLocks noChangeArrowheads="1"/>
          </p:cNvSpPr>
          <p:nvPr/>
        </p:nvSpPr>
        <p:spPr bwMode="auto">
          <a:xfrm>
            <a:off x="540098" y="2988543"/>
            <a:ext cx="8784976" cy="366561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altLang="en-US" u="sng" dirty="0">
                <a:solidFill>
                  <a:srgbClr val="0238BE"/>
                </a:solidFill>
              </a:rPr>
              <a:t>COMPONENTS</a:t>
            </a:r>
          </a:p>
          <a:p>
            <a:pPr>
              <a:lnSpc>
                <a:spcPct val="50000"/>
              </a:lnSpc>
            </a:pPr>
            <a:endParaRPr lang="en-GB" altLang="en-US" u="sng" dirty="0">
              <a:solidFill>
                <a:srgbClr val="0238BE"/>
              </a:solidFill>
            </a:endParaRPr>
          </a:p>
          <a:p>
            <a:r>
              <a:rPr lang="en-GB" altLang="en-US" dirty="0">
                <a:solidFill>
                  <a:srgbClr val="0238BE"/>
                </a:solidFill>
              </a:rPr>
              <a:t>-   MATERIALS</a:t>
            </a:r>
          </a:p>
          <a:p>
            <a:r>
              <a:rPr lang="en-GB" altLang="en-US" dirty="0">
                <a:solidFill>
                  <a:srgbClr val="0238BE"/>
                </a:solidFill>
              </a:rPr>
              <a:t>-   ACCOUNTS RECEIVABLE</a:t>
            </a:r>
          </a:p>
          <a:p>
            <a:r>
              <a:rPr lang="en-GB" altLang="en-US" dirty="0">
                <a:solidFill>
                  <a:srgbClr val="0238BE"/>
                </a:solidFill>
              </a:rPr>
              <a:t>-   ACCOUNTS PAYABLE</a:t>
            </a:r>
          </a:p>
          <a:p>
            <a:pPr marL="342900" indent="-342900">
              <a:buFontTx/>
              <a:buChar char="-"/>
            </a:pPr>
            <a:r>
              <a:rPr lang="en-GB" altLang="en-US" dirty="0">
                <a:solidFill>
                  <a:srgbClr val="0238BE"/>
                </a:solidFill>
              </a:rPr>
              <a:t>ACCRUALS</a:t>
            </a:r>
          </a:p>
          <a:p>
            <a:pPr marL="342900" indent="-342900">
              <a:buFontTx/>
              <a:buChar char="-"/>
            </a:pPr>
            <a:endParaRPr lang="en-GB" altLang="en-US" dirty="0">
              <a:solidFill>
                <a:srgbClr val="0238BE"/>
              </a:solidFill>
            </a:endParaRPr>
          </a:p>
          <a:p>
            <a:pPr>
              <a:lnSpc>
                <a:spcPct val="10000"/>
              </a:lnSpc>
            </a:pPr>
            <a:endParaRPr lang="en-GB" altLang="en-US" dirty="0">
              <a:solidFill>
                <a:srgbClr val="0238BE"/>
              </a:solidFill>
            </a:endParaRPr>
          </a:p>
          <a:p>
            <a:r>
              <a:rPr lang="en-GB" altLang="en-US" u="sng" dirty="0">
                <a:solidFill>
                  <a:srgbClr val="0238BE"/>
                </a:solidFill>
              </a:rPr>
              <a:t>DIRECT MATERIALS</a:t>
            </a:r>
          </a:p>
          <a:p>
            <a:pPr>
              <a:lnSpc>
                <a:spcPct val="50000"/>
              </a:lnSpc>
            </a:pPr>
            <a:endParaRPr lang="en-GB" altLang="en-US" dirty="0">
              <a:solidFill>
                <a:srgbClr val="0238BE"/>
              </a:solidFill>
            </a:endParaRPr>
          </a:p>
          <a:p>
            <a:r>
              <a:rPr lang="en-GB" altLang="en-US" dirty="0">
                <a:solidFill>
                  <a:srgbClr val="0238BE"/>
                </a:solidFill>
              </a:rPr>
              <a:t>Budget included in Project costs,  Cash-called when purchases are made</a:t>
            </a:r>
          </a:p>
          <a:p>
            <a:endParaRPr lang="en-GB" altLang="en-US" dirty="0">
              <a:solidFill>
                <a:srgbClr val="0238BE"/>
              </a:solidFill>
            </a:endParaRPr>
          </a:p>
          <a:p>
            <a:pPr>
              <a:lnSpc>
                <a:spcPct val="40000"/>
              </a:lnSpc>
            </a:pPr>
            <a:endParaRPr lang="en-GB" altLang="en-US" dirty="0">
              <a:solidFill>
                <a:srgbClr val="0238BE"/>
              </a:solidFill>
            </a:endParaRPr>
          </a:p>
          <a:p>
            <a:pPr>
              <a:lnSpc>
                <a:spcPct val="20000"/>
              </a:lnSpc>
            </a:pPr>
            <a:endParaRPr lang="en-GB" altLang="en-US" dirty="0">
              <a:solidFill>
                <a:srgbClr val="0238BE"/>
              </a:solidFill>
            </a:endParaRPr>
          </a:p>
          <a:p>
            <a:r>
              <a:rPr lang="en-GB" altLang="en-US" u="sng" dirty="0">
                <a:solidFill>
                  <a:srgbClr val="0238BE"/>
                </a:solidFill>
              </a:rPr>
              <a:t>INDIRECT MATERIALS</a:t>
            </a:r>
          </a:p>
          <a:p>
            <a:pPr>
              <a:lnSpc>
                <a:spcPct val="20000"/>
              </a:lnSpc>
            </a:pPr>
            <a:endParaRPr lang="en-GB" altLang="en-US" dirty="0">
              <a:solidFill>
                <a:srgbClr val="0238BE"/>
              </a:solidFill>
            </a:endParaRPr>
          </a:p>
          <a:p>
            <a:r>
              <a:rPr lang="en-GB" altLang="en-US" dirty="0">
                <a:solidFill>
                  <a:srgbClr val="0238BE"/>
                </a:solidFill>
              </a:rPr>
              <a:t>Costs budgeted for, included as part of cash-call</a:t>
            </a:r>
            <a:endParaRPr lang="en-GB" altLang="en-US" u="sng" dirty="0">
              <a:solidFill>
                <a:srgbClr val="0238BE"/>
              </a:solidFill>
            </a:endParaRPr>
          </a:p>
        </p:txBody>
      </p:sp>
      <p:sp>
        <p:nvSpPr>
          <p:cNvPr id="4" name="Title 3">
            <a:extLst>
              <a:ext uri="{FF2B5EF4-FFF2-40B4-BE49-F238E27FC236}">
                <a16:creationId xmlns:a16="http://schemas.microsoft.com/office/drawing/2014/main" id="{89D53044-DB8F-83DA-2044-DB65E3D5AD9E}"/>
              </a:ext>
            </a:extLst>
          </p:cNvPr>
          <p:cNvSpPr txBox="1">
            <a:spLocks/>
          </p:cNvSpPr>
          <p:nvPr/>
        </p:nvSpPr>
        <p:spPr>
          <a:xfrm>
            <a:off x="336700" y="1764407"/>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FE71F127-10E1-F8A0-159B-E05F9ED55FC7}"/>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705060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6">
            <a:extLst>
              <a:ext uri="{FF2B5EF4-FFF2-40B4-BE49-F238E27FC236}">
                <a16:creationId xmlns:a16="http://schemas.microsoft.com/office/drawing/2014/main" id="{B61B86EA-5656-46AF-933B-E68AD5B670CD}"/>
              </a:ext>
            </a:extLst>
          </p:cNvPr>
          <p:cNvSpPr>
            <a:spLocks noChangeArrowheads="1"/>
          </p:cNvSpPr>
          <p:nvPr/>
        </p:nvSpPr>
        <p:spPr bwMode="auto">
          <a:xfrm>
            <a:off x="1563937" y="3065327"/>
            <a:ext cx="5822796" cy="277443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4287" tIns="36492" rIns="74287" bIns="36492">
            <a:spAutoFit/>
          </a:bodyPr>
          <a:lstStyle/>
          <a:p>
            <a:pPr marL="342900" indent="-342900">
              <a:spcBef>
                <a:spcPct val="25000"/>
              </a:spcBef>
              <a:buFont typeface="Arial" panose="020B0604020202020204" pitchFamily="34" charset="0"/>
              <a:buChar char="•"/>
            </a:pPr>
            <a:r>
              <a:rPr lang="en-GB" altLang="en-US" dirty="0">
                <a:solidFill>
                  <a:srgbClr val="0000CC"/>
                </a:solidFill>
              </a:rPr>
              <a:t>CURRENT PERIOD CASH CALL</a:t>
            </a:r>
          </a:p>
          <a:p>
            <a:pPr marL="342900" indent="-342900">
              <a:spcBef>
                <a:spcPct val="25000"/>
              </a:spcBef>
              <a:buFont typeface="Arial" panose="020B0604020202020204" pitchFamily="34" charset="0"/>
              <a:buChar char="•"/>
            </a:pPr>
            <a:r>
              <a:rPr lang="en-GB" altLang="en-US" dirty="0">
                <a:solidFill>
                  <a:srgbClr val="0000CC"/>
                </a:solidFill>
              </a:rPr>
              <a:t>CURRENT ACCOUNT WITH OTHER PARTNERS</a:t>
            </a:r>
          </a:p>
          <a:p>
            <a:pPr marL="342900" indent="-342900">
              <a:spcBef>
                <a:spcPct val="25000"/>
              </a:spcBef>
              <a:buFont typeface="Arial" panose="020B0604020202020204" pitchFamily="34" charset="0"/>
              <a:buChar char="•"/>
            </a:pPr>
            <a:r>
              <a:rPr lang="en-GB" altLang="en-US" dirty="0">
                <a:solidFill>
                  <a:srgbClr val="0000CC"/>
                </a:solidFill>
              </a:rPr>
              <a:t>BANK ACCOUNTS</a:t>
            </a:r>
          </a:p>
          <a:p>
            <a:pPr marL="342900" indent="-342900">
              <a:spcBef>
                <a:spcPct val="25000"/>
              </a:spcBef>
              <a:buFont typeface="Arial" panose="020B0604020202020204" pitchFamily="34" charset="0"/>
              <a:buChar char="•"/>
            </a:pPr>
            <a:r>
              <a:rPr lang="en-GB" altLang="en-US" dirty="0">
                <a:solidFill>
                  <a:srgbClr val="0000CC"/>
                </a:solidFill>
              </a:rPr>
              <a:t>CASH CALL RECEIVABLE</a:t>
            </a:r>
          </a:p>
          <a:p>
            <a:pPr marL="342900" indent="-342900">
              <a:spcBef>
                <a:spcPct val="25000"/>
              </a:spcBef>
              <a:buFont typeface="Arial" panose="020B0604020202020204" pitchFamily="34" charset="0"/>
              <a:buChar char="•"/>
            </a:pPr>
            <a:r>
              <a:rPr lang="en-GB" altLang="en-US" dirty="0">
                <a:solidFill>
                  <a:srgbClr val="0000CC"/>
                </a:solidFill>
              </a:rPr>
              <a:t>OVERDUE SUPPLIER INVOICES</a:t>
            </a:r>
          </a:p>
          <a:p>
            <a:pPr marL="342900" indent="-342900">
              <a:spcBef>
                <a:spcPct val="25000"/>
              </a:spcBef>
              <a:buFont typeface="Arial" panose="020B0604020202020204" pitchFamily="34" charset="0"/>
              <a:buChar char="•"/>
            </a:pPr>
            <a:r>
              <a:rPr lang="en-GB" altLang="en-US" dirty="0">
                <a:solidFill>
                  <a:srgbClr val="0000CC"/>
                </a:solidFill>
              </a:rPr>
              <a:t>OVERDUE SIPC CURRENT ACCOUNT CHARGES</a:t>
            </a:r>
          </a:p>
          <a:p>
            <a:pPr marL="342900" indent="-342900">
              <a:spcBef>
                <a:spcPct val="25000"/>
              </a:spcBef>
              <a:buFont typeface="Arial" panose="020B0604020202020204" pitchFamily="34" charset="0"/>
              <a:buChar char="•"/>
            </a:pPr>
            <a:r>
              <a:rPr lang="en-GB" altLang="en-US" dirty="0">
                <a:solidFill>
                  <a:srgbClr val="0000CC"/>
                </a:solidFill>
              </a:rPr>
              <a:t>INTER-VENTURE CURRENT ACCOUNTS</a:t>
            </a:r>
          </a:p>
          <a:p>
            <a:pPr marL="342900" indent="-342900">
              <a:spcBef>
                <a:spcPct val="25000"/>
              </a:spcBef>
              <a:buFont typeface="Arial" panose="020B0604020202020204" pitchFamily="34" charset="0"/>
              <a:buChar char="•"/>
            </a:pPr>
            <a:r>
              <a:rPr lang="en-GB" altLang="en-US" dirty="0">
                <a:solidFill>
                  <a:srgbClr val="0000CC"/>
                </a:solidFill>
              </a:rPr>
              <a:t>GAS/ULLAGE FEES RECEIVABLE</a:t>
            </a:r>
          </a:p>
        </p:txBody>
      </p:sp>
      <p:sp>
        <p:nvSpPr>
          <p:cNvPr id="46088" name="Text Box 8">
            <a:extLst>
              <a:ext uri="{FF2B5EF4-FFF2-40B4-BE49-F238E27FC236}">
                <a16:creationId xmlns:a16="http://schemas.microsoft.com/office/drawing/2014/main" id="{6844A0B9-CDF9-48DF-8337-7D7F57E13D8F}"/>
              </a:ext>
            </a:extLst>
          </p:cNvPr>
          <p:cNvSpPr txBox="1">
            <a:spLocks noChangeArrowheads="1"/>
          </p:cNvSpPr>
          <p:nvPr/>
        </p:nvSpPr>
        <p:spPr bwMode="auto">
          <a:xfrm>
            <a:off x="2268290" y="1814178"/>
            <a:ext cx="4371200" cy="7558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GB" altLang="en-US" sz="2791" dirty="0">
                <a:solidFill>
                  <a:srgbClr val="FF0000"/>
                </a:solidFill>
                <a:effectLst>
                  <a:outerShdw blurRad="38100" dist="38100" dir="2700000" algn="tl">
                    <a:srgbClr val="C0C0C0"/>
                  </a:outerShdw>
                </a:effectLst>
              </a:rPr>
              <a:t>BILLING STATEMENTS</a:t>
            </a:r>
          </a:p>
          <a:p>
            <a:endParaRPr lang="en-GB" altLang="en-US" dirty="0">
              <a:solidFill>
                <a:schemeClr val="folHlink"/>
              </a:solidFill>
            </a:endParaRPr>
          </a:p>
        </p:txBody>
      </p:sp>
      <p:sp>
        <p:nvSpPr>
          <p:cNvPr id="46089" name="Text Box 9">
            <a:extLst>
              <a:ext uri="{FF2B5EF4-FFF2-40B4-BE49-F238E27FC236}">
                <a16:creationId xmlns:a16="http://schemas.microsoft.com/office/drawing/2014/main" id="{0BE77946-DE70-49B4-A1E6-4C1F55B5A510}"/>
              </a:ext>
            </a:extLst>
          </p:cNvPr>
          <p:cNvSpPr txBox="1">
            <a:spLocks noChangeArrowheads="1"/>
          </p:cNvSpPr>
          <p:nvPr/>
        </p:nvSpPr>
        <p:spPr bwMode="auto">
          <a:xfrm>
            <a:off x="2301592" y="2502310"/>
            <a:ext cx="2991034" cy="54720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altLang="en-US" sz="2956" u="sng" dirty="0">
                <a:solidFill>
                  <a:srgbClr val="FF0000"/>
                </a:solidFill>
              </a:rPr>
              <a:t>FUNDING</a:t>
            </a:r>
          </a:p>
        </p:txBody>
      </p:sp>
      <p:sp>
        <p:nvSpPr>
          <p:cNvPr id="7" name="Title 3">
            <a:extLst>
              <a:ext uri="{FF2B5EF4-FFF2-40B4-BE49-F238E27FC236}">
                <a16:creationId xmlns:a16="http://schemas.microsoft.com/office/drawing/2014/main" id="{8173A504-CC56-B4E5-483E-B9993301CA4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629232996"/>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2">
            <a:extLst>
              <a:ext uri="{FF2B5EF4-FFF2-40B4-BE49-F238E27FC236}">
                <a16:creationId xmlns:a16="http://schemas.microsoft.com/office/drawing/2014/main" id="{1CBA0C37-B169-499F-B284-6334FE19C26F}"/>
              </a:ext>
            </a:extLst>
          </p:cNvPr>
          <p:cNvSpPr>
            <a:spLocks noChangeArrowheads="1"/>
          </p:cNvSpPr>
          <p:nvPr/>
        </p:nvSpPr>
        <p:spPr bwMode="auto">
          <a:xfrm>
            <a:off x="1949706" y="2990159"/>
            <a:ext cx="2981904" cy="980066"/>
          </a:xfrm>
          <a:prstGeom prst="roundRect">
            <a:avLst>
              <a:gd name="adj" fmla="val 12495"/>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a:solidFill>
                  <a:srgbClr val="0000CC"/>
                </a:solidFill>
              </a:rPr>
              <a:t>Pick an item on the Billing Statement</a:t>
            </a:r>
          </a:p>
        </p:txBody>
      </p:sp>
      <p:sp>
        <p:nvSpPr>
          <p:cNvPr id="91139" name="AutoShape 3">
            <a:extLst>
              <a:ext uri="{FF2B5EF4-FFF2-40B4-BE49-F238E27FC236}">
                <a16:creationId xmlns:a16="http://schemas.microsoft.com/office/drawing/2014/main" id="{CCD54ED1-FD09-4143-BAE9-2BCDF82D891E}"/>
              </a:ext>
            </a:extLst>
          </p:cNvPr>
          <p:cNvSpPr>
            <a:spLocks noChangeArrowheads="1"/>
          </p:cNvSpPr>
          <p:nvPr/>
        </p:nvSpPr>
        <p:spPr bwMode="auto">
          <a:xfrm>
            <a:off x="5260037" y="3047504"/>
            <a:ext cx="2867215" cy="927935"/>
          </a:xfrm>
          <a:prstGeom prst="roundRect">
            <a:avLst>
              <a:gd name="adj" fmla="val 12495"/>
            </a:avLst>
          </a:prstGeom>
          <a:noFill/>
          <a:ln w="127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a:solidFill>
                  <a:srgbClr val="0000CC"/>
                </a:solidFill>
              </a:rPr>
              <a:t>Identify the Billing Statement Group Code (BSGC)</a:t>
            </a:r>
          </a:p>
        </p:txBody>
      </p:sp>
      <p:sp>
        <p:nvSpPr>
          <p:cNvPr id="91140" name="AutoShape 4">
            <a:extLst>
              <a:ext uri="{FF2B5EF4-FFF2-40B4-BE49-F238E27FC236}">
                <a16:creationId xmlns:a16="http://schemas.microsoft.com/office/drawing/2014/main" id="{EB94EFF1-6ACE-492F-8E7A-8EDAA9CB7710}"/>
              </a:ext>
            </a:extLst>
          </p:cNvPr>
          <p:cNvSpPr>
            <a:spLocks noChangeArrowheads="1"/>
          </p:cNvSpPr>
          <p:nvPr/>
        </p:nvSpPr>
        <p:spPr bwMode="auto">
          <a:xfrm>
            <a:off x="1944494" y="4924226"/>
            <a:ext cx="3054887" cy="1053050"/>
          </a:xfrm>
          <a:prstGeom prst="roundRect">
            <a:avLst>
              <a:gd name="adj" fmla="val 12495"/>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a:solidFill>
                  <a:srgbClr val="0000CC"/>
                </a:solidFill>
              </a:rPr>
              <a:t>If the Account is a  Rollup Account then look up the Cost Ledger centres rolling up to it on the Level 2 report</a:t>
            </a:r>
          </a:p>
        </p:txBody>
      </p:sp>
      <p:sp>
        <p:nvSpPr>
          <p:cNvPr id="91141" name="Line 5">
            <a:extLst>
              <a:ext uri="{FF2B5EF4-FFF2-40B4-BE49-F238E27FC236}">
                <a16:creationId xmlns:a16="http://schemas.microsoft.com/office/drawing/2014/main" id="{3E87BF5A-26EC-4F6C-9522-0C09C75C476B}"/>
              </a:ext>
            </a:extLst>
          </p:cNvPr>
          <p:cNvSpPr>
            <a:spLocks noChangeShapeType="1"/>
          </p:cNvSpPr>
          <p:nvPr/>
        </p:nvSpPr>
        <p:spPr bwMode="auto">
          <a:xfrm>
            <a:off x="6943874" y="3985865"/>
            <a:ext cx="0" cy="177246"/>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91142" name="Line 6">
            <a:extLst>
              <a:ext uri="{FF2B5EF4-FFF2-40B4-BE49-F238E27FC236}">
                <a16:creationId xmlns:a16="http://schemas.microsoft.com/office/drawing/2014/main" id="{C9428850-7815-4D0A-BCEC-61A913F663A3}"/>
              </a:ext>
            </a:extLst>
          </p:cNvPr>
          <p:cNvSpPr>
            <a:spLocks noChangeShapeType="1"/>
          </p:cNvSpPr>
          <p:nvPr/>
        </p:nvSpPr>
        <p:spPr bwMode="auto">
          <a:xfrm>
            <a:off x="4947250" y="3480192"/>
            <a:ext cx="302361"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91143" name="AutoShape 7">
            <a:extLst>
              <a:ext uri="{FF2B5EF4-FFF2-40B4-BE49-F238E27FC236}">
                <a16:creationId xmlns:a16="http://schemas.microsoft.com/office/drawing/2014/main" id="{3A92EA72-B3EC-450B-B65C-52E0B2B44377}"/>
              </a:ext>
            </a:extLst>
          </p:cNvPr>
          <p:cNvSpPr>
            <a:spLocks noChangeArrowheads="1"/>
          </p:cNvSpPr>
          <p:nvPr/>
        </p:nvSpPr>
        <p:spPr bwMode="auto">
          <a:xfrm>
            <a:off x="1819378" y="4173537"/>
            <a:ext cx="6182759" cy="552591"/>
          </a:xfrm>
          <a:prstGeom prst="roundRect">
            <a:avLst>
              <a:gd name="adj" fmla="val 12495"/>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a:solidFill>
                  <a:srgbClr val="0000CC"/>
                </a:solidFill>
              </a:rPr>
              <a:t>Lookup the accounts mapping to the BSGC on the Accounts Mapping Report</a:t>
            </a:r>
          </a:p>
        </p:txBody>
      </p:sp>
      <p:sp>
        <p:nvSpPr>
          <p:cNvPr id="91144" name="AutoShape 8">
            <a:extLst>
              <a:ext uri="{FF2B5EF4-FFF2-40B4-BE49-F238E27FC236}">
                <a16:creationId xmlns:a16="http://schemas.microsoft.com/office/drawing/2014/main" id="{3B825788-1C10-4D8A-AAA1-D4E572E1C3FA}"/>
              </a:ext>
            </a:extLst>
          </p:cNvPr>
          <p:cNvSpPr>
            <a:spLocks noChangeArrowheads="1"/>
          </p:cNvSpPr>
          <p:nvPr/>
        </p:nvSpPr>
        <p:spPr bwMode="auto">
          <a:xfrm>
            <a:off x="5385152" y="4924226"/>
            <a:ext cx="2867215" cy="1115607"/>
          </a:xfrm>
          <a:prstGeom prst="roundRect">
            <a:avLst>
              <a:gd name="adj" fmla="val 12495"/>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a:solidFill>
                  <a:srgbClr val="0000CC"/>
                </a:solidFill>
              </a:rPr>
              <a:t>If the Account is a  Non Rollup Account, then  </a:t>
            </a:r>
            <a:r>
              <a:rPr lang="en-GB" altLang="en-US" sz="1149">
                <a:solidFill>
                  <a:srgbClr val="0000CC"/>
                </a:solidFill>
              </a:rPr>
              <a:t>details of the transactions in the Account centre will be in the General Ledger Transactions Listing</a:t>
            </a:r>
            <a:r>
              <a:rPr lang="en-GB" altLang="en-US">
                <a:solidFill>
                  <a:srgbClr val="0000CC"/>
                </a:solidFill>
              </a:rPr>
              <a:t> </a:t>
            </a:r>
          </a:p>
        </p:txBody>
      </p:sp>
      <p:sp>
        <p:nvSpPr>
          <p:cNvPr id="91145" name="AutoShape 9">
            <a:extLst>
              <a:ext uri="{FF2B5EF4-FFF2-40B4-BE49-F238E27FC236}">
                <a16:creationId xmlns:a16="http://schemas.microsoft.com/office/drawing/2014/main" id="{6FE18022-A078-4203-9F7F-755F0EBD2BED}"/>
              </a:ext>
            </a:extLst>
          </p:cNvPr>
          <p:cNvSpPr>
            <a:spLocks noChangeArrowheads="1"/>
          </p:cNvSpPr>
          <p:nvPr/>
        </p:nvSpPr>
        <p:spPr bwMode="auto">
          <a:xfrm>
            <a:off x="1944493" y="6175375"/>
            <a:ext cx="2929773" cy="802820"/>
          </a:xfrm>
          <a:prstGeom prst="roundRect">
            <a:avLst>
              <a:gd name="adj" fmla="val 12495"/>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sz="1149">
                <a:solidFill>
                  <a:srgbClr val="0000CC"/>
                </a:solidFill>
              </a:rPr>
              <a:t>Details of the transactions in the Account centre will be in the Cost Ledger Transactions Listing</a:t>
            </a:r>
          </a:p>
        </p:txBody>
      </p:sp>
      <p:sp>
        <p:nvSpPr>
          <p:cNvPr id="91146" name="AutoShape 10">
            <a:extLst>
              <a:ext uri="{FF2B5EF4-FFF2-40B4-BE49-F238E27FC236}">
                <a16:creationId xmlns:a16="http://schemas.microsoft.com/office/drawing/2014/main" id="{AC891F98-9772-4CAC-B514-936D5FF9F326}"/>
              </a:ext>
            </a:extLst>
          </p:cNvPr>
          <p:cNvSpPr>
            <a:spLocks noChangeArrowheads="1"/>
          </p:cNvSpPr>
          <p:nvPr/>
        </p:nvSpPr>
        <p:spPr bwMode="auto">
          <a:xfrm>
            <a:off x="2382396" y="2484487"/>
            <a:ext cx="5244397" cy="302361"/>
          </a:xfrm>
          <a:prstGeom prst="roundRect">
            <a:avLst>
              <a:gd name="adj" fmla="val 12495"/>
            </a:avLst>
          </a:prstGeom>
          <a:solidFill>
            <a:schemeClr val="folHlink"/>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4287" tIns="36492" rIns="74287" bIns="36492" anchor="ctr"/>
          <a:lstStyle/>
          <a:p>
            <a:pPr algn="ctr"/>
            <a:r>
              <a:rPr lang="en-GB" altLang="en-US" sz="1314" dirty="0">
                <a:solidFill>
                  <a:schemeClr val="bg1"/>
                </a:solidFill>
              </a:rPr>
              <a:t>BILLING STATEMENTS DETAILED TRANSACTIONS TRAIL</a:t>
            </a:r>
          </a:p>
        </p:txBody>
      </p:sp>
      <p:sp>
        <p:nvSpPr>
          <p:cNvPr id="91147" name="Line 11">
            <a:extLst>
              <a:ext uri="{FF2B5EF4-FFF2-40B4-BE49-F238E27FC236}">
                <a16:creationId xmlns:a16="http://schemas.microsoft.com/office/drawing/2014/main" id="{58A6499B-ACDD-4605-99B0-6903C42F9ADF}"/>
              </a:ext>
            </a:extLst>
          </p:cNvPr>
          <p:cNvSpPr>
            <a:spLocks noChangeShapeType="1"/>
          </p:cNvSpPr>
          <p:nvPr/>
        </p:nvSpPr>
        <p:spPr bwMode="auto">
          <a:xfrm>
            <a:off x="3503216" y="5987703"/>
            <a:ext cx="0" cy="23980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91148" name="Line 12">
            <a:extLst>
              <a:ext uri="{FF2B5EF4-FFF2-40B4-BE49-F238E27FC236}">
                <a16:creationId xmlns:a16="http://schemas.microsoft.com/office/drawing/2014/main" id="{63F57FA4-9188-4C67-9589-ED9D1DE7A3CA}"/>
              </a:ext>
            </a:extLst>
          </p:cNvPr>
          <p:cNvSpPr>
            <a:spLocks noChangeShapeType="1"/>
          </p:cNvSpPr>
          <p:nvPr/>
        </p:nvSpPr>
        <p:spPr bwMode="auto">
          <a:xfrm>
            <a:off x="3628331" y="4736554"/>
            <a:ext cx="0" cy="23980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91149" name="Line 13">
            <a:extLst>
              <a:ext uri="{FF2B5EF4-FFF2-40B4-BE49-F238E27FC236}">
                <a16:creationId xmlns:a16="http://schemas.microsoft.com/office/drawing/2014/main" id="{B6CDB8B2-EC1B-41AF-9180-30A79D6AD198}"/>
              </a:ext>
            </a:extLst>
          </p:cNvPr>
          <p:cNvSpPr>
            <a:spLocks noChangeShapeType="1"/>
          </p:cNvSpPr>
          <p:nvPr/>
        </p:nvSpPr>
        <p:spPr bwMode="auto">
          <a:xfrm>
            <a:off x="6318300" y="4736554"/>
            <a:ext cx="0" cy="23980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CC"/>
              </a:solidFill>
            </a:endParaRPr>
          </a:p>
        </p:txBody>
      </p:sp>
      <p:sp>
        <p:nvSpPr>
          <p:cNvPr id="15" name="Title 3">
            <a:extLst>
              <a:ext uri="{FF2B5EF4-FFF2-40B4-BE49-F238E27FC236}">
                <a16:creationId xmlns:a16="http://schemas.microsoft.com/office/drawing/2014/main" id="{E4016B08-35CF-9A62-0B3E-E308A629A6C1}"/>
              </a:ext>
            </a:extLst>
          </p:cNvPr>
          <p:cNvSpPr txBox="1">
            <a:spLocks/>
          </p:cNvSpPr>
          <p:nvPr/>
        </p:nvSpPr>
        <p:spPr>
          <a:xfrm>
            <a:off x="2412306" y="1706296"/>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a:t>
            </a:r>
            <a:endParaRPr lang="en-NG" sz="2400" i="1" dirty="0">
              <a:solidFill>
                <a:srgbClr val="FF0000"/>
              </a:solidFill>
              <a:latin typeface="Arial" panose="020B0604020202020204" pitchFamily="34" charset="0"/>
              <a:cs typeface="Arial" panose="020B0604020202020204" pitchFamily="34" charset="0"/>
            </a:endParaRPr>
          </a:p>
        </p:txBody>
      </p:sp>
      <p:sp>
        <p:nvSpPr>
          <p:cNvPr id="17" name="Title 3">
            <a:extLst>
              <a:ext uri="{FF2B5EF4-FFF2-40B4-BE49-F238E27FC236}">
                <a16:creationId xmlns:a16="http://schemas.microsoft.com/office/drawing/2014/main" id="{ED64BCF3-0B25-602F-C37B-7374B2AD9E92}"/>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7523174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622453"/>
            <a:ext cx="7921298"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rPr>
              <a:t>JV Reporting</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itle 3">
            <a:extLst>
              <a:ext uri="{FF2B5EF4-FFF2-40B4-BE49-F238E27FC236}">
                <a16:creationId xmlns:a16="http://schemas.microsoft.com/office/drawing/2014/main" id="{A986AC7C-F7F2-E1A7-C9FF-0785AC386647}"/>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4301790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108050" y="2004433"/>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Objectives </a:t>
            </a:r>
          </a:p>
        </p:txBody>
      </p:sp>
      <p:sp>
        <p:nvSpPr>
          <p:cNvPr id="17" name="TextBox 16">
            <a:extLst>
              <a:ext uri="{FF2B5EF4-FFF2-40B4-BE49-F238E27FC236}">
                <a16:creationId xmlns:a16="http://schemas.microsoft.com/office/drawing/2014/main" id="{30A7226F-4A91-71C6-3D22-6148195A578F}"/>
              </a:ext>
            </a:extLst>
          </p:cNvPr>
          <p:cNvSpPr txBox="1"/>
          <p:nvPr/>
        </p:nvSpPr>
        <p:spPr>
          <a:xfrm>
            <a:off x="252066" y="2302718"/>
            <a:ext cx="9505056" cy="5078313"/>
          </a:xfrm>
          <a:prstGeom prst="rect">
            <a:avLst/>
          </a:prstGeom>
          <a:noFill/>
        </p:spPr>
        <p:txBody>
          <a:bodyPr wrap="square">
            <a:spAutoFit/>
          </a:bodyPr>
          <a:lstStyle/>
          <a:p>
            <a:pPr marL="285750" indent="-285750">
              <a:spcBef>
                <a:spcPct val="50000"/>
              </a:spcBef>
              <a:spcAft>
                <a:spcPct val="50000"/>
              </a:spcAft>
              <a:buFont typeface="Arial" panose="020B0604020202020204" pitchFamily="34" charset="0"/>
              <a:buChar char="•"/>
            </a:pPr>
            <a:r>
              <a:rPr lang="en-US" dirty="0">
                <a:solidFill>
                  <a:srgbClr val="0000CC"/>
                </a:solidFill>
              </a:rPr>
              <a:t>The JOA mandates Returns and Reports that the Operator is to provide to non-Operators</a:t>
            </a:r>
          </a:p>
          <a:p>
            <a:pPr marL="285750" indent="-285750">
              <a:spcBef>
                <a:spcPct val="50000"/>
              </a:spcBef>
              <a:spcAft>
                <a:spcPct val="50000"/>
              </a:spcAft>
              <a:buFont typeface="Arial" panose="020B0604020202020204" pitchFamily="34" charset="0"/>
              <a:buChar char="•"/>
            </a:pPr>
            <a:r>
              <a:rPr lang="en-US" dirty="0">
                <a:solidFill>
                  <a:srgbClr val="0000CC"/>
                </a:solidFill>
              </a:rPr>
              <a:t>The reports are designed to facilitate JV partner recording of JV transactions in their own books, checking their Cash Over/Under Call position, providing their capacity to dispute a Cash call, exercising oversight over the Operator, including the right to  additional reports, information and/or explanations on any matter</a:t>
            </a:r>
          </a:p>
          <a:p>
            <a:pPr marL="285750" indent="-285750">
              <a:spcBef>
                <a:spcPct val="50000"/>
              </a:spcBef>
              <a:spcAft>
                <a:spcPct val="50000"/>
              </a:spcAft>
              <a:buFont typeface="Arial" panose="020B0604020202020204" pitchFamily="34" charset="0"/>
              <a:buChar char="•"/>
            </a:pPr>
            <a:r>
              <a:rPr lang="en-US" dirty="0">
                <a:solidFill>
                  <a:srgbClr val="0000CC"/>
                </a:solidFill>
              </a:rPr>
              <a:t>The returns and reports must reflect actual transactions of the Joint Operations so these returns and reports must be generated from JV records and books of accounts.</a:t>
            </a:r>
          </a:p>
          <a:p>
            <a:pPr marL="285750" indent="-285750">
              <a:spcBef>
                <a:spcPct val="50000"/>
              </a:spcBef>
              <a:spcAft>
                <a:spcPct val="50000"/>
              </a:spcAft>
              <a:buFont typeface="Arial" panose="020B0604020202020204" pitchFamily="34" charset="0"/>
              <a:buChar char="•"/>
            </a:pPr>
            <a:r>
              <a:rPr lang="en-US" dirty="0">
                <a:solidFill>
                  <a:srgbClr val="0000CC"/>
                </a:solidFill>
              </a:rPr>
              <a:t>These operational reports are designed to provide performance information and give JV partners financial information about their respective positions re Cash Calls, Crude Oil Liftings, </a:t>
            </a:r>
            <a:r>
              <a:rPr lang="en-US" dirty="0" err="1">
                <a:solidFill>
                  <a:srgbClr val="0000CC"/>
                </a:solidFill>
              </a:rPr>
              <a:t>etc</a:t>
            </a:r>
            <a:r>
              <a:rPr lang="en-US" dirty="0">
                <a:solidFill>
                  <a:srgbClr val="0000CC"/>
                </a:solidFill>
              </a:rPr>
              <a:t>, and are also aimed at providing assurance that Joint Operations are being conducted in an orderly and workmanlike manner in the best interest of the partners. :</a:t>
            </a:r>
          </a:p>
          <a:p>
            <a:pPr marL="285750" indent="-285750">
              <a:spcBef>
                <a:spcPct val="50000"/>
              </a:spcBef>
              <a:spcAft>
                <a:spcPct val="50000"/>
              </a:spcAft>
              <a:buFont typeface="Arial" panose="020B0604020202020204" pitchFamily="34" charset="0"/>
              <a:buChar char="•"/>
            </a:pPr>
            <a:r>
              <a:rPr lang="en-US" dirty="0">
                <a:solidFill>
                  <a:srgbClr val="0000CC"/>
                </a:solidFill>
              </a:rPr>
              <a:t>In order to give comfort to JV partners, it is critical that these reports are derived from and are agreement with the underlying JV books, and that they are presented in accordance with the Uniform Accounting Policies Procedures outlined in the JOA. </a:t>
            </a:r>
          </a:p>
        </p:txBody>
      </p:sp>
      <p:sp>
        <p:nvSpPr>
          <p:cNvPr id="4" name="Content Placeholder 2">
            <a:extLst>
              <a:ext uri="{FF2B5EF4-FFF2-40B4-BE49-F238E27FC236}">
                <a16:creationId xmlns:a16="http://schemas.microsoft.com/office/drawing/2014/main" id="{82E2FFD9-D220-67F2-3427-B8C219F85D59}"/>
              </a:ext>
            </a:extLst>
          </p:cNvPr>
          <p:cNvSpPr txBox="1">
            <a:spLocks/>
          </p:cNvSpPr>
          <p:nvPr/>
        </p:nvSpPr>
        <p:spPr>
          <a:xfrm>
            <a:off x="0" y="1476375"/>
            <a:ext cx="7921298"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Reporting</a:t>
            </a:r>
            <a:endParaRPr lang="en-GB" altLang="en-US" sz="2400" b="1" dirty="0">
              <a:solidFill>
                <a:srgbClr val="FF0000"/>
              </a:solidFill>
              <a:latin typeface="Book Antiqua" panose="02040602050305030304" pitchFamily="18" charset="0"/>
            </a:endParaRPr>
          </a:p>
        </p:txBody>
      </p:sp>
      <p:sp>
        <p:nvSpPr>
          <p:cNvPr id="6" name="Title 3">
            <a:extLst>
              <a:ext uri="{FF2B5EF4-FFF2-40B4-BE49-F238E27FC236}">
                <a16:creationId xmlns:a16="http://schemas.microsoft.com/office/drawing/2014/main" id="{1116D927-6873-5524-49CF-5210A6AE04F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47099575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bwMode="auto">
          <a:xfrm>
            <a:off x="199191" y="1980431"/>
            <a:ext cx="7006432" cy="576064"/>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spcAft>
                <a:spcPts val="600"/>
              </a:spcAft>
            </a:pPr>
            <a:r>
              <a:rPr lang="en-US" sz="2000" b="0" kern="1200" dirty="0">
                <a:solidFill>
                  <a:srgbClr val="FF0000"/>
                </a:solidFill>
                <a:latin typeface="Arial" panose="020B0604020202020204" pitchFamily="34" charset="0"/>
                <a:ea typeface="+mj-ea"/>
                <a:cs typeface="Arial" panose="020B0604020202020204" pitchFamily="34" charset="0"/>
              </a:rPr>
              <a:t>Objectives</a:t>
            </a:r>
          </a:p>
        </p:txBody>
      </p:sp>
      <p:grpSp>
        <p:nvGrpSpPr>
          <p:cNvPr id="2" name="Group 1">
            <a:extLst>
              <a:ext uri="{FF2B5EF4-FFF2-40B4-BE49-F238E27FC236}">
                <a16:creationId xmlns:a16="http://schemas.microsoft.com/office/drawing/2014/main" id="{DA2FAFCF-A490-E319-1A5C-5A916E9EF254}"/>
              </a:ext>
            </a:extLst>
          </p:cNvPr>
          <p:cNvGrpSpPr/>
          <p:nvPr/>
        </p:nvGrpSpPr>
        <p:grpSpPr>
          <a:xfrm>
            <a:off x="468088" y="2556495"/>
            <a:ext cx="9341910" cy="4752528"/>
            <a:chOff x="468088" y="3201024"/>
            <a:chExt cx="9341910" cy="6077002"/>
          </a:xfrm>
        </p:grpSpPr>
        <p:pic>
          <p:nvPicPr>
            <p:cNvPr id="4" name="Picture 3">
              <a:extLst>
                <a:ext uri="{FF2B5EF4-FFF2-40B4-BE49-F238E27FC236}">
                  <a16:creationId xmlns:a16="http://schemas.microsoft.com/office/drawing/2014/main" id="{48055C8C-1255-9018-BD3B-CA74C17B08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68089" y="3661403"/>
              <a:ext cx="9341909" cy="5616623"/>
            </a:xfrm>
            <a:prstGeom prst="rect">
              <a:avLst/>
            </a:prstGeom>
            <a:noFill/>
            <a:ln>
              <a:noFill/>
            </a:ln>
          </p:spPr>
        </p:pic>
        <p:sp>
          <p:nvSpPr>
            <p:cNvPr id="5" name="Rectangle 4">
              <a:extLst>
                <a:ext uri="{FF2B5EF4-FFF2-40B4-BE49-F238E27FC236}">
                  <a16:creationId xmlns:a16="http://schemas.microsoft.com/office/drawing/2014/main" id="{D2212B09-135B-A4CE-E58D-1F920F366CEE}"/>
                </a:ext>
              </a:extLst>
            </p:cNvPr>
            <p:cNvSpPr/>
            <p:nvPr/>
          </p:nvSpPr>
          <p:spPr>
            <a:xfrm>
              <a:off x="468088" y="3201024"/>
              <a:ext cx="9341909"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Arial" panose="020B0604020202020204" pitchFamily="34" charset="0"/>
                  <a:cs typeface="Arial" panose="020B0604020202020204" pitchFamily="34" charset="0"/>
                </a:rPr>
                <a:t>Some of the Returns, Reports &amp; Accounts provided to Non-Operators</a:t>
              </a:r>
              <a:endParaRPr lang="en-US" b="1" dirty="0">
                <a:latin typeface="Arial" panose="020B0604020202020204" pitchFamily="34" charset="0"/>
                <a:cs typeface="Arial" panose="020B0604020202020204" pitchFamily="34" charset="0"/>
              </a:endParaRPr>
            </a:p>
          </p:txBody>
        </p:sp>
      </p:grpSp>
      <p:sp>
        <p:nvSpPr>
          <p:cNvPr id="6" name="Content Placeholder 2">
            <a:extLst>
              <a:ext uri="{FF2B5EF4-FFF2-40B4-BE49-F238E27FC236}">
                <a16:creationId xmlns:a16="http://schemas.microsoft.com/office/drawing/2014/main" id="{9BA06A61-31B7-E890-B4C1-1BF73455873F}"/>
              </a:ext>
            </a:extLst>
          </p:cNvPr>
          <p:cNvSpPr txBox="1">
            <a:spLocks/>
          </p:cNvSpPr>
          <p:nvPr/>
        </p:nvSpPr>
        <p:spPr>
          <a:xfrm>
            <a:off x="-119288" y="1620391"/>
            <a:ext cx="7344816" cy="475184"/>
          </a:xfrm>
          <a:prstGeom prst="rect">
            <a:avLst/>
          </a:prstGeom>
          <a:ln>
            <a:noFill/>
          </a:ln>
        </p:spPr>
        <p:txBody>
          <a:bodyPr vert="horz" lIns="90473" tIns="45238" rIns="90473" bIns="45238" rtlCol="0">
            <a:noAutofit/>
          </a:bodyPr>
          <a:lstStyle/>
          <a:p>
            <a:pPr marL="551779" lvl="2" indent="-461955"/>
            <a:r>
              <a:rPr lang="en-US" sz="2400" b="1" dirty="0">
                <a:solidFill>
                  <a:srgbClr val="FF0000"/>
                </a:solidFill>
              </a:rPr>
              <a:t>JV Reporting</a:t>
            </a:r>
            <a:endParaRPr lang="en-GB" altLang="en-US" sz="2400" b="1" dirty="0">
              <a:solidFill>
                <a:srgbClr val="FF0000"/>
              </a:solidFill>
              <a:latin typeface="Book Antiqua" panose="02040602050305030304" pitchFamily="18" charset="0"/>
            </a:endParaRPr>
          </a:p>
        </p:txBody>
      </p:sp>
      <p:sp>
        <p:nvSpPr>
          <p:cNvPr id="8" name="Title 3">
            <a:extLst>
              <a:ext uri="{FF2B5EF4-FFF2-40B4-BE49-F238E27FC236}">
                <a16:creationId xmlns:a16="http://schemas.microsoft.com/office/drawing/2014/main" id="{FA5E6E74-9F86-7C0A-C3C5-E8C1F610A6A0}"/>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81838430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622453"/>
            <a:ext cx="7921298"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rPr>
              <a:t>The Non - Operators’ Audit Rights</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15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50321788-B1A8-8066-8879-B040437B487C}"/>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0058539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684114" y="1651168"/>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Non - Operators’ Audit Rights</a:t>
            </a:r>
          </a:p>
        </p:txBody>
      </p:sp>
      <p:sp>
        <p:nvSpPr>
          <p:cNvPr id="17" name="TextBox 16">
            <a:extLst>
              <a:ext uri="{FF2B5EF4-FFF2-40B4-BE49-F238E27FC236}">
                <a16:creationId xmlns:a16="http://schemas.microsoft.com/office/drawing/2014/main" id="{30A7226F-4A91-71C6-3D22-6148195A578F}"/>
              </a:ext>
            </a:extLst>
          </p:cNvPr>
          <p:cNvSpPr txBox="1"/>
          <p:nvPr/>
        </p:nvSpPr>
        <p:spPr>
          <a:xfrm>
            <a:off x="324074" y="2124447"/>
            <a:ext cx="9289032" cy="5355312"/>
          </a:xfrm>
          <a:prstGeom prst="rect">
            <a:avLst/>
          </a:prstGeom>
          <a:noFill/>
        </p:spPr>
        <p:txBody>
          <a:bodyPr wrap="square">
            <a:spAutoFit/>
          </a:bodyPr>
          <a:lstStyle/>
          <a:p>
            <a:pPr marL="285750" indent="-285750">
              <a:spcBef>
                <a:spcPct val="50000"/>
              </a:spcBef>
              <a:spcAft>
                <a:spcPct val="50000"/>
              </a:spcAft>
              <a:buFont typeface="Arial" panose="020B0604020202020204" pitchFamily="34" charset="0"/>
              <a:buChar char="•"/>
            </a:pPr>
            <a:r>
              <a:rPr lang="en-US" dirty="0">
                <a:solidFill>
                  <a:srgbClr val="0000CC"/>
                </a:solidFill>
              </a:rPr>
              <a:t>Rights vested in Article 6.8  of the JOA  for 1991 Joint Ventures. Various PSCs and other contracts have same clauses in respective agreements.</a:t>
            </a:r>
          </a:p>
          <a:p>
            <a:pPr lvl="1">
              <a:spcBef>
                <a:spcPct val="50000"/>
              </a:spcBef>
              <a:spcAft>
                <a:spcPct val="500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Article 6.8 of the JOA defines the Audit Rights of the JV partner. That the JV partner “</a:t>
            </a:r>
            <a:r>
              <a:rPr lang="en-US" i="1" u="sng" dirty="0">
                <a:effectLst/>
                <a:latin typeface="Times New Roman" panose="02020603050405020304" pitchFamily="18" charset="0"/>
                <a:ea typeface="Calibri" panose="020F0502020204030204" pitchFamily="34" charset="0"/>
                <a:cs typeface="Times New Roman" panose="02020603050405020304" pitchFamily="18" charset="0"/>
              </a:rPr>
              <a:t>… may carry out or cause to be carried out … periodic audits of the books of accounts and all records relating to the Joint Operations</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spcBef>
                <a:spcPct val="50000"/>
              </a:spcBef>
              <a:spcAft>
                <a:spcPct val="50000"/>
              </a:spcAft>
              <a:buFont typeface="Arial" panose="020B0604020202020204" pitchFamily="34" charset="0"/>
              <a:buChar char="•"/>
            </a:pPr>
            <a:r>
              <a:rPr lang="en-US" dirty="0">
                <a:solidFill>
                  <a:srgbClr val="0000CC"/>
                </a:solidFill>
              </a:rPr>
              <a:t>The Audit Rights are absolute and covers everything in the books including prior period transactions and balances, whether nil balances or otherwise. The Non-Operator chooses what they want to audit during the periodic audits of (a) the books of accounts, and (b) all records relating to the Joint Operations.</a:t>
            </a:r>
          </a:p>
          <a:p>
            <a:pPr marL="285750" indent="-285750">
              <a:spcBef>
                <a:spcPct val="50000"/>
              </a:spcBef>
              <a:spcAft>
                <a:spcPct val="50000"/>
              </a:spcAft>
              <a:buFont typeface="Arial" panose="020B0604020202020204" pitchFamily="34" charset="0"/>
              <a:buChar char="•"/>
            </a:pPr>
            <a:r>
              <a:rPr lang="en-US" dirty="0">
                <a:solidFill>
                  <a:srgbClr val="0000CC"/>
                </a:solidFill>
              </a:rPr>
              <a:t>Non-operated partners utilize Joint Venture Audits as a key tool “ to maximize value of non-operated assets, recover or save costs and detect early warning signs of compliance related issues” (Duff and Phelps). </a:t>
            </a:r>
          </a:p>
          <a:p>
            <a:pPr marL="285750" indent="-285750">
              <a:spcBef>
                <a:spcPct val="50000"/>
              </a:spcBef>
              <a:spcAft>
                <a:spcPct val="50000"/>
              </a:spcAft>
              <a:buFont typeface="Arial" panose="020B0604020202020204" pitchFamily="34" charset="0"/>
              <a:buChar char="•"/>
            </a:pPr>
            <a:r>
              <a:rPr lang="en-US" dirty="0">
                <a:solidFill>
                  <a:srgbClr val="0000CC"/>
                </a:solidFill>
              </a:rPr>
              <a:t>The Audit Right is for the performance of periodic audits (audits; meaning more than one audit). The JOA does not define or limit the audit program. It is for the Non-Operator to decide. </a:t>
            </a:r>
          </a:p>
        </p:txBody>
      </p:sp>
      <p:sp>
        <p:nvSpPr>
          <p:cNvPr id="5" name="Title 3">
            <a:extLst>
              <a:ext uri="{FF2B5EF4-FFF2-40B4-BE49-F238E27FC236}">
                <a16:creationId xmlns:a16="http://schemas.microsoft.com/office/drawing/2014/main" id="{F4398557-EDF9-0BEE-0849-FF8E5E94757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821148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468090" y="1579160"/>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Non - Operators’ Audit Rights</a:t>
            </a:r>
          </a:p>
        </p:txBody>
      </p:sp>
      <p:sp>
        <p:nvSpPr>
          <p:cNvPr id="17" name="TextBox 16">
            <a:extLst>
              <a:ext uri="{FF2B5EF4-FFF2-40B4-BE49-F238E27FC236}">
                <a16:creationId xmlns:a16="http://schemas.microsoft.com/office/drawing/2014/main" id="{30A7226F-4A91-71C6-3D22-6148195A578F}"/>
              </a:ext>
            </a:extLst>
          </p:cNvPr>
          <p:cNvSpPr txBox="1"/>
          <p:nvPr/>
        </p:nvSpPr>
        <p:spPr>
          <a:xfrm>
            <a:off x="389036" y="2104706"/>
            <a:ext cx="9289032" cy="923330"/>
          </a:xfrm>
          <a:prstGeom prst="rect">
            <a:avLst/>
          </a:prstGeom>
          <a:noFill/>
        </p:spPr>
        <p:txBody>
          <a:bodyPr wrap="square">
            <a:spAutoFit/>
          </a:bodyPr>
          <a:lstStyle/>
          <a:p>
            <a:pPr marL="285750" indent="-285750">
              <a:spcBef>
                <a:spcPct val="50000"/>
              </a:spcBef>
              <a:spcAft>
                <a:spcPct val="50000"/>
              </a:spcAft>
              <a:buFont typeface="Arial" panose="020B0604020202020204" pitchFamily="34" charset="0"/>
              <a:buChar char="•"/>
            </a:pPr>
            <a:r>
              <a:rPr lang="en-US" dirty="0">
                <a:solidFill>
                  <a:srgbClr val="0000CC"/>
                </a:solidFill>
              </a:rPr>
              <a:t>The specific provisions of the 1991 JOA that provide for Non- Operator oversight of the Operator and Joint Operations financial affairs, together with non-Operator full access rights to JV records, books, information, explanations, </a:t>
            </a:r>
            <a:r>
              <a:rPr lang="en-US" dirty="0" err="1">
                <a:solidFill>
                  <a:srgbClr val="0000CC"/>
                </a:solidFill>
              </a:rPr>
              <a:t>etc</a:t>
            </a:r>
            <a:endParaRPr lang="en-US" dirty="0">
              <a:solidFill>
                <a:srgbClr val="0000CC"/>
              </a:solidFill>
            </a:endParaRPr>
          </a:p>
        </p:txBody>
      </p:sp>
      <p:grpSp>
        <p:nvGrpSpPr>
          <p:cNvPr id="3" name="Group 2">
            <a:extLst>
              <a:ext uri="{FF2B5EF4-FFF2-40B4-BE49-F238E27FC236}">
                <a16:creationId xmlns:a16="http://schemas.microsoft.com/office/drawing/2014/main" id="{99CDFC4C-07CD-CCAA-F30F-DB4CFC11C64A}"/>
              </a:ext>
            </a:extLst>
          </p:cNvPr>
          <p:cNvGrpSpPr/>
          <p:nvPr/>
        </p:nvGrpSpPr>
        <p:grpSpPr>
          <a:xfrm>
            <a:off x="797292" y="3132559"/>
            <a:ext cx="8856984" cy="4104456"/>
            <a:chOff x="828130" y="2556495"/>
            <a:chExt cx="8352929" cy="4608511"/>
          </a:xfrm>
        </p:grpSpPr>
        <p:pic>
          <p:nvPicPr>
            <p:cNvPr id="4" name="Picture 3">
              <a:extLst>
                <a:ext uri="{FF2B5EF4-FFF2-40B4-BE49-F238E27FC236}">
                  <a16:creationId xmlns:a16="http://schemas.microsoft.com/office/drawing/2014/main" id="{593C6096-1853-E395-903A-8CB2CC535F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130" y="2556495"/>
              <a:ext cx="8352929" cy="4608511"/>
            </a:xfrm>
            <a:prstGeom prst="rect">
              <a:avLst/>
            </a:prstGeom>
            <a:noFill/>
          </p:spPr>
        </p:pic>
        <p:sp>
          <p:nvSpPr>
            <p:cNvPr id="2" name="Rectangle 1">
              <a:extLst>
                <a:ext uri="{FF2B5EF4-FFF2-40B4-BE49-F238E27FC236}">
                  <a16:creationId xmlns:a16="http://schemas.microsoft.com/office/drawing/2014/main" id="{E96AF369-6A28-371E-0A3D-D913C1E5820B}"/>
                </a:ext>
              </a:extLst>
            </p:cNvPr>
            <p:cNvSpPr/>
            <p:nvPr/>
          </p:nvSpPr>
          <p:spPr>
            <a:xfrm>
              <a:off x="868838" y="2556495"/>
              <a:ext cx="8280921" cy="303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Arial" panose="020B0604020202020204" pitchFamily="34" charset="0"/>
                  <a:cs typeface="Arial" panose="020B0604020202020204" pitchFamily="34" charset="0"/>
                </a:rPr>
                <a:t>Non- Operators Oversight of Operator &amp; Access to JV Books &amp; Records </a:t>
              </a:r>
              <a:endParaRPr lang="en-US" b="1" dirty="0">
                <a:latin typeface="Arial" panose="020B0604020202020204" pitchFamily="34" charset="0"/>
                <a:cs typeface="Arial" panose="020B0604020202020204" pitchFamily="34" charset="0"/>
              </a:endParaRPr>
            </a:p>
          </p:txBody>
        </p:sp>
      </p:grpSp>
      <p:sp>
        <p:nvSpPr>
          <p:cNvPr id="8" name="Title 3">
            <a:extLst>
              <a:ext uri="{FF2B5EF4-FFF2-40B4-BE49-F238E27FC236}">
                <a16:creationId xmlns:a16="http://schemas.microsoft.com/office/drawing/2014/main" id="{1E7DD145-50FF-0EDC-166F-D558A1FD7B5A}"/>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24073135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622453"/>
            <a:ext cx="7921298" cy="475184"/>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rPr>
              <a:t>The Cost Allocation Process</a:t>
            </a: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20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7" name="TextBox 56">
            <a:extLst>
              <a:ext uri="{FF2B5EF4-FFF2-40B4-BE49-F238E27FC236}">
                <a16:creationId xmlns:a16="http://schemas.microsoft.com/office/drawing/2014/main" id="{F69A3970-CFD5-ED9C-E784-C9B3C240C7E8}"/>
              </a:ext>
            </a:extLst>
          </p:cNvPr>
          <p:cNvSpPr txBox="1"/>
          <p:nvPr/>
        </p:nvSpPr>
        <p:spPr>
          <a:xfrm>
            <a:off x="1728229" y="4711803"/>
            <a:ext cx="7668853" cy="2585323"/>
          </a:xfrm>
          <a:prstGeom prst="rect">
            <a:avLst/>
          </a:prstGeom>
          <a:noFill/>
        </p:spPr>
        <p:txBody>
          <a:bodyPr wrap="square">
            <a:spAutoFit/>
          </a:bodyPr>
          <a:lstStyle/>
          <a:p>
            <a:pPr marL="500451" indent="-500451">
              <a:spcBef>
                <a:spcPct val="50000"/>
              </a:spcBef>
              <a:spcAft>
                <a:spcPct val="50000"/>
              </a:spcAft>
              <a:buFontTx/>
              <a:buAutoNum type="arabicPeriod"/>
            </a:pPr>
            <a:r>
              <a:rPr lang="en-GB" dirty="0">
                <a:solidFill>
                  <a:srgbClr val="0000CC"/>
                </a:solidFill>
              </a:rPr>
              <a:t>Overview</a:t>
            </a:r>
          </a:p>
          <a:p>
            <a:pPr marL="500451" indent="-500451">
              <a:spcBef>
                <a:spcPct val="50000"/>
              </a:spcBef>
              <a:spcAft>
                <a:spcPct val="50000"/>
              </a:spcAft>
              <a:buFontTx/>
              <a:buAutoNum type="arabicPeriod"/>
            </a:pPr>
            <a:r>
              <a:rPr lang="en-GB" dirty="0">
                <a:solidFill>
                  <a:srgbClr val="0000CC"/>
                </a:solidFill>
              </a:rPr>
              <a:t>Allocation cycles</a:t>
            </a:r>
          </a:p>
          <a:p>
            <a:pPr marL="500451" indent="-500451">
              <a:spcBef>
                <a:spcPct val="50000"/>
              </a:spcBef>
              <a:spcAft>
                <a:spcPct val="50000"/>
              </a:spcAft>
              <a:buFontTx/>
              <a:buAutoNum type="arabicPeriod"/>
            </a:pPr>
            <a:r>
              <a:rPr lang="en-GB" dirty="0">
                <a:solidFill>
                  <a:srgbClr val="0000CC"/>
                </a:solidFill>
              </a:rPr>
              <a:t>Allocation bases</a:t>
            </a:r>
          </a:p>
          <a:p>
            <a:pPr marL="500451" indent="-500451">
              <a:spcBef>
                <a:spcPct val="50000"/>
              </a:spcBef>
              <a:spcAft>
                <a:spcPct val="50000"/>
              </a:spcAft>
              <a:buFontTx/>
              <a:buAutoNum type="arabicPeriod"/>
            </a:pPr>
            <a:r>
              <a:rPr lang="en-US" dirty="0">
                <a:solidFill>
                  <a:srgbClr val="0000CC"/>
                </a:solidFill>
              </a:rPr>
              <a:t>Cost allocation methodology</a:t>
            </a:r>
          </a:p>
          <a:p>
            <a:pPr marL="500451" indent="-500451">
              <a:spcBef>
                <a:spcPct val="50000"/>
              </a:spcBef>
              <a:spcAft>
                <a:spcPct val="50000"/>
              </a:spcAft>
              <a:buFontTx/>
              <a:buAutoNum type="arabicPeriod"/>
            </a:pPr>
            <a:r>
              <a:rPr lang="en-US" dirty="0">
                <a:solidFill>
                  <a:srgbClr val="0000CC"/>
                </a:solidFill>
              </a:rPr>
              <a:t>Examples</a:t>
            </a:r>
          </a:p>
        </p:txBody>
      </p:sp>
      <p:sp>
        <p:nvSpPr>
          <p:cNvPr id="64" name="Title 3">
            <a:extLst>
              <a:ext uri="{FF2B5EF4-FFF2-40B4-BE49-F238E27FC236}">
                <a16:creationId xmlns:a16="http://schemas.microsoft.com/office/drawing/2014/main" id="{E02F16F6-ADE5-ABF0-C6AE-5150CC162A03}"/>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56727660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1597903" y="2844527"/>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Overview</a:t>
            </a:r>
          </a:p>
        </p:txBody>
      </p:sp>
      <p:sp>
        <p:nvSpPr>
          <p:cNvPr id="4" name="TextBox 3">
            <a:extLst>
              <a:ext uri="{FF2B5EF4-FFF2-40B4-BE49-F238E27FC236}">
                <a16:creationId xmlns:a16="http://schemas.microsoft.com/office/drawing/2014/main" id="{2453AC7D-AB19-2B40-297A-A86A1B0D66A9}"/>
              </a:ext>
            </a:extLst>
          </p:cNvPr>
          <p:cNvSpPr txBox="1"/>
          <p:nvPr/>
        </p:nvSpPr>
        <p:spPr>
          <a:xfrm>
            <a:off x="1836242" y="3276575"/>
            <a:ext cx="6148058" cy="91576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wrap="square" rtlCol="0">
            <a:spAutoFit/>
          </a:bodyPr>
          <a:lstStyle/>
          <a:p>
            <a:pPr lvl="0"/>
            <a:r>
              <a:rPr lang="en-US" dirty="0">
                <a:solidFill>
                  <a:srgbClr val="0000CC"/>
                </a:solidFill>
                <a:latin typeface="Arial" panose="020B0604020202020204" pitchFamily="34" charset="0"/>
                <a:cs typeface="Arial" panose="020B0604020202020204" pitchFamily="34" charset="0"/>
              </a:rPr>
              <a:t>To provide an understanding of the cost allocation process and the methodology/mechanism adopted in SNEPCo.</a:t>
            </a:r>
            <a:endParaRPr lang="en-GB" dirty="0">
              <a:solidFill>
                <a:srgbClr val="0000CC"/>
              </a:solidFill>
              <a:latin typeface="Arial" panose="020B0604020202020204" pitchFamily="34" charset="0"/>
              <a:cs typeface="Arial" panose="020B0604020202020204" pitchFamily="34" charset="0"/>
            </a:endParaRPr>
          </a:p>
          <a:p>
            <a:endParaRPr lang="en-US" dirty="0">
              <a:solidFill>
                <a:srgbClr val="0000CC"/>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613C2B3A-DE69-8C87-936F-6FA734BBF1C5}"/>
              </a:ext>
            </a:extLst>
          </p:cNvPr>
          <p:cNvSpPr txBox="1">
            <a:spLocks/>
          </p:cNvSpPr>
          <p:nvPr/>
        </p:nvSpPr>
        <p:spPr>
          <a:xfrm>
            <a:off x="972146" y="2011208"/>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7" name="Title 3">
            <a:extLst>
              <a:ext uri="{FF2B5EF4-FFF2-40B4-BE49-F238E27FC236}">
                <a16:creationId xmlns:a16="http://schemas.microsoft.com/office/drawing/2014/main" id="{C412A97A-E6D0-7EA3-4539-A3DD6C2BBCCB}"/>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36718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390434" y="2375140"/>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Overview </a:t>
            </a:r>
            <a:endParaRPr lang="en-US" sz="2400" b="0" dirty="0">
              <a:solidFill>
                <a:srgbClr val="FF0000"/>
              </a:solidFill>
              <a:latin typeface="Arial" panose="020B0604020202020204" pitchFamily="34" charset="0"/>
              <a:cs typeface="Arial" panose="020B0604020202020204" pitchFamily="34" charset="0"/>
            </a:endParaRPr>
          </a:p>
        </p:txBody>
      </p:sp>
      <p:graphicFrame>
        <p:nvGraphicFramePr>
          <p:cNvPr id="5" name="Group 83">
            <a:extLst>
              <a:ext uri="{FF2B5EF4-FFF2-40B4-BE49-F238E27FC236}">
                <a16:creationId xmlns:a16="http://schemas.microsoft.com/office/drawing/2014/main" id="{228BFC5A-88A0-5BA3-B7EF-DA356231C079}"/>
              </a:ext>
            </a:extLst>
          </p:cNvPr>
          <p:cNvGraphicFramePr>
            <a:graphicFrameLocks/>
          </p:cNvGraphicFramePr>
          <p:nvPr>
            <p:extLst>
              <p:ext uri="{D42A27DB-BD31-4B8C-83A1-F6EECF244321}">
                <p14:modId xmlns:p14="http://schemas.microsoft.com/office/powerpoint/2010/main" val="1698445451"/>
              </p:ext>
            </p:extLst>
          </p:nvPr>
        </p:nvGraphicFramePr>
        <p:xfrm>
          <a:off x="396082" y="2916535"/>
          <a:ext cx="9300908" cy="4845101"/>
        </p:xfrm>
        <a:graphic>
          <a:graphicData uri="http://schemas.openxmlformats.org/drawingml/2006/table">
            <a:tbl>
              <a:tblPr/>
              <a:tblGrid>
                <a:gridCol w="9300908">
                  <a:extLst>
                    <a:ext uri="{9D8B030D-6E8A-4147-A177-3AD203B41FA5}">
                      <a16:colId xmlns:a16="http://schemas.microsoft.com/office/drawing/2014/main" val="20000"/>
                    </a:ext>
                  </a:extLst>
                </a:gridCol>
              </a:tblGrid>
              <a:tr h="484510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GB" sz="20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WHAT IS COST ALLOCATION?</a:t>
                      </a:r>
                      <a:endParaRPr kumimoji="0" lang="en-US" sz="2000" b="1"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US" sz="2000" b="1"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US" sz="2000" b="1"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US" sz="1800" b="1" i="0" u="none" strike="noStrike" cap="none" normalizeH="0" baseline="0" dirty="0">
                        <a:ln>
                          <a:noFill/>
                        </a:ln>
                        <a:solidFill>
                          <a:srgbClr val="0000CC"/>
                        </a:solidFill>
                        <a:effectLst/>
                        <a:latin typeface="Futura Medium" pitchFamily="2"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US" sz="1800" b="1" i="0" u="none" strike="noStrike" cap="none" normalizeH="0" baseline="0" dirty="0">
                        <a:ln>
                          <a:noFill/>
                        </a:ln>
                        <a:solidFill>
                          <a:srgbClr val="0000CC"/>
                        </a:solidFill>
                        <a:effectLst/>
                        <a:latin typeface="Futura Medium" pitchFamily="2" charset="0"/>
                        <a:cs typeface="Times New Roman" pitchFamily="18" charset="0"/>
                      </a:endParaRPr>
                    </a:p>
                  </a:txBody>
                  <a:tcPr marL="100092" marR="100092" marT="50046" marB="5004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TextBox 5">
            <a:extLst>
              <a:ext uri="{FF2B5EF4-FFF2-40B4-BE49-F238E27FC236}">
                <a16:creationId xmlns:a16="http://schemas.microsoft.com/office/drawing/2014/main" id="{814D02C0-7542-AC97-3EE2-BB613E27F5DF}"/>
              </a:ext>
            </a:extLst>
          </p:cNvPr>
          <p:cNvSpPr txBox="1"/>
          <p:nvPr/>
        </p:nvSpPr>
        <p:spPr>
          <a:xfrm>
            <a:off x="1007886" y="5232542"/>
            <a:ext cx="7488019" cy="1200329"/>
          </a:xfrm>
          <a:prstGeom prst="rect">
            <a:avLst/>
          </a:prstGeom>
          <a:noFill/>
          <a:ln w="28575">
            <a:solidFill>
              <a:schemeClr val="accent1"/>
            </a:solidFill>
          </a:ln>
        </p:spPr>
        <p:txBody>
          <a:bodyPr wrap="square" rtlCol="0">
            <a:spAutoFit/>
          </a:bodyPr>
          <a:lstStyle/>
          <a:p>
            <a:r>
              <a:rPr lang="en-US" dirty="0">
                <a:solidFill>
                  <a:srgbClr val="0000CC"/>
                </a:solidFill>
              </a:rPr>
              <a:t>Simplicity			Transparency</a:t>
            </a:r>
          </a:p>
          <a:p>
            <a:r>
              <a:rPr lang="en-US" dirty="0">
                <a:solidFill>
                  <a:srgbClr val="0000CC"/>
                </a:solidFill>
              </a:rPr>
              <a:t>Consistency			Equity &amp; Fairness</a:t>
            </a:r>
          </a:p>
          <a:p>
            <a:r>
              <a:rPr lang="en-US" dirty="0">
                <a:solidFill>
                  <a:srgbClr val="0000CC"/>
                </a:solidFill>
              </a:rPr>
              <a:t>Cost/Benefit Efficiency</a:t>
            </a:r>
          </a:p>
          <a:p>
            <a:r>
              <a:rPr lang="en-US" dirty="0">
                <a:solidFill>
                  <a:srgbClr val="0000CC"/>
                </a:solidFill>
              </a:rPr>
              <a:t>Reasonableness			Frequency of Allocation</a:t>
            </a:r>
          </a:p>
        </p:txBody>
      </p:sp>
      <p:cxnSp>
        <p:nvCxnSpPr>
          <p:cNvPr id="7" name="Straight Connector 6">
            <a:extLst>
              <a:ext uri="{FF2B5EF4-FFF2-40B4-BE49-F238E27FC236}">
                <a16:creationId xmlns:a16="http://schemas.microsoft.com/office/drawing/2014/main" id="{7B26F5B1-8AE5-941C-06A6-03732315745D}"/>
              </a:ext>
            </a:extLst>
          </p:cNvPr>
          <p:cNvCxnSpPr>
            <a:stCxn id="6" idx="0"/>
            <a:endCxn id="6" idx="2"/>
          </p:cNvCxnSpPr>
          <p:nvPr/>
        </p:nvCxnSpPr>
        <p:spPr>
          <a:xfrm>
            <a:off x="4751896" y="5232542"/>
            <a:ext cx="0" cy="1200329"/>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E4D78CD-A562-018F-1F06-07B4C823C15F}"/>
              </a:ext>
            </a:extLst>
          </p:cNvPr>
          <p:cNvSpPr txBox="1"/>
          <p:nvPr/>
        </p:nvSpPr>
        <p:spPr>
          <a:xfrm>
            <a:off x="760365" y="3257203"/>
            <a:ext cx="8488458" cy="1138902"/>
          </a:xfrm>
          <a:prstGeom prst="rect">
            <a:avLst/>
          </a:prstGeom>
          <a:noFill/>
        </p:spPr>
        <p:txBody>
          <a:bodyPr wrap="square">
            <a:spAutoFit/>
          </a:bodyPr>
          <a:lstStyle/>
          <a:p>
            <a:pPr marL="290193" indent="-290193">
              <a:lnSpc>
                <a:spcPct val="80000"/>
              </a:lnSpc>
              <a:spcBef>
                <a:spcPct val="20000"/>
              </a:spcBef>
              <a:buClr>
                <a:schemeClr val="accent2"/>
              </a:buClr>
              <a:buSzPct val="75000"/>
              <a:defRPr/>
            </a:pPr>
            <a:endParaRPr lang="en-GB" sz="1751" dirty="0">
              <a:solidFill>
                <a:srgbClr val="0000CC"/>
              </a:solidFill>
            </a:endParaRPr>
          </a:p>
          <a:p>
            <a:pPr marL="290193" indent="-290193">
              <a:lnSpc>
                <a:spcPct val="80000"/>
              </a:lnSpc>
              <a:spcBef>
                <a:spcPct val="20000"/>
              </a:spcBef>
              <a:buClr>
                <a:schemeClr val="accent2"/>
              </a:buClr>
              <a:buSzPct val="75000"/>
              <a:defRPr/>
            </a:pPr>
            <a:r>
              <a:rPr lang="en-GB" dirty="0">
                <a:solidFill>
                  <a:srgbClr val="0000CC"/>
                </a:solidFill>
              </a:rPr>
              <a:t>Cost allocation is the process of identifying, aggregating, and assigning to cost </a:t>
            </a:r>
          </a:p>
          <a:p>
            <a:pPr marL="290193" indent="-290193">
              <a:lnSpc>
                <a:spcPct val="80000"/>
              </a:lnSpc>
              <a:spcBef>
                <a:spcPct val="20000"/>
              </a:spcBef>
              <a:buClr>
                <a:schemeClr val="accent2"/>
              </a:buClr>
              <a:buSzPct val="75000"/>
              <a:defRPr/>
            </a:pPr>
            <a:r>
              <a:rPr lang="en-GB" dirty="0">
                <a:solidFill>
                  <a:srgbClr val="0000CC"/>
                </a:solidFill>
              </a:rPr>
              <a:t>objects an equitable proportion of the cost of activities that serve all of them. </a:t>
            </a:r>
          </a:p>
          <a:p>
            <a:pPr marL="290193" indent="-290193">
              <a:lnSpc>
                <a:spcPct val="80000"/>
              </a:lnSpc>
              <a:spcBef>
                <a:spcPct val="20000"/>
              </a:spcBef>
              <a:buClr>
                <a:schemeClr val="accent2"/>
              </a:buClr>
              <a:buSzPct val="75000"/>
              <a:defRPr/>
            </a:pPr>
            <a:r>
              <a:rPr lang="en-GB" dirty="0">
                <a:solidFill>
                  <a:srgbClr val="0000CC"/>
                </a:solidFill>
              </a:rPr>
              <a:t>It occurs when costs are incurred for multiple cost objectives. </a:t>
            </a:r>
          </a:p>
        </p:txBody>
      </p:sp>
      <p:sp>
        <p:nvSpPr>
          <p:cNvPr id="10" name="TextBox 9">
            <a:extLst>
              <a:ext uri="{FF2B5EF4-FFF2-40B4-BE49-F238E27FC236}">
                <a16:creationId xmlns:a16="http://schemas.microsoft.com/office/drawing/2014/main" id="{E212883E-779C-F450-7E97-9614EF8FEE0D}"/>
              </a:ext>
            </a:extLst>
          </p:cNvPr>
          <p:cNvSpPr txBox="1"/>
          <p:nvPr/>
        </p:nvSpPr>
        <p:spPr>
          <a:xfrm>
            <a:off x="870472" y="4572719"/>
            <a:ext cx="5003642" cy="483209"/>
          </a:xfrm>
          <a:prstGeom prst="rect">
            <a:avLst/>
          </a:prstGeom>
          <a:noFill/>
        </p:spPr>
        <p:txBody>
          <a:bodyPr wrap="square">
            <a:spAutoFit/>
          </a:bodyPr>
          <a:lstStyle/>
          <a:p>
            <a:pPr marL="290193" indent="-290193" algn="just" defTabSz="1000902" fontAlgn="auto">
              <a:lnSpc>
                <a:spcPct val="80000"/>
              </a:lnSpc>
              <a:spcBef>
                <a:spcPct val="20000"/>
              </a:spcBef>
              <a:spcAft>
                <a:spcPts val="0"/>
              </a:spcAft>
              <a:buClr>
                <a:schemeClr val="accent2"/>
              </a:buClr>
              <a:buSzPct val="75000"/>
              <a:defRPr/>
            </a:pPr>
            <a:r>
              <a:rPr lang="en-GB" sz="1800" b="1" dirty="0">
                <a:solidFill>
                  <a:srgbClr val="0000CC"/>
                </a:solidFill>
              </a:rPr>
              <a:t>The principles of cost allocation includes</a:t>
            </a:r>
            <a:r>
              <a:rPr lang="en-GB" dirty="0">
                <a:solidFill>
                  <a:srgbClr val="0000CC"/>
                </a:solidFill>
              </a:rPr>
              <a:t>:</a:t>
            </a:r>
          </a:p>
          <a:p>
            <a:pPr marL="290193" indent="-290193" algn="just" defTabSz="1000902" fontAlgn="auto">
              <a:lnSpc>
                <a:spcPct val="80000"/>
              </a:lnSpc>
              <a:spcBef>
                <a:spcPct val="20000"/>
              </a:spcBef>
              <a:spcAft>
                <a:spcPts val="0"/>
              </a:spcAft>
              <a:buClr>
                <a:schemeClr val="accent2"/>
              </a:buClr>
              <a:buSzPct val="75000"/>
              <a:defRPr/>
            </a:pPr>
            <a:endParaRPr lang="en-GB" sz="1100" dirty="0">
              <a:solidFill>
                <a:srgbClr val="0000CC"/>
              </a:solidFill>
            </a:endParaRPr>
          </a:p>
        </p:txBody>
      </p:sp>
      <p:sp>
        <p:nvSpPr>
          <p:cNvPr id="9" name="Title 3">
            <a:extLst>
              <a:ext uri="{FF2B5EF4-FFF2-40B4-BE49-F238E27FC236}">
                <a16:creationId xmlns:a16="http://schemas.microsoft.com/office/drawing/2014/main" id="{F1D35124-B547-D039-1E98-AF24C46E9EC9}"/>
              </a:ext>
            </a:extLst>
          </p:cNvPr>
          <p:cNvSpPr txBox="1">
            <a:spLocks/>
          </p:cNvSpPr>
          <p:nvPr/>
        </p:nvSpPr>
        <p:spPr>
          <a:xfrm>
            <a:off x="252066" y="1835474"/>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11" name="Title 3">
            <a:extLst>
              <a:ext uri="{FF2B5EF4-FFF2-40B4-BE49-F238E27FC236}">
                <a16:creationId xmlns:a16="http://schemas.microsoft.com/office/drawing/2014/main" id="{172195A6-A436-6B60-7607-B8695E499A1D}"/>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2431572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0AF9BBF-D310-4373-2E8A-7573EE12CFC1}"/>
              </a:ext>
            </a:extLst>
          </p:cNvPr>
          <p:cNvSpPr txBox="1"/>
          <p:nvPr/>
        </p:nvSpPr>
        <p:spPr>
          <a:xfrm>
            <a:off x="180058" y="3060551"/>
            <a:ext cx="9181020" cy="4247317"/>
          </a:xfrm>
          <a:prstGeom prst="rect">
            <a:avLst/>
          </a:prstGeom>
          <a:noFill/>
        </p:spPr>
        <p:txBody>
          <a:bodyPr wrap="square">
            <a:spAutoFit/>
          </a:bodyPr>
          <a:lstStyle/>
          <a:p>
            <a:pPr marL="285750" indent="-285750">
              <a:buFont typeface="Arial" panose="020B0604020202020204" pitchFamily="34" charset="0"/>
              <a:buChar char="•"/>
            </a:pPr>
            <a:r>
              <a:rPr lang="en-US" b="1" dirty="0">
                <a:solidFill>
                  <a:srgbClr val="0000CC"/>
                </a:solidFill>
              </a:rPr>
              <a:t>Simplicity</a:t>
            </a:r>
            <a:r>
              <a:rPr lang="en-US" dirty="0">
                <a:solidFill>
                  <a:srgbClr val="0000CC"/>
                </a:solidFill>
              </a:rPr>
              <a:t>: the cost allocation approach and basis should be simple, easy to understand and implement;</a:t>
            </a:r>
          </a:p>
          <a:p>
            <a:pPr marL="285750" indent="-285750">
              <a:buFont typeface="Arial" panose="020B0604020202020204" pitchFamily="34" charset="0"/>
              <a:buChar char="•"/>
            </a:pPr>
            <a:r>
              <a:rPr lang="en-US" b="1" dirty="0">
                <a:solidFill>
                  <a:srgbClr val="0000CC"/>
                </a:solidFill>
              </a:rPr>
              <a:t>Consistency: </a:t>
            </a:r>
            <a:r>
              <a:rPr lang="en-US" dirty="0">
                <a:solidFill>
                  <a:srgbClr val="0000CC"/>
                </a:solidFill>
              </a:rPr>
              <a:t>a uniform cost structure, allocation basis and approach should be adopted by entities that exist within the same company;</a:t>
            </a:r>
          </a:p>
          <a:p>
            <a:pPr marL="285750" indent="-285750">
              <a:buFont typeface="Arial" panose="020B0604020202020204" pitchFamily="34" charset="0"/>
              <a:buChar char="•"/>
            </a:pPr>
            <a:r>
              <a:rPr lang="en-US" b="1" dirty="0">
                <a:solidFill>
                  <a:srgbClr val="0000CC"/>
                </a:solidFill>
              </a:rPr>
              <a:t>Equity &amp; Fairness</a:t>
            </a:r>
            <a:r>
              <a:rPr lang="en-US" dirty="0">
                <a:solidFill>
                  <a:srgbClr val="0000CC"/>
                </a:solidFill>
              </a:rPr>
              <a:t>: the cost allocation basis should be activity based, reflecting the measure of service derived from the service;</a:t>
            </a:r>
          </a:p>
          <a:p>
            <a:pPr marL="285750" indent="-285750">
              <a:buFont typeface="Arial" panose="020B0604020202020204" pitchFamily="34" charset="0"/>
              <a:buChar char="•"/>
            </a:pPr>
            <a:r>
              <a:rPr lang="en-US" b="1" dirty="0">
                <a:solidFill>
                  <a:srgbClr val="0000CC"/>
                </a:solidFill>
              </a:rPr>
              <a:t>Reasonableness</a:t>
            </a:r>
            <a:r>
              <a:rPr lang="en-US" dirty="0">
                <a:solidFill>
                  <a:srgbClr val="0000CC"/>
                </a:solidFill>
              </a:rPr>
              <a:t>: the defined allocation basis should be compliant with the accounting provisions/requirements of the identified cost;</a:t>
            </a:r>
          </a:p>
          <a:p>
            <a:pPr marL="285750" indent="-285750">
              <a:buFont typeface="Arial" panose="020B0604020202020204" pitchFamily="34" charset="0"/>
              <a:buChar char="•"/>
            </a:pPr>
            <a:r>
              <a:rPr lang="en-US" b="1" dirty="0">
                <a:solidFill>
                  <a:srgbClr val="0000CC"/>
                </a:solidFill>
              </a:rPr>
              <a:t>Transparency:</a:t>
            </a:r>
            <a:r>
              <a:rPr lang="en-US" dirty="0">
                <a:solidFill>
                  <a:srgbClr val="0000CC"/>
                </a:solidFill>
              </a:rPr>
              <a:t> all cost items should have an audit trail;</a:t>
            </a:r>
          </a:p>
          <a:p>
            <a:pPr marL="285750" indent="-285750">
              <a:buFont typeface="Arial" panose="020B0604020202020204" pitchFamily="34" charset="0"/>
              <a:buChar char="•"/>
            </a:pPr>
            <a:r>
              <a:rPr lang="en-US" b="1" dirty="0">
                <a:solidFill>
                  <a:srgbClr val="0000CC"/>
                </a:solidFill>
              </a:rPr>
              <a:t>Cost/Benefit efficiency</a:t>
            </a:r>
            <a:r>
              <a:rPr lang="en-US" dirty="0">
                <a:solidFill>
                  <a:srgbClr val="0000CC"/>
                </a:solidFill>
              </a:rPr>
              <a:t>: the cost allocation process should be as efficient as possible such that the cost f implementing the proposed process is materially insignificant when compared to the costs to be allocated;</a:t>
            </a:r>
          </a:p>
          <a:p>
            <a:pPr marL="285750" indent="-285750">
              <a:buFont typeface="Arial" panose="020B0604020202020204" pitchFamily="34" charset="0"/>
              <a:buChar char="•"/>
            </a:pPr>
            <a:r>
              <a:rPr lang="en-US" b="1" dirty="0">
                <a:solidFill>
                  <a:srgbClr val="0000CC"/>
                </a:solidFill>
              </a:rPr>
              <a:t>Frequency of Allocation</a:t>
            </a:r>
            <a:r>
              <a:rPr lang="en-US" dirty="0">
                <a:solidFill>
                  <a:srgbClr val="0000CC"/>
                </a:solidFill>
              </a:rPr>
              <a:t>: the accumulation and allocation of shared costs should align with the normal month end processing, capturing all costs realised in the reporting period.</a:t>
            </a:r>
            <a:endParaRPr lang="en-US" dirty="0"/>
          </a:p>
        </p:txBody>
      </p:sp>
      <p:sp>
        <p:nvSpPr>
          <p:cNvPr id="11" name="Title 3">
            <a:extLst>
              <a:ext uri="{FF2B5EF4-FFF2-40B4-BE49-F238E27FC236}">
                <a16:creationId xmlns:a16="http://schemas.microsoft.com/office/drawing/2014/main" id="{704F24DD-F126-2965-FBF5-2EA28A18A920}"/>
              </a:ext>
            </a:extLst>
          </p:cNvPr>
          <p:cNvSpPr txBox="1">
            <a:spLocks/>
          </p:cNvSpPr>
          <p:nvPr/>
        </p:nvSpPr>
        <p:spPr>
          <a:xfrm>
            <a:off x="277288" y="2752774"/>
            <a:ext cx="6624736" cy="30777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0000CC"/>
                </a:solidFill>
                <a:latin typeface="Arial" panose="020B0604020202020204" pitchFamily="34" charset="0"/>
                <a:cs typeface="Arial" panose="020B0604020202020204" pitchFamily="34" charset="0"/>
              </a:rPr>
              <a:t>Cost Allocation Principles</a:t>
            </a:r>
          </a:p>
        </p:txBody>
      </p:sp>
      <p:sp>
        <p:nvSpPr>
          <p:cNvPr id="6" name="Title 3">
            <a:extLst>
              <a:ext uri="{FF2B5EF4-FFF2-40B4-BE49-F238E27FC236}">
                <a16:creationId xmlns:a16="http://schemas.microsoft.com/office/drawing/2014/main" id="{C5D2D2CC-365E-D6B4-24A3-8F40AE95CAA7}"/>
              </a:ext>
            </a:extLst>
          </p:cNvPr>
          <p:cNvSpPr txBox="1">
            <a:spLocks/>
          </p:cNvSpPr>
          <p:nvPr/>
        </p:nvSpPr>
        <p:spPr>
          <a:xfrm>
            <a:off x="390434" y="2375140"/>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Overview </a:t>
            </a:r>
            <a:endParaRPr lang="en-US" sz="2400" b="0" dirty="0">
              <a:solidFill>
                <a:srgbClr val="FF0000"/>
              </a:solidFill>
              <a:latin typeface="Arial" panose="020B0604020202020204" pitchFamily="34" charset="0"/>
              <a:cs typeface="Arial" panose="020B0604020202020204" pitchFamily="34" charset="0"/>
            </a:endParaRPr>
          </a:p>
        </p:txBody>
      </p:sp>
      <p:sp>
        <p:nvSpPr>
          <p:cNvPr id="7" name="Title 3">
            <a:extLst>
              <a:ext uri="{FF2B5EF4-FFF2-40B4-BE49-F238E27FC236}">
                <a16:creationId xmlns:a16="http://schemas.microsoft.com/office/drawing/2014/main" id="{D6BE2ABF-D839-1F86-87C7-C03EBC508F0D}"/>
              </a:ext>
            </a:extLst>
          </p:cNvPr>
          <p:cNvSpPr txBox="1">
            <a:spLocks/>
          </p:cNvSpPr>
          <p:nvPr/>
        </p:nvSpPr>
        <p:spPr>
          <a:xfrm>
            <a:off x="252066" y="1835474"/>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685F3F0C-61E7-BEE1-9C24-61A15E6948F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6827927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704F24DD-F126-2965-FBF5-2EA28A18A920}"/>
              </a:ext>
            </a:extLst>
          </p:cNvPr>
          <p:cNvSpPr txBox="1">
            <a:spLocks/>
          </p:cNvSpPr>
          <p:nvPr/>
        </p:nvSpPr>
        <p:spPr>
          <a:xfrm>
            <a:off x="468090" y="2992620"/>
            <a:ext cx="6624736" cy="30777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0000CC"/>
                </a:solidFill>
                <a:latin typeface="Arial" panose="020B0604020202020204" pitchFamily="34" charset="0"/>
                <a:cs typeface="Arial" panose="020B0604020202020204" pitchFamily="34" charset="0"/>
              </a:rPr>
              <a:t>Cost Allocation Principles</a:t>
            </a:r>
          </a:p>
        </p:txBody>
      </p:sp>
      <p:sp>
        <p:nvSpPr>
          <p:cNvPr id="6" name="TextBox 5">
            <a:extLst>
              <a:ext uri="{FF2B5EF4-FFF2-40B4-BE49-F238E27FC236}">
                <a16:creationId xmlns:a16="http://schemas.microsoft.com/office/drawing/2014/main" id="{D1B9FC85-D48D-0181-4201-1D5EE1F5C509}"/>
              </a:ext>
            </a:extLst>
          </p:cNvPr>
          <p:cNvSpPr txBox="1"/>
          <p:nvPr/>
        </p:nvSpPr>
        <p:spPr>
          <a:xfrm>
            <a:off x="468090" y="3435122"/>
            <a:ext cx="8856984" cy="2577757"/>
          </a:xfrm>
          <a:prstGeom prst="rect">
            <a:avLst/>
          </a:prstGeom>
          <a:noFill/>
        </p:spPr>
        <p:txBody>
          <a:bodyPr wrap="square">
            <a:spAutoFit/>
          </a:bodyPr>
          <a:lstStyle/>
          <a:p>
            <a:pPr marL="342900" indent="-342900" algn="just">
              <a:lnSpc>
                <a:spcPct val="80000"/>
              </a:lnSpc>
              <a:spcBef>
                <a:spcPct val="20000"/>
              </a:spcBef>
              <a:buClr>
                <a:schemeClr val="accent2"/>
              </a:buClr>
              <a:buSzPct val="75000"/>
              <a:buFont typeface="+mj-lt"/>
              <a:buAutoNum type="arabicPeriod"/>
              <a:defRPr/>
            </a:pPr>
            <a:r>
              <a:rPr lang="en-GB" dirty="0">
                <a:solidFill>
                  <a:srgbClr val="0000CC"/>
                </a:solidFill>
              </a:rPr>
              <a:t>to determine the true financial performance of each operation, project or operating entity;</a:t>
            </a:r>
          </a:p>
          <a:p>
            <a:pPr marL="342900" indent="-342900" algn="just">
              <a:lnSpc>
                <a:spcPct val="80000"/>
              </a:lnSpc>
              <a:spcBef>
                <a:spcPct val="20000"/>
              </a:spcBef>
              <a:buClr>
                <a:schemeClr val="accent2"/>
              </a:buClr>
              <a:buSzPct val="75000"/>
              <a:buFont typeface="+mj-lt"/>
              <a:buAutoNum type="arabicPeriod"/>
              <a:defRPr/>
            </a:pPr>
            <a:endParaRPr lang="en-GB" dirty="0">
              <a:solidFill>
                <a:srgbClr val="0000CC"/>
              </a:solidFill>
            </a:endParaRPr>
          </a:p>
          <a:p>
            <a:pPr marL="342900" indent="-342900" algn="just">
              <a:lnSpc>
                <a:spcPct val="80000"/>
              </a:lnSpc>
              <a:spcBef>
                <a:spcPct val="20000"/>
              </a:spcBef>
              <a:buClr>
                <a:schemeClr val="accent2"/>
              </a:buClr>
              <a:buSzPct val="75000"/>
              <a:buFont typeface="+mj-lt"/>
              <a:buAutoNum type="arabicPeriod"/>
              <a:defRPr/>
            </a:pPr>
            <a:r>
              <a:rPr lang="en-GB" dirty="0">
                <a:solidFill>
                  <a:srgbClr val="0000CC"/>
                </a:solidFill>
              </a:rPr>
              <a:t>to process the sharing of the common costs amongst the benefiting asset/projects and also to facilitate the sharing of related and incidental major project overheads costs amongst the projects supported in the year;</a:t>
            </a:r>
          </a:p>
          <a:p>
            <a:pPr marL="342900" indent="-342900" algn="just">
              <a:lnSpc>
                <a:spcPct val="80000"/>
              </a:lnSpc>
              <a:spcBef>
                <a:spcPct val="20000"/>
              </a:spcBef>
              <a:buClr>
                <a:schemeClr val="accent2"/>
              </a:buClr>
              <a:buSzPct val="75000"/>
              <a:buFont typeface="+mj-lt"/>
              <a:buAutoNum type="arabicPeriod"/>
              <a:defRPr/>
            </a:pPr>
            <a:endParaRPr lang="en-GB" dirty="0">
              <a:solidFill>
                <a:srgbClr val="0000CC"/>
              </a:solidFill>
            </a:endParaRPr>
          </a:p>
          <a:p>
            <a:pPr marL="342900" indent="-342900" algn="just">
              <a:lnSpc>
                <a:spcPct val="80000"/>
              </a:lnSpc>
              <a:spcBef>
                <a:spcPct val="20000"/>
              </a:spcBef>
              <a:buClr>
                <a:schemeClr val="accent2"/>
              </a:buClr>
              <a:buSzPct val="75000"/>
              <a:buFont typeface="+mj-lt"/>
              <a:buAutoNum type="arabicPeriod"/>
              <a:defRPr/>
            </a:pPr>
            <a:r>
              <a:rPr lang="en-US" dirty="0">
                <a:solidFill>
                  <a:srgbClr val="0000CC"/>
                </a:solidFill>
              </a:rPr>
              <a:t>helps an organization to achieve cost effectiveness, centralization of services, economies of scale and efficiency.</a:t>
            </a:r>
          </a:p>
          <a:p>
            <a:pPr marL="290193" indent="-290193" algn="just">
              <a:lnSpc>
                <a:spcPct val="80000"/>
              </a:lnSpc>
              <a:spcBef>
                <a:spcPct val="20000"/>
              </a:spcBef>
              <a:buClr>
                <a:schemeClr val="accent2"/>
              </a:buClr>
              <a:buSzPct val="75000"/>
              <a:buFont typeface="Wingdings" pitchFamily="2" charset="2"/>
              <a:buChar char="Ø"/>
              <a:defRPr/>
            </a:pPr>
            <a:endParaRPr lang="en-GB" sz="1751" dirty="0">
              <a:solidFill>
                <a:srgbClr val="0000CC"/>
              </a:solidFill>
            </a:endParaRPr>
          </a:p>
        </p:txBody>
      </p:sp>
      <p:sp>
        <p:nvSpPr>
          <p:cNvPr id="7" name="Title 3">
            <a:extLst>
              <a:ext uri="{FF2B5EF4-FFF2-40B4-BE49-F238E27FC236}">
                <a16:creationId xmlns:a16="http://schemas.microsoft.com/office/drawing/2014/main" id="{E4AC4D9E-0D1B-2481-C97C-6F412FF3B53F}"/>
              </a:ext>
            </a:extLst>
          </p:cNvPr>
          <p:cNvSpPr txBox="1">
            <a:spLocks/>
          </p:cNvSpPr>
          <p:nvPr/>
        </p:nvSpPr>
        <p:spPr>
          <a:xfrm>
            <a:off x="390434" y="2375140"/>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Overview </a:t>
            </a:r>
            <a:endParaRPr lang="en-US" sz="2400" b="0" dirty="0">
              <a:solidFill>
                <a:srgbClr val="FF0000"/>
              </a:solidFill>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81DC1425-1769-BCB8-0ED7-8CE510A42BC3}"/>
              </a:ext>
            </a:extLst>
          </p:cNvPr>
          <p:cNvSpPr txBox="1">
            <a:spLocks/>
          </p:cNvSpPr>
          <p:nvPr/>
        </p:nvSpPr>
        <p:spPr>
          <a:xfrm>
            <a:off x="252066" y="1835474"/>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0B370F75-7D01-5565-2B26-AB4A634901BA}"/>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1451487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704F24DD-F126-2965-FBF5-2EA28A18A920}"/>
              </a:ext>
            </a:extLst>
          </p:cNvPr>
          <p:cNvSpPr txBox="1">
            <a:spLocks/>
          </p:cNvSpPr>
          <p:nvPr/>
        </p:nvSpPr>
        <p:spPr>
          <a:xfrm>
            <a:off x="115016" y="2703816"/>
            <a:ext cx="6624736" cy="30777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0000CC"/>
                </a:solidFill>
                <a:latin typeface="Arial" panose="020B0604020202020204" pitchFamily="34" charset="0"/>
                <a:cs typeface="Arial" panose="020B0604020202020204" pitchFamily="34" charset="0"/>
              </a:rPr>
              <a:t>Terms</a:t>
            </a:r>
          </a:p>
        </p:txBody>
      </p:sp>
      <p:sp>
        <p:nvSpPr>
          <p:cNvPr id="6" name="TextBox 5">
            <a:extLst>
              <a:ext uri="{FF2B5EF4-FFF2-40B4-BE49-F238E27FC236}">
                <a16:creationId xmlns:a16="http://schemas.microsoft.com/office/drawing/2014/main" id="{D1B9FC85-D48D-0181-4201-1D5EE1F5C509}"/>
              </a:ext>
            </a:extLst>
          </p:cNvPr>
          <p:cNvSpPr txBox="1"/>
          <p:nvPr/>
        </p:nvSpPr>
        <p:spPr>
          <a:xfrm>
            <a:off x="180058" y="2988543"/>
            <a:ext cx="957706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GB" b="1" kern="1200" dirty="0">
                <a:solidFill>
                  <a:srgbClr val="0000CC"/>
                </a:solidFill>
                <a:latin typeface="+mn-lt"/>
                <a:ea typeface="+mn-ea"/>
                <a:cs typeface="+mn-cs"/>
              </a:rPr>
              <a:t>Common cost</a:t>
            </a:r>
            <a:r>
              <a:rPr lang="en-GB" kern="1200" dirty="0">
                <a:solidFill>
                  <a:srgbClr val="0000CC"/>
                </a:solidFill>
                <a:latin typeface="+mn-lt"/>
                <a:ea typeface="+mn-ea"/>
                <a:cs typeface="+mn-cs"/>
              </a:rPr>
              <a:t>: are costs shared/sharable by 2 or more activities and are not directly attributable to a specific project, process or activity. </a:t>
            </a:r>
          </a:p>
          <a:p>
            <a:pPr lvl="0">
              <a:buFont typeface="Wingdings" pitchFamily="2" charset="2"/>
              <a:buNone/>
            </a:pPr>
            <a:r>
              <a:rPr lang="en-GB" b="1" kern="1200" dirty="0">
                <a:solidFill>
                  <a:srgbClr val="0000CC"/>
                </a:solidFill>
                <a:latin typeface="+mn-lt"/>
                <a:ea typeface="+mn-ea"/>
                <a:cs typeface="+mn-cs"/>
              </a:rPr>
              <a:t>Cost Objects</a:t>
            </a:r>
            <a:r>
              <a:rPr lang="en-GB" kern="1200" dirty="0">
                <a:solidFill>
                  <a:srgbClr val="0000CC"/>
                </a:solidFill>
                <a:latin typeface="+mn-lt"/>
                <a:ea typeface="+mn-ea"/>
                <a:cs typeface="+mn-cs"/>
              </a:rPr>
              <a:t>: </a:t>
            </a:r>
            <a:r>
              <a:rPr lang="en-GB" dirty="0">
                <a:solidFill>
                  <a:srgbClr val="0000CC"/>
                </a:solidFill>
              </a:rPr>
              <a:t>A cost object is any activity or item for which you want to separately measure costs,</a:t>
            </a:r>
            <a:r>
              <a:rPr lang="en-GB" baseline="0" dirty="0">
                <a:solidFill>
                  <a:srgbClr val="0000CC"/>
                </a:solidFill>
              </a:rPr>
              <a:t> i.e. </a:t>
            </a:r>
            <a:r>
              <a:rPr lang="en-GB" kern="1200" dirty="0">
                <a:solidFill>
                  <a:srgbClr val="0000CC"/>
                </a:solidFill>
                <a:latin typeface="+mn-lt"/>
                <a:ea typeface="+mn-ea"/>
                <a:cs typeface="+mn-cs"/>
              </a:rPr>
              <a:t>the beneficiary or the reason for performing an activity e.g. cost</a:t>
            </a:r>
            <a:r>
              <a:rPr lang="en-GB" kern="1200" baseline="0" dirty="0">
                <a:solidFill>
                  <a:srgbClr val="0000CC"/>
                </a:solidFill>
                <a:latin typeface="+mn-lt"/>
                <a:ea typeface="+mn-ea"/>
                <a:cs typeface="+mn-cs"/>
              </a:rPr>
              <a:t> centres, projects.</a:t>
            </a:r>
          </a:p>
          <a:p>
            <a:pPr marL="342900" lvl="0" indent="-342900">
              <a:buFont typeface="+mj-lt"/>
              <a:buNone/>
            </a:pPr>
            <a:r>
              <a:rPr lang="en-GB" b="1" kern="1200" baseline="0" dirty="0">
                <a:solidFill>
                  <a:srgbClr val="0000CC"/>
                </a:solidFill>
                <a:latin typeface="+mn-lt"/>
                <a:ea typeface="+mn-ea"/>
                <a:cs typeface="+mn-cs"/>
              </a:rPr>
              <a:t>Cost objective</a:t>
            </a:r>
            <a:r>
              <a:rPr lang="en-GB" kern="1200" baseline="0" dirty="0">
                <a:solidFill>
                  <a:srgbClr val="0000CC"/>
                </a:solidFill>
                <a:latin typeface="+mn-lt"/>
                <a:ea typeface="+mn-ea"/>
                <a:cs typeface="+mn-cs"/>
              </a:rPr>
              <a:t>: the purpose for which the cost allocation action is being carried out for;</a:t>
            </a:r>
          </a:p>
          <a:p>
            <a:pPr lvl="0">
              <a:buFont typeface="Wingdings" pitchFamily="2" charset="2"/>
              <a:buNone/>
            </a:pPr>
            <a:r>
              <a:rPr lang="en-GB" b="1" kern="1200" dirty="0">
                <a:solidFill>
                  <a:srgbClr val="0000CC"/>
                </a:solidFill>
                <a:latin typeface="+mn-lt"/>
                <a:ea typeface="+mn-ea"/>
                <a:cs typeface="+mn-cs"/>
              </a:rPr>
              <a:t>Allocation</a:t>
            </a:r>
            <a:r>
              <a:rPr lang="en-GB" b="1" kern="1200" baseline="0" dirty="0">
                <a:solidFill>
                  <a:srgbClr val="0000CC"/>
                </a:solidFill>
                <a:latin typeface="+mn-lt"/>
                <a:ea typeface="+mn-ea"/>
                <a:cs typeface="+mn-cs"/>
              </a:rPr>
              <a:t> cycle</a:t>
            </a:r>
            <a:r>
              <a:rPr lang="en-GB" kern="1200" baseline="0" dirty="0">
                <a:solidFill>
                  <a:srgbClr val="0000CC"/>
                </a:solidFill>
                <a:latin typeface="+mn-lt"/>
                <a:ea typeface="+mn-ea"/>
                <a:cs typeface="+mn-cs"/>
              </a:rPr>
              <a:t>: defines a group of allocation segments and is created to represent different business functions or teams and their accumulated costs within a period to be allocated. E.g. AU00IA is a cycle maintained for exploration business function;</a:t>
            </a:r>
          </a:p>
          <a:p>
            <a:pPr lvl="0">
              <a:buFont typeface="Wingdings" pitchFamily="2" charset="2"/>
              <a:buNone/>
            </a:pPr>
            <a:r>
              <a:rPr lang="en-GB" b="1" kern="1200" baseline="0" dirty="0">
                <a:solidFill>
                  <a:srgbClr val="0000CC"/>
                </a:solidFill>
                <a:latin typeface="+mn-lt"/>
                <a:ea typeface="+mn-ea"/>
                <a:cs typeface="+mn-cs"/>
              </a:rPr>
              <a:t>Allocation Segment</a:t>
            </a:r>
            <a:r>
              <a:rPr lang="en-GB" kern="1200" baseline="0" dirty="0">
                <a:solidFill>
                  <a:srgbClr val="0000CC"/>
                </a:solidFill>
                <a:latin typeface="+mn-lt"/>
                <a:ea typeface="+mn-ea"/>
                <a:cs typeface="+mn-cs"/>
              </a:rPr>
              <a:t>: is a mechanism within an allocation cycle that defines specific sender – receiver relationship in terms of cost object groups, cost element groups, sender and receiver rule. E.g. AUOOIA-01: Exploration manpower costs is a segment within the allocation cycle AU00IA;</a:t>
            </a:r>
          </a:p>
          <a:p>
            <a:pPr lvl="0">
              <a:buFont typeface="Wingdings" pitchFamily="2" charset="2"/>
              <a:buNone/>
            </a:pPr>
            <a:r>
              <a:rPr lang="en-GB" b="1" kern="1200" baseline="0" dirty="0">
                <a:solidFill>
                  <a:srgbClr val="0000CC"/>
                </a:solidFill>
                <a:latin typeface="+mn-lt"/>
                <a:ea typeface="+mn-ea"/>
                <a:cs typeface="+mn-cs"/>
              </a:rPr>
              <a:t>Allocation bases</a:t>
            </a:r>
            <a:r>
              <a:rPr lang="en-GB" kern="1200" baseline="0" dirty="0">
                <a:solidFill>
                  <a:srgbClr val="0000CC"/>
                </a:solidFill>
                <a:latin typeface="+mn-lt"/>
                <a:ea typeface="+mn-ea"/>
                <a:cs typeface="+mn-cs"/>
              </a:rPr>
              <a:t>: These are statistics or basis upon which costs are allocated from the sender to the receiver. E.g. </a:t>
            </a:r>
            <a:r>
              <a:rPr lang="en-GB" kern="1200" baseline="0" dirty="0" err="1">
                <a:solidFill>
                  <a:srgbClr val="0000CC"/>
                </a:solidFill>
                <a:latin typeface="+mn-lt"/>
                <a:ea typeface="+mn-ea"/>
                <a:cs typeface="+mn-cs"/>
              </a:rPr>
              <a:t>timewriting</a:t>
            </a:r>
            <a:r>
              <a:rPr lang="en-GB" kern="1200" baseline="0" dirty="0">
                <a:solidFill>
                  <a:srgbClr val="0000CC"/>
                </a:solidFill>
                <a:latin typeface="+mn-lt"/>
                <a:ea typeface="+mn-ea"/>
                <a:cs typeface="+mn-cs"/>
              </a:rPr>
              <a:t>, latest estimate, budget, desktop count, </a:t>
            </a:r>
            <a:r>
              <a:rPr lang="en-GB" kern="1200" baseline="0" dirty="0" err="1">
                <a:solidFill>
                  <a:srgbClr val="0000CC"/>
                </a:solidFill>
                <a:latin typeface="+mn-lt"/>
                <a:ea typeface="+mn-ea"/>
                <a:cs typeface="+mn-cs"/>
              </a:rPr>
              <a:t>e.t.c</a:t>
            </a:r>
            <a:r>
              <a:rPr lang="en-GB" kern="1200" baseline="0" dirty="0">
                <a:solidFill>
                  <a:srgbClr val="0000CC"/>
                </a:solidFill>
                <a:latin typeface="+mn-lt"/>
                <a:ea typeface="+mn-ea"/>
                <a:cs typeface="+mn-cs"/>
              </a:rPr>
              <a:t>.</a:t>
            </a:r>
            <a:r>
              <a:rPr lang="en-US" kern="1200" dirty="0">
                <a:solidFill>
                  <a:srgbClr val="0000CC"/>
                </a:solidFill>
                <a:latin typeface="+mn-lt"/>
                <a:ea typeface="+mn-ea"/>
                <a:cs typeface="+mn-cs"/>
              </a:rPr>
              <a:t>These bases are agreed and updated annually</a:t>
            </a:r>
            <a:r>
              <a:rPr lang="en-GB" kern="1200" baseline="0" dirty="0">
                <a:solidFill>
                  <a:srgbClr val="0000CC"/>
                </a:solidFill>
                <a:latin typeface="+mn-lt"/>
                <a:ea typeface="+mn-ea"/>
                <a:cs typeface="+mn-cs"/>
              </a:rPr>
              <a:t>;</a:t>
            </a:r>
            <a:endParaRPr lang="en-GB" sz="1751" dirty="0">
              <a:solidFill>
                <a:srgbClr val="0000CC"/>
              </a:solidFill>
            </a:endParaRPr>
          </a:p>
        </p:txBody>
      </p:sp>
      <p:sp>
        <p:nvSpPr>
          <p:cNvPr id="7" name="Title 3">
            <a:extLst>
              <a:ext uri="{FF2B5EF4-FFF2-40B4-BE49-F238E27FC236}">
                <a16:creationId xmlns:a16="http://schemas.microsoft.com/office/drawing/2014/main" id="{F6434E0E-A779-4215-D1C1-854785612E20}"/>
              </a:ext>
            </a:extLst>
          </p:cNvPr>
          <p:cNvSpPr txBox="1">
            <a:spLocks/>
          </p:cNvSpPr>
          <p:nvPr/>
        </p:nvSpPr>
        <p:spPr>
          <a:xfrm>
            <a:off x="324074" y="2232065"/>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Overview </a:t>
            </a:r>
            <a:endParaRPr lang="en-US" sz="2400" b="0" dirty="0">
              <a:solidFill>
                <a:srgbClr val="FF0000"/>
              </a:solidFill>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D73E805F-1C2A-E997-06D6-5559F5374B7C}"/>
              </a:ext>
            </a:extLst>
          </p:cNvPr>
          <p:cNvSpPr txBox="1">
            <a:spLocks/>
          </p:cNvSpPr>
          <p:nvPr/>
        </p:nvSpPr>
        <p:spPr>
          <a:xfrm>
            <a:off x="252066" y="1692399"/>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63F18073-075A-3446-6A75-85F09FEA8FCA}"/>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17129316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1B9FC85-D48D-0181-4201-1D5EE1F5C509}"/>
              </a:ext>
            </a:extLst>
          </p:cNvPr>
          <p:cNvSpPr txBox="1"/>
          <p:nvPr/>
        </p:nvSpPr>
        <p:spPr>
          <a:xfrm>
            <a:off x="324074" y="3122681"/>
            <a:ext cx="914501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GB" sz="1800" b="1" kern="1200" baseline="0" dirty="0">
                <a:solidFill>
                  <a:srgbClr val="0000CC"/>
                </a:solidFill>
                <a:latin typeface="+mn-lt"/>
                <a:ea typeface="+mn-ea"/>
                <a:cs typeface="+mn-cs"/>
              </a:rPr>
              <a:t>Frequency of allocation: </a:t>
            </a:r>
            <a:r>
              <a:rPr lang="en-GB" sz="1800" kern="1200" baseline="0" dirty="0">
                <a:solidFill>
                  <a:srgbClr val="0000CC"/>
                </a:solidFill>
                <a:latin typeface="+mn-lt"/>
                <a:ea typeface="+mn-ea"/>
                <a:cs typeface="+mn-cs"/>
              </a:rPr>
              <a:t>timing of the cost allocation which could be monthly, quarterly or annually;</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GB" sz="1800" b="1" kern="1200" dirty="0">
                <a:solidFill>
                  <a:srgbClr val="0000CC"/>
                </a:solidFill>
                <a:latin typeface="+mn-lt"/>
                <a:ea typeface="+mn-ea"/>
                <a:cs typeface="+mn-cs"/>
              </a:rPr>
              <a:t>Cost</a:t>
            </a:r>
            <a:r>
              <a:rPr lang="en-GB" sz="1800" b="1" kern="1200" baseline="0" dirty="0">
                <a:solidFill>
                  <a:srgbClr val="0000CC"/>
                </a:solidFill>
                <a:latin typeface="+mn-lt"/>
                <a:ea typeface="+mn-ea"/>
                <a:cs typeface="+mn-cs"/>
              </a:rPr>
              <a:t> element</a:t>
            </a:r>
            <a:r>
              <a:rPr lang="en-GB" sz="1800" kern="1200" baseline="0" dirty="0">
                <a:solidFill>
                  <a:srgbClr val="0000CC"/>
                </a:solidFill>
                <a:latin typeface="+mn-lt"/>
                <a:ea typeface="+mn-ea"/>
                <a:cs typeface="+mn-cs"/>
              </a:rPr>
              <a:t>: these are general ledgers accounts that exist to serve as identifiers for the type of costs to be allocated by each team e.g. A700010 : Salary cost; A900010 : Service charge </a:t>
            </a:r>
            <a:r>
              <a:rPr lang="en-GB" sz="1800" kern="1200" baseline="0" dirty="0" err="1">
                <a:solidFill>
                  <a:srgbClr val="0000CC"/>
                </a:solidFill>
                <a:latin typeface="+mn-lt"/>
                <a:ea typeface="+mn-ea"/>
                <a:cs typeface="+mn-cs"/>
              </a:rPr>
              <a:t>e.t.c</a:t>
            </a:r>
            <a:r>
              <a:rPr lang="en-GB" sz="1800" kern="1200" baseline="0" dirty="0">
                <a:solidFill>
                  <a:srgbClr val="0000CC"/>
                </a:solidFill>
                <a:latin typeface="+mn-lt"/>
                <a:ea typeface="+mn-ea"/>
                <a:cs typeface="+mn-cs"/>
              </a:rPr>
              <a:t>. </a:t>
            </a:r>
          </a:p>
          <a:p>
            <a:pPr lvl="0">
              <a:buFont typeface="Wingdings" pitchFamily="2" charset="2"/>
              <a:buNone/>
            </a:pPr>
            <a:r>
              <a:rPr lang="en-GB" sz="1800" b="1" kern="1200" dirty="0">
                <a:solidFill>
                  <a:srgbClr val="0000CC"/>
                </a:solidFill>
                <a:latin typeface="+mn-lt"/>
                <a:ea typeface="+mn-ea"/>
                <a:cs typeface="+mn-cs"/>
              </a:rPr>
              <a:t>Primary cost element</a:t>
            </a:r>
            <a:r>
              <a:rPr lang="en-GB" sz="1800" kern="1200" dirty="0">
                <a:solidFill>
                  <a:srgbClr val="0000CC"/>
                </a:solidFill>
                <a:latin typeface="+mn-lt"/>
                <a:ea typeface="+mn-ea"/>
                <a:cs typeface="+mn-cs"/>
              </a:rPr>
              <a:t>: These are </a:t>
            </a:r>
            <a:r>
              <a:rPr lang="en-GB" sz="1800" kern="1200" dirty="0" err="1">
                <a:solidFill>
                  <a:srgbClr val="0000CC"/>
                </a:solidFill>
                <a:latin typeface="+mn-lt"/>
                <a:ea typeface="+mn-ea"/>
                <a:cs typeface="+mn-cs"/>
              </a:rPr>
              <a:t>gl</a:t>
            </a:r>
            <a:r>
              <a:rPr lang="en-GB" sz="1800" kern="1200" baseline="0" dirty="0">
                <a:solidFill>
                  <a:srgbClr val="0000CC"/>
                </a:solidFill>
                <a:latin typeface="+mn-lt"/>
                <a:ea typeface="+mn-ea"/>
                <a:cs typeface="+mn-cs"/>
              </a:rPr>
              <a:t> accounts that are created in the chart of accounts to record costs that have been incurred within a reporting period and accumulate costs from several cost objects and range from A7XXXXXX – A8XXXXXX; G7XXXXXX – G8XXXXXX. </a:t>
            </a:r>
          </a:p>
          <a:p>
            <a:pPr lvl="0">
              <a:buFont typeface="Wingdings" pitchFamily="2" charset="2"/>
              <a:buNone/>
            </a:pPr>
            <a:r>
              <a:rPr lang="en-GB" sz="1800" b="1" kern="1200" baseline="0" dirty="0">
                <a:solidFill>
                  <a:srgbClr val="0000CC"/>
                </a:solidFill>
                <a:latin typeface="+mn-lt"/>
                <a:ea typeface="+mn-ea"/>
                <a:cs typeface="+mn-cs"/>
              </a:rPr>
              <a:t>Secondary cost element</a:t>
            </a:r>
            <a:r>
              <a:rPr lang="en-GB" sz="1800" kern="1200" baseline="0" dirty="0">
                <a:solidFill>
                  <a:srgbClr val="0000CC"/>
                </a:solidFill>
                <a:latin typeface="+mn-lt"/>
                <a:ea typeface="+mn-ea"/>
                <a:cs typeface="+mn-cs"/>
              </a:rPr>
              <a:t>: These are </a:t>
            </a:r>
            <a:r>
              <a:rPr lang="en-GB" sz="1800" kern="1200" baseline="0" dirty="0" err="1">
                <a:solidFill>
                  <a:srgbClr val="0000CC"/>
                </a:solidFill>
                <a:latin typeface="+mn-lt"/>
                <a:ea typeface="+mn-ea"/>
                <a:cs typeface="+mn-cs"/>
              </a:rPr>
              <a:t>gl</a:t>
            </a:r>
            <a:r>
              <a:rPr lang="en-GB" sz="1800" kern="1200" baseline="0" dirty="0">
                <a:solidFill>
                  <a:srgbClr val="0000CC"/>
                </a:solidFill>
                <a:latin typeface="+mn-lt"/>
                <a:ea typeface="+mn-ea"/>
                <a:cs typeface="+mn-cs"/>
              </a:rPr>
              <a:t> accounts that exist in the Cost Object module and are used to allocate the costs that have been accumulated in the primary cost elements to the receivers based on the relevant allocation basis.</a:t>
            </a:r>
          </a:p>
          <a:p>
            <a:pPr lvl="0">
              <a:buFont typeface="Wingdings" pitchFamily="2" charset="2"/>
              <a:buNone/>
            </a:pPr>
            <a:r>
              <a:rPr lang="en-GB" sz="1800" b="1" kern="1200" baseline="0" dirty="0">
                <a:solidFill>
                  <a:srgbClr val="0000CC"/>
                </a:solidFill>
                <a:latin typeface="+mn-lt"/>
                <a:ea typeface="+mn-ea"/>
                <a:cs typeface="+mn-cs"/>
              </a:rPr>
              <a:t>Venture</a:t>
            </a:r>
            <a:r>
              <a:rPr lang="en-GB" sz="1800" kern="1200" baseline="0" dirty="0">
                <a:solidFill>
                  <a:srgbClr val="0000CC"/>
                </a:solidFill>
                <a:latin typeface="+mn-lt"/>
                <a:ea typeface="+mn-ea"/>
                <a:cs typeface="+mn-cs"/>
              </a:rPr>
              <a:t>: an entity that exists to carry out business functions, achieve set objectives and incurs costs to achieve these objectives with the aim to maximising stakeholders wealth. E.g. 425001 which a venture that is used to pool all the common costs to be allocated by the service providers to the service receivers.</a:t>
            </a:r>
          </a:p>
        </p:txBody>
      </p:sp>
      <p:sp>
        <p:nvSpPr>
          <p:cNvPr id="7" name="Title 3">
            <a:extLst>
              <a:ext uri="{FF2B5EF4-FFF2-40B4-BE49-F238E27FC236}">
                <a16:creationId xmlns:a16="http://schemas.microsoft.com/office/drawing/2014/main" id="{5BD935CE-7E99-A86F-A9C4-FF1DD1DF3CB4}"/>
              </a:ext>
            </a:extLst>
          </p:cNvPr>
          <p:cNvSpPr txBox="1">
            <a:spLocks/>
          </p:cNvSpPr>
          <p:nvPr/>
        </p:nvSpPr>
        <p:spPr>
          <a:xfrm>
            <a:off x="108050" y="2735154"/>
            <a:ext cx="6624736" cy="30777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0000CC"/>
                </a:solidFill>
                <a:latin typeface="Arial" panose="020B0604020202020204" pitchFamily="34" charset="0"/>
                <a:cs typeface="Arial" panose="020B0604020202020204" pitchFamily="34" charset="0"/>
              </a:rPr>
              <a:t>Terms</a:t>
            </a:r>
          </a:p>
        </p:txBody>
      </p:sp>
      <p:sp>
        <p:nvSpPr>
          <p:cNvPr id="9" name="Title 3">
            <a:extLst>
              <a:ext uri="{FF2B5EF4-FFF2-40B4-BE49-F238E27FC236}">
                <a16:creationId xmlns:a16="http://schemas.microsoft.com/office/drawing/2014/main" id="{4EE34456-9CCF-3A43-C85F-255CFA9AD640}"/>
              </a:ext>
            </a:extLst>
          </p:cNvPr>
          <p:cNvSpPr txBox="1">
            <a:spLocks/>
          </p:cNvSpPr>
          <p:nvPr/>
        </p:nvSpPr>
        <p:spPr>
          <a:xfrm>
            <a:off x="390434" y="2375140"/>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Overview </a:t>
            </a:r>
            <a:endParaRPr lang="en-US" sz="2400" b="0" dirty="0">
              <a:solidFill>
                <a:srgbClr val="FF0000"/>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F44DBA42-9076-1077-0AD8-710796090A01}"/>
              </a:ext>
            </a:extLst>
          </p:cNvPr>
          <p:cNvSpPr txBox="1">
            <a:spLocks/>
          </p:cNvSpPr>
          <p:nvPr/>
        </p:nvSpPr>
        <p:spPr>
          <a:xfrm>
            <a:off x="252066" y="1835474"/>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BEC11C4F-B616-B012-4862-2BCB2AEC714A}"/>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12984443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1B9FC85-D48D-0181-4201-1D5EE1F5C509}"/>
              </a:ext>
            </a:extLst>
          </p:cNvPr>
          <p:cNvSpPr txBox="1"/>
          <p:nvPr/>
        </p:nvSpPr>
        <p:spPr>
          <a:xfrm>
            <a:off x="108050" y="2340471"/>
            <a:ext cx="9577064" cy="1200329"/>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US" b="0" i="0" u="none" strike="noStrike" cap="none" normalizeH="0" baseline="0" dirty="0">
                <a:ln>
                  <a:noFill/>
                </a:ln>
                <a:solidFill>
                  <a:srgbClr val="0000CC"/>
                </a:solidFill>
                <a:effectLst/>
              </a:rPr>
              <a:t>Allocation cycles as mentioned above represents teams or business functions.</a:t>
            </a: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US" sz="900" b="0" i="0" u="none" strike="noStrike" cap="none" normalizeH="0" baseline="0" dirty="0">
              <a:ln>
                <a:noFill/>
              </a:ln>
              <a:solidFill>
                <a:srgbClr val="0000CC"/>
              </a:solidFill>
              <a:effectLst/>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lang="en-US" b="1" u="sng" dirty="0">
                <a:solidFill>
                  <a:srgbClr val="0000CC"/>
                </a:solidFill>
              </a:rPr>
              <a:t>Illustration</a:t>
            </a: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US" b="0" i="0" u="none" strike="noStrike" cap="none" normalizeH="0" baseline="0" dirty="0">
                <a:ln>
                  <a:noFill/>
                </a:ln>
                <a:solidFill>
                  <a:srgbClr val="0000CC"/>
                </a:solidFill>
                <a:effectLst/>
              </a:rPr>
              <a:t> The table below depicts an example of allocation cycles and the teams they represents:</a:t>
            </a:r>
            <a:endParaRPr lang="en-GB" sz="1800" kern="1200" baseline="0" dirty="0">
              <a:solidFill>
                <a:srgbClr val="0000CC"/>
              </a:solidFill>
              <a:latin typeface="+mn-lt"/>
              <a:ea typeface="+mn-ea"/>
              <a:cs typeface="+mn-cs"/>
            </a:endParaRPr>
          </a:p>
        </p:txBody>
      </p:sp>
      <p:graphicFrame>
        <p:nvGraphicFramePr>
          <p:cNvPr id="5" name="Table 4">
            <a:extLst>
              <a:ext uri="{FF2B5EF4-FFF2-40B4-BE49-F238E27FC236}">
                <a16:creationId xmlns:a16="http://schemas.microsoft.com/office/drawing/2014/main" id="{A38699FF-7C9C-2862-824D-9D2E90011069}"/>
              </a:ext>
            </a:extLst>
          </p:cNvPr>
          <p:cNvGraphicFramePr>
            <a:graphicFrameLocks noGrp="1"/>
          </p:cNvGraphicFramePr>
          <p:nvPr>
            <p:extLst>
              <p:ext uri="{D42A27DB-BD31-4B8C-83A1-F6EECF244321}">
                <p14:modId xmlns:p14="http://schemas.microsoft.com/office/powerpoint/2010/main" val="1616530044"/>
              </p:ext>
            </p:extLst>
          </p:nvPr>
        </p:nvGraphicFramePr>
        <p:xfrm>
          <a:off x="252066" y="3637032"/>
          <a:ext cx="9289032" cy="2194560"/>
        </p:xfrm>
        <a:graphic>
          <a:graphicData uri="http://schemas.openxmlformats.org/drawingml/2006/table">
            <a:tbl>
              <a:tblPr/>
              <a:tblGrid>
                <a:gridCol w="1137104">
                  <a:extLst>
                    <a:ext uri="{9D8B030D-6E8A-4147-A177-3AD203B41FA5}">
                      <a16:colId xmlns:a16="http://schemas.microsoft.com/office/drawing/2014/main" val="20000"/>
                    </a:ext>
                  </a:extLst>
                </a:gridCol>
                <a:gridCol w="1105075">
                  <a:extLst>
                    <a:ext uri="{9D8B030D-6E8A-4147-A177-3AD203B41FA5}">
                      <a16:colId xmlns:a16="http://schemas.microsoft.com/office/drawing/2014/main" val="20001"/>
                    </a:ext>
                  </a:extLst>
                </a:gridCol>
                <a:gridCol w="3086413">
                  <a:extLst>
                    <a:ext uri="{9D8B030D-6E8A-4147-A177-3AD203B41FA5}">
                      <a16:colId xmlns:a16="http://schemas.microsoft.com/office/drawing/2014/main" val="20002"/>
                    </a:ext>
                  </a:extLst>
                </a:gridCol>
                <a:gridCol w="2412267">
                  <a:extLst>
                    <a:ext uri="{9D8B030D-6E8A-4147-A177-3AD203B41FA5}">
                      <a16:colId xmlns:a16="http://schemas.microsoft.com/office/drawing/2014/main" val="20003"/>
                    </a:ext>
                  </a:extLst>
                </a:gridCol>
                <a:gridCol w="1548173">
                  <a:extLst>
                    <a:ext uri="{9D8B030D-6E8A-4147-A177-3AD203B41FA5}">
                      <a16:colId xmlns:a16="http://schemas.microsoft.com/office/drawing/2014/main" val="20004"/>
                    </a:ext>
                  </a:extLst>
                </a:gridCol>
              </a:tblGrid>
              <a:tr h="407671">
                <a:tc>
                  <a:txBody>
                    <a:bodyPr/>
                    <a:lstStyle/>
                    <a:p>
                      <a:pPr algn="l" fontAlgn="b"/>
                      <a:r>
                        <a:rPr lang="en-US" sz="1600" b="1" i="0" u="none" strike="noStrike" dirty="0">
                          <a:solidFill>
                            <a:srgbClr val="0000CC"/>
                          </a:solidFill>
                          <a:latin typeface="Arial" panose="020B0604020202020204" pitchFamily="34" charset="0"/>
                          <a:cs typeface="Arial" panose="020B0604020202020204" pitchFamily="34" charset="0"/>
                        </a:rPr>
                        <a:t>Cycle Name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CC"/>
                          </a:solidFill>
                          <a:latin typeface="Arial" panose="020B0604020202020204" pitchFamily="34" charset="0"/>
                          <a:cs typeface="Arial" panose="020B0604020202020204" pitchFamily="34" charset="0"/>
                        </a:rPr>
                        <a:t>Start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CC"/>
                          </a:solidFill>
                          <a:latin typeface="Arial" panose="020B0604020202020204" pitchFamily="34" charset="0"/>
                          <a:cs typeface="Arial" panose="020B0604020202020204" pitchFamily="34" charset="0"/>
                        </a:rPr>
                        <a:t>Cycle description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CC"/>
                          </a:solidFill>
                          <a:latin typeface="Arial" panose="020B0604020202020204" pitchFamily="34" charset="0"/>
                          <a:cs typeface="Arial" panose="020B0604020202020204" pitchFamily="34" charset="0"/>
                        </a:rPr>
                        <a:t>Allocation basis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CC"/>
                          </a:solidFill>
                          <a:latin typeface="Arial" panose="020B0604020202020204" pitchFamily="34" charset="0"/>
                          <a:cs typeface="Arial" panose="020B0604020202020204" pitchFamily="34" charset="0"/>
                        </a:rPr>
                        <a:t>Frequency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8356">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AU00FB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Medical Ops &amp; admin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STAFF NUMBER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QUARTERLY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8356">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AU00FC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INFRASTRUCTURE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Office space allocation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MONTHLY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8356">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AU00IT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IT - INFORMATION TECHNOLOGY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DESKTOP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MONTHLY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8356">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AU00JD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Land Logistics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REQUEST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MONTHLY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8356">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AU00SS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Subsea Costed Work Center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TIMEWRITING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MONTHLY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8356">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AU00SC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SUPPLY CHAIN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BUDGET/LE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QUARTERLY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8356">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AU00CD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External Affairs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Fixed % OF PROJECTS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QUARTERLY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8356">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AU00JA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G &amp; A Allocation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CC"/>
                          </a:solidFill>
                          <a:latin typeface="Arial" panose="020B0604020202020204" pitchFamily="34" charset="0"/>
                          <a:cs typeface="Arial" panose="020B0604020202020204" pitchFamily="34" charset="0"/>
                        </a:rPr>
                        <a:t>Fixed % OF PROJECTS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CC"/>
                          </a:solidFill>
                          <a:latin typeface="Arial" panose="020B0604020202020204" pitchFamily="34" charset="0"/>
                          <a:cs typeface="Arial" panose="020B0604020202020204" pitchFamily="34" charset="0"/>
                        </a:rPr>
                        <a:t>YEARLY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7" name="TextBox 6">
            <a:extLst>
              <a:ext uri="{FF2B5EF4-FFF2-40B4-BE49-F238E27FC236}">
                <a16:creationId xmlns:a16="http://schemas.microsoft.com/office/drawing/2014/main" id="{92EE93C8-0C59-F9A0-8D4A-7FAB61855EB2}"/>
              </a:ext>
            </a:extLst>
          </p:cNvPr>
          <p:cNvSpPr txBox="1"/>
          <p:nvPr/>
        </p:nvSpPr>
        <p:spPr>
          <a:xfrm>
            <a:off x="108050" y="5831592"/>
            <a:ext cx="9577064" cy="1372683"/>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US" sz="1600" b="0" i="0" u="none" strike="noStrike" cap="none" normalizeH="0" baseline="0" dirty="0">
                <a:ln>
                  <a:noFill/>
                </a:ln>
                <a:solidFill>
                  <a:srgbClr val="0000CC"/>
                </a:solidFill>
                <a:effectLst/>
              </a:rPr>
              <a:t>We can see from the table above the cycles, their descriptions and the frequency with which the allocation bases are used to share common costs that have been incurred within a period.</a:t>
            </a: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US" sz="1600" b="0" i="0" u="none" strike="noStrike" cap="none" normalizeH="0" baseline="0" dirty="0">
                <a:ln>
                  <a:noFill/>
                </a:ln>
                <a:solidFill>
                  <a:srgbClr val="0000CC"/>
                </a:solidFill>
                <a:effectLst/>
              </a:rPr>
              <a:t>For instance Au00FC : Infrastructure is a cycle that represents the Infrastructure team who ascertain the office floor space occupied by each business function, and derive a percentage allocation of the office floor space to the total floor space sqms occupied by all business function. </a:t>
            </a:r>
            <a:endParaRPr lang="en-GB" sz="1600" kern="1200" baseline="0" dirty="0">
              <a:solidFill>
                <a:srgbClr val="0000CC"/>
              </a:solidFill>
            </a:endParaRPr>
          </a:p>
        </p:txBody>
      </p:sp>
      <p:sp>
        <p:nvSpPr>
          <p:cNvPr id="10" name="Title 3">
            <a:extLst>
              <a:ext uri="{FF2B5EF4-FFF2-40B4-BE49-F238E27FC236}">
                <a16:creationId xmlns:a16="http://schemas.microsoft.com/office/drawing/2014/main" id="{E2F288BF-4E32-529B-8F53-40E4EC1B3A6F}"/>
              </a:ext>
            </a:extLst>
          </p:cNvPr>
          <p:cNvSpPr txBox="1">
            <a:spLocks/>
          </p:cNvSpPr>
          <p:nvPr/>
        </p:nvSpPr>
        <p:spPr>
          <a:xfrm>
            <a:off x="108050" y="1968415"/>
            <a:ext cx="6624736" cy="30777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Cost Allocation Cycles</a:t>
            </a:r>
          </a:p>
        </p:txBody>
      </p:sp>
      <p:sp>
        <p:nvSpPr>
          <p:cNvPr id="12" name="Title 3">
            <a:extLst>
              <a:ext uri="{FF2B5EF4-FFF2-40B4-BE49-F238E27FC236}">
                <a16:creationId xmlns:a16="http://schemas.microsoft.com/office/drawing/2014/main" id="{F6DCB2BD-F4B0-457F-7444-D51169C4F04B}"/>
              </a:ext>
            </a:extLst>
          </p:cNvPr>
          <p:cNvSpPr txBox="1">
            <a:spLocks/>
          </p:cNvSpPr>
          <p:nvPr/>
        </p:nvSpPr>
        <p:spPr>
          <a:xfrm>
            <a:off x="15542" y="1499471"/>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5EE57B55-BEDB-232D-94E1-91CB4F0A5383}"/>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870518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180058" y="2192098"/>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dirty="0">
                <a:solidFill>
                  <a:srgbClr val="FF0000"/>
                </a:solidFill>
                <a:latin typeface="Arial" panose="020B0604020202020204" pitchFamily="34" charset="0"/>
                <a:cs typeface="Arial" panose="020B0604020202020204" pitchFamily="34" charset="0"/>
              </a:rPr>
              <a:t>Cost Allocation Bases</a:t>
            </a:r>
          </a:p>
        </p:txBody>
      </p:sp>
      <p:graphicFrame>
        <p:nvGraphicFramePr>
          <p:cNvPr id="8" name="Object 2">
            <a:extLst>
              <a:ext uri="{FF2B5EF4-FFF2-40B4-BE49-F238E27FC236}">
                <a16:creationId xmlns:a16="http://schemas.microsoft.com/office/drawing/2014/main" id="{A963A578-9C10-C0F2-CD74-D4860E1FB097}"/>
              </a:ext>
            </a:extLst>
          </p:cNvPr>
          <p:cNvGraphicFramePr>
            <a:graphicFrameLocks noChangeAspect="1"/>
          </p:cNvGraphicFramePr>
          <p:nvPr>
            <p:extLst>
              <p:ext uri="{D42A27DB-BD31-4B8C-83A1-F6EECF244321}">
                <p14:modId xmlns:p14="http://schemas.microsoft.com/office/powerpoint/2010/main" val="2558959426"/>
              </p:ext>
            </p:extLst>
          </p:nvPr>
        </p:nvGraphicFramePr>
        <p:xfrm>
          <a:off x="1332186" y="2628503"/>
          <a:ext cx="7344816" cy="3733963"/>
        </p:xfrm>
        <a:graphic>
          <a:graphicData uri="http://schemas.openxmlformats.org/presentationml/2006/ole">
            <mc:AlternateContent xmlns:mc="http://schemas.openxmlformats.org/markup-compatibility/2006">
              <mc:Choice xmlns:v="urn:schemas-microsoft-com:vml" Requires="v">
                <p:oleObj name="Worksheet" r:id="rId2" imgW="2876449" imgH="2724253" progId="Excel.Sheet.12">
                  <p:embed/>
                </p:oleObj>
              </mc:Choice>
              <mc:Fallback>
                <p:oleObj name="Worksheet" r:id="rId2" imgW="2876449" imgH="2724253" progId="Excel.Sheet.12">
                  <p:embed/>
                  <p:pic>
                    <p:nvPicPr>
                      <p:cNvPr id="8" name="Object 2">
                        <a:extLst>
                          <a:ext uri="{FF2B5EF4-FFF2-40B4-BE49-F238E27FC236}">
                            <a16:creationId xmlns:a16="http://schemas.microsoft.com/office/drawing/2014/main" id="{A963A578-9C10-C0F2-CD74-D4860E1FB0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186" y="2628503"/>
                        <a:ext cx="7344816" cy="3733963"/>
                      </a:xfrm>
                      <a:prstGeom prst="rect">
                        <a:avLst/>
                      </a:prstGeom>
                      <a:noFill/>
                      <a:ln>
                        <a:noFill/>
                      </a:ln>
                      <a:effectLst/>
                    </p:spPr>
                  </p:pic>
                </p:oleObj>
              </mc:Fallback>
            </mc:AlternateContent>
          </a:graphicData>
        </a:graphic>
      </p:graphicFrame>
      <p:sp>
        <p:nvSpPr>
          <p:cNvPr id="9" name="Title 3">
            <a:extLst>
              <a:ext uri="{FF2B5EF4-FFF2-40B4-BE49-F238E27FC236}">
                <a16:creationId xmlns:a16="http://schemas.microsoft.com/office/drawing/2014/main" id="{4AF855E3-EC24-777B-E40D-6E0C376E52ED}"/>
              </a:ext>
            </a:extLst>
          </p:cNvPr>
          <p:cNvSpPr txBox="1">
            <a:spLocks/>
          </p:cNvSpPr>
          <p:nvPr/>
        </p:nvSpPr>
        <p:spPr>
          <a:xfrm>
            <a:off x="396081" y="6665886"/>
            <a:ext cx="9395991" cy="276999"/>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dirty="0">
                <a:solidFill>
                  <a:srgbClr val="0000CC"/>
                </a:solidFill>
                <a:latin typeface="Arial" panose="020B0604020202020204" pitchFamily="34" charset="0"/>
                <a:cs typeface="Arial" panose="020B0604020202020204" pitchFamily="34" charset="0"/>
              </a:rPr>
              <a:t>In line with NNPC/NAPIMS UAPC</a:t>
            </a:r>
          </a:p>
        </p:txBody>
      </p:sp>
      <p:sp>
        <p:nvSpPr>
          <p:cNvPr id="6" name="Title 3">
            <a:extLst>
              <a:ext uri="{FF2B5EF4-FFF2-40B4-BE49-F238E27FC236}">
                <a16:creationId xmlns:a16="http://schemas.microsoft.com/office/drawing/2014/main" id="{B18107DC-53F6-9549-4BC6-0FFDA90DDD80}"/>
              </a:ext>
            </a:extLst>
          </p:cNvPr>
          <p:cNvSpPr txBox="1">
            <a:spLocks/>
          </p:cNvSpPr>
          <p:nvPr/>
        </p:nvSpPr>
        <p:spPr>
          <a:xfrm>
            <a:off x="252066" y="1652908"/>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79159214-ED5F-3DB1-4C41-E48B7DFFFA7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39318749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36042" y="2175548"/>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Cost Allocation Methodology</a:t>
            </a:r>
          </a:p>
        </p:txBody>
      </p:sp>
      <p:graphicFrame>
        <p:nvGraphicFramePr>
          <p:cNvPr id="8" name="Group 83">
            <a:extLst>
              <a:ext uri="{FF2B5EF4-FFF2-40B4-BE49-F238E27FC236}">
                <a16:creationId xmlns:a16="http://schemas.microsoft.com/office/drawing/2014/main" id="{DE8C3D6C-57B9-AF99-F3B7-87656E30E984}"/>
              </a:ext>
            </a:extLst>
          </p:cNvPr>
          <p:cNvGraphicFramePr>
            <a:graphicFrameLocks/>
          </p:cNvGraphicFramePr>
          <p:nvPr>
            <p:extLst>
              <p:ext uri="{D42A27DB-BD31-4B8C-83A1-F6EECF244321}">
                <p14:modId xmlns:p14="http://schemas.microsoft.com/office/powerpoint/2010/main" val="2150183364"/>
              </p:ext>
            </p:extLst>
          </p:nvPr>
        </p:nvGraphicFramePr>
        <p:xfrm>
          <a:off x="252066" y="2628503"/>
          <a:ext cx="9300908" cy="4473972"/>
        </p:xfrm>
        <a:graphic>
          <a:graphicData uri="http://schemas.openxmlformats.org/drawingml/2006/table">
            <a:tbl>
              <a:tblPr/>
              <a:tblGrid>
                <a:gridCol w="9300908">
                  <a:extLst>
                    <a:ext uri="{9D8B030D-6E8A-4147-A177-3AD203B41FA5}">
                      <a16:colId xmlns:a16="http://schemas.microsoft.com/office/drawing/2014/main" val="20000"/>
                    </a:ext>
                  </a:extLst>
                </a:gridCol>
              </a:tblGrid>
              <a:tr h="4354198">
                <a:tc>
                  <a:txBody>
                    <a:bodyPr/>
                    <a:lstStyle/>
                    <a:p>
                      <a:r>
                        <a:rPr lang="en-GB" sz="1800" b="1" u="sng" kern="1200" dirty="0">
                          <a:solidFill>
                            <a:srgbClr val="0000CC"/>
                          </a:solidFill>
                          <a:latin typeface="Arial" panose="020B0604020202020204" pitchFamily="34" charset="0"/>
                          <a:ea typeface="+mn-ea"/>
                          <a:cs typeface="Arial" panose="020B0604020202020204" pitchFamily="34" charset="0"/>
                        </a:rPr>
                        <a:t>METHODOLOGY</a:t>
                      </a:r>
                    </a:p>
                    <a:p>
                      <a:endParaRPr lang="en-GB" sz="1800" b="0" kern="1200" dirty="0">
                        <a:solidFill>
                          <a:srgbClr val="0000CC"/>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00CC"/>
                          </a:solidFill>
                          <a:latin typeface="Arial" panose="020B0604020202020204" pitchFamily="34" charset="0"/>
                          <a:cs typeface="Arial" panose="020B0604020202020204" pitchFamily="34" charset="0"/>
                        </a:rPr>
                        <a:t>Common costs which have been accumulated by primary cost elements are pooled in venture 425000 are allocated with secondary cost elements to receiving cost objects using the</a:t>
                      </a:r>
                      <a:r>
                        <a:rPr lang="en-GB" sz="1800" b="0" baseline="0" dirty="0">
                          <a:solidFill>
                            <a:srgbClr val="0000CC"/>
                          </a:solidFill>
                          <a:latin typeface="Arial" panose="020B0604020202020204" pitchFamily="34" charset="0"/>
                          <a:cs typeface="Arial" panose="020B0604020202020204" pitchFamily="34" charset="0"/>
                        </a:rPr>
                        <a:t> two tier method.</a:t>
                      </a:r>
                      <a:r>
                        <a:rPr lang="en-US" sz="1800" b="0" kern="1200" dirty="0">
                          <a:solidFill>
                            <a:srgbClr val="0000CC"/>
                          </a:solidFill>
                          <a:latin typeface="Arial" panose="020B0604020202020204" pitchFamily="34" charset="0"/>
                          <a:ea typeface="+mn-ea"/>
                          <a:cs typeface="Arial" panose="020B0604020202020204" pitchFamily="34" charset="0"/>
                        </a:rPr>
                        <a:t> The</a:t>
                      </a:r>
                      <a:r>
                        <a:rPr lang="en-US" sz="1800" b="0" kern="1200" baseline="0" dirty="0">
                          <a:solidFill>
                            <a:srgbClr val="0000CC"/>
                          </a:solidFill>
                          <a:latin typeface="Arial" panose="020B0604020202020204" pitchFamily="34" charset="0"/>
                          <a:ea typeface="+mn-ea"/>
                          <a:cs typeface="Arial" panose="020B0604020202020204" pitchFamily="34" charset="0"/>
                        </a:rPr>
                        <a:t> two tier method is required where  the allocation keys/basis does not result in a direct allocation to the ultimate beneficiary (fields, assets or projects)</a:t>
                      </a:r>
                      <a:r>
                        <a:rPr lang="en-US" sz="1800" b="0" kern="1200" dirty="0">
                          <a:solidFill>
                            <a:srgbClr val="0000CC"/>
                          </a:solidFill>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rgbClr val="0000CC"/>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CC"/>
                          </a:solidFill>
                          <a:latin typeface="Arial" panose="020B0604020202020204" pitchFamily="34" charset="0"/>
                          <a:ea typeface="+mn-ea"/>
                          <a:cs typeface="Arial" panose="020B0604020202020204" pitchFamily="34" charset="0"/>
                        </a:rPr>
                        <a:t>Cost incurred</a:t>
                      </a:r>
                      <a:r>
                        <a:rPr lang="en-US" sz="1800" b="0" kern="1200" baseline="0" dirty="0">
                          <a:solidFill>
                            <a:srgbClr val="0000CC"/>
                          </a:solidFill>
                          <a:latin typeface="Arial" panose="020B0604020202020204" pitchFamily="34" charset="0"/>
                          <a:ea typeface="+mn-ea"/>
                          <a:cs typeface="Arial" panose="020B0604020202020204" pitchFamily="34" charset="0"/>
                        </a:rPr>
                        <a:t> by the sender cost centers/support departments (IT,HR &amp; Facilities) are charged directly to the technical departments, ventures, field or projects if the costs can be traced directly to the receivers; or accumulated in the support department’s cost pool ( sender cost pool) for subsequent allocation to the intermediate cost pool, technical departments, ventures, field or projects using a pre defined allocation basis for each cost item.</a:t>
                      </a:r>
                      <a:endParaRPr lang="en-US" sz="1800" b="0" kern="1200" dirty="0">
                        <a:solidFill>
                          <a:srgbClr val="0000CC"/>
                        </a:solidFill>
                        <a:latin typeface="Arial" panose="020B0604020202020204" pitchFamily="34" charset="0"/>
                        <a:ea typeface="+mn-ea"/>
                        <a:cs typeface="Arial" panose="020B0604020202020204" pitchFamily="34" charset="0"/>
                      </a:endParaRPr>
                    </a:p>
                    <a:p>
                      <a:r>
                        <a:rPr lang="en-GB" sz="2000" b="0" baseline="0" dirty="0"/>
                        <a:t> </a:t>
                      </a:r>
                      <a:endParaRPr lang="en-US" sz="2000" b="0" kern="1200" dirty="0">
                        <a:solidFill>
                          <a:schemeClr val="tx1"/>
                        </a:solidFill>
                        <a:latin typeface="+mn-lt"/>
                        <a:ea typeface="+mn-ea"/>
                        <a:cs typeface="+mn-cs"/>
                      </a:endParaRPr>
                    </a:p>
                    <a:p>
                      <a:pPr lvl="0">
                        <a:buFont typeface="Arial" pitchFamily="34" charset="0"/>
                        <a:buNone/>
                      </a:pPr>
                      <a:endParaRPr kumimoji="0" lang="en-US" sz="1500" b="0" i="0" u="none" strike="noStrike" cap="none" normalizeH="0" baseline="0" dirty="0">
                        <a:ln>
                          <a:noFill/>
                        </a:ln>
                        <a:solidFill>
                          <a:schemeClr val="tx1"/>
                        </a:solidFill>
                        <a:effectLst/>
                        <a:latin typeface="Futura Medium" pitchFamily="2" charset="0"/>
                        <a:cs typeface="Times New Roman" pitchFamily="18" charset="0"/>
                      </a:endParaRPr>
                    </a:p>
                  </a:txBody>
                  <a:tcPr marL="100092" marR="100092" marT="50046" marB="5004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Title 3">
            <a:extLst>
              <a:ext uri="{FF2B5EF4-FFF2-40B4-BE49-F238E27FC236}">
                <a16:creationId xmlns:a16="http://schemas.microsoft.com/office/drawing/2014/main" id="{58F24759-101B-A2AA-4093-FB6D55C92741}"/>
              </a:ext>
            </a:extLst>
          </p:cNvPr>
          <p:cNvSpPr txBox="1">
            <a:spLocks/>
          </p:cNvSpPr>
          <p:nvPr/>
        </p:nvSpPr>
        <p:spPr>
          <a:xfrm>
            <a:off x="36042" y="1661039"/>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3AB2607F-1147-D7F2-9EB1-35BA869077AE}"/>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410011617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36042" y="1822508"/>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Cost Allocation Methodology</a:t>
            </a:r>
          </a:p>
        </p:txBody>
      </p:sp>
      <p:graphicFrame>
        <p:nvGraphicFramePr>
          <p:cNvPr id="8" name="Group 83">
            <a:extLst>
              <a:ext uri="{FF2B5EF4-FFF2-40B4-BE49-F238E27FC236}">
                <a16:creationId xmlns:a16="http://schemas.microsoft.com/office/drawing/2014/main" id="{DE8C3D6C-57B9-AF99-F3B7-87656E30E984}"/>
              </a:ext>
            </a:extLst>
          </p:cNvPr>
          <p:cNvGraphicFramePr>
            <a:graphicFrameLocks/>
          </p:cNvGraphicFramePr>
          <p:nvPr>
            <p:extLst>
              <p:ext uri="{D42A27DB-BD31-4B8C-83A1-F6EECF244321}">
                <p14:modId xmlns:p14="http://schemas.microsoft.com/office/powerpoint/2010/main" val="980217958"/>
              </p:ext>
            </p:extLst>
          </p:nvPr>
        </p:nvGraphicFramePr>
        <p:xfrm>
          <a:off x="180058" y="2161063"/>
          <a:ext cx="9649072" cy="5075952"/>
        </p:xfrm>
        <a:graphic>
          <a:graphicData uri="http://schemas.openxmlformats.org/drawingml/2006/table">
            <a:tbl>
              <a:tblPr/>
              <a:tblGrid>
                <a:gridCol w="9649072">
                  <a:extLst>
                    <a:ext uri="{9D8B030D-6E8A-4147-A177-3AD203B41FA5}">
                      <a16:colId xmlns:a16="http://schemas.microsoft.com/office/drawing/2014/main" val="20000"/>
                    </a:ext>
                  </a:extLst>
                </a:gridCol>
              </a:tblGrid>
              <a:tr h="4887857">
                <a:tc>
                  <a:txBody>
                    <a:bodyPr/>
                    <a:lstStyle/>
                    <a:p>
                      <a:r>
                        <a:rPr lang="en-GB" sz="1800" b="1" baseline="0" dirty="0">
                          <a:solidFill>
                            <a:srgbClr val="0000CC"/>
                          </a:solidFill>
                          <a:latin typeface="Arial" panose="020B0604020202020204" pitchFamily="34" charset="0"/>
                          <a:cs typeface="Arial" panose="020B0604020202020204" pitchFamily="34" charset="0"/>
                        </a:rPr>
                        <a:t>TWO TIER METHODOLOGY EXPLAINED </a:t>
                      </a:r>
                      <a:endParaRPr lang="en-US" sz="1800" b="1" kern="1200" dirty="0">
                        <a:solidFill>
                          <a:srgbClr val="0000CC"/>
                        </a:solidFill>
                        <a:latin typeface="Arial" panose="020B0604020202020204" pitchFamily="34" charset="0"/>
                        <a:ea typeface="+mn-ea"/>
                        <a:cs typeface="Arial" panose="020B0604020202020204" pitchFamily="34" charset="0"/>
                      </a:endParaRPr>
                    </a:p>
                    <a:p>
                      <a:pPr lvl="0">
                        <a:buFont typeface="Arial" pitchFamily="34" charset="0"/>
                        <a:buNone/>
                      </a:pPr>
                      <a:endParaRPr kumimoji="0" lang="en-US" sz="10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r>
                        <a:rPr lang="en-GB" sz="1800" b="1" u="sng" kern="1200" dirty="0">
                          <a:solidFill>
                            <a:srgbClr val="0000CC"/>
                          </a:solidFill>
                          <a:latin typeface="Arial" panose="020B0604020202020204" pitchFamily="34" charset="0"/>
                          <a:ea typeface="+mn-ea"/>
                          <a:cs typeface="Arial" panose="020B0604020202020204" pitchFamily="34" charset="0"/>
                        </a:rPr>
                        <a:t>Tier 1:</a:t>
                      </a:r>
                      <a:endParaRPr lang="en-US" sz="1800" b="1" kern="1200" dirty="0">
                        <a:solidFill>
                          <a:srgbClr val="0000CC"/>
                        </a:solidFill>
                        <a:latin typeface="Arial" panose="020B0604020202020204" pitchFamily="34" charset="0"/>
                        <a:ea typeface="+mn-ea"/>
                        <a:cs typeface="Arial" panose="020B0604020202020204" pitchFamily="34" charset="0"/>
                      </a:endParaRPr>
                    </a:p>
                    <a:p>
                      <a:r>
                        <a:rPr lang="en-US" sz="1800" kern="1200" dirty="0">
                          <a:solidFill>
                            <a:srgbClr val="0000CC"/>
                          </a:solidFill>
                          <a:latin typeface="Arial" panose="020B0604020202020204" pitchFamily="34" charset="0"/>
                          <a:ea typeface="+mn-ea"/>
                          <a:cs typeface="Arial" panose="020B0604020202020204" pitchFamily="34" charset="0"/>
                        </a:rPr>
                        <a:t>This tier mainly focuses on the allocation of costs from the sender cost centers to the penultimate or ultimate beneficiaries. The cost pooled in the cost objects of teams that are activity based (logistics, HSE, Infrastructure)</a:t>
                      </a:r>
                      <a:r>
                        <a:rPr lang="en-US" sz="1800" kern="1200" baseline="0" dirty="0">
                          <a:solidFill>
                            <a:srgbClr val="0000CC"/>
                          </a:solidFill>
                          <a:latin typeface="Arial" panose="020B0604020202020204" pitchFamily="34" charset="0"/>
                          <a:ea typeface="+mn-ea"/>
                          <a:cs typeface="Arial" panose="020B0604020202020204" pitchFamily="34" charset="0"/>
                        </a:rPr>
                        <a:t> </a:t>
                      </a:r>
                      <a:r>
                        <a:rPr lang="en-US" sz="1800" kern="1200" dirty="0">
                          <a:solidFill>
                            <a:srgbClr val="0000CC"/>
                          </a:solidFill>
                          <a:latin typeface="Arial" panose="020B0604020202020204" pitchFamily="34" charset="0"/>
                          <a:ea typeface="+mn-ea"/>
                          <a:cs typeface="Arial" panose="020B0604020202020204" pitchFamily="34" charset="0"/>
                        </a:rPr>
                        <a:t>are allocated to the technical teams</a:t>
                      </a:r>
                      <a:r>
                        <a:rPr lang="en-US" sz="1800" kern="1200" baseline="0" dirty="0">
                          <a:solidFill>
                            <a:srgbClr val="0000CC"/>
                          </a:solidFill>
                          <a:latin typeface="Arial" panose="020B0604020202020204" pitchFamily="34" charset="0"/>
                          <a:ea typeface="+mn-ea"/>
                          <a:cs typeface="Arial" panose="020B0604020202020204" pitchFamily="34" charset="0"/>
                        </a:rPr>
                        <a:t>/penultimate beneficiaries (Well engineering, exploration, development ) </a:t>
                      </a:r>
                      <a:r>
                        <a:rPr lang="en-US" sz="1800" kern="1200" dirty="0">
                          <a:solidFill>
                            <a:srgbClr val="0000CC"/>
                          </a:solidFill>
                          <a:latin typeface="Arial" panose="020B0604020202020204" pitchFamily="34" charset="0"/>
                          <a:ea typeface="+mn-ea"/>
                          <a:cs typeface="Arial" panose="020B0604020202020204" pitchFamily="34" charset="0"/>
                        </a:rPr>
                        <a:t>and Nontechnical teams/ support functions (finance, </a:t>
                      </a:r>
                      <a:r>
                        <a:rPr lang="en-US" sz="1800" kern="1200" dirty="0" err="1">
                          <a:solidFill>
                            <a:srgbClr val="0000CC"/>
                          </a:solidFill>
                          <a:latin typeface="Arial" panose="020B0604020202020204" pitchFamily="34" charset="0"/>
                          <a:ea typeface="+mn-ea"/>
                          <a:cs typeface="Arial" panose="020B0604020202020204" pitchFamily="34" charset="0"/>
                        </a:rPr>
                        <a:t>hr</a:t>
                      </a:r>
                      <a:r>
                        <a:rPr lang="en-US" sz="1800" kern="1200" dirty="0">
                          <a:solidFill>
                            <a:srgbClr val="0000CC"/>
                          </a:solidFill>
                          <a:latin typeface="Arial" panose="020B0604020202020204" pitchFamily="34" charset="0"/>
                          <a:ea typeface="+mn-ea"/>
                          <a:cs typeface="Arial" panose="020B0604020202020204" pitchFamily="34" charset="0"/>
                        </a:rPr>
                        <a:t>, IT) common cost pool. At the end of the Tier 1 allocation, costs in the sender cost pools must be fully charged out either directly to the technical departments, fields or projects; or retained in the intermediate cost pool for subsequent allocation to Tier 2.</a:t>
                      </a:r>
                    </a:p>
                    <a:p>
                      <a:pPr lvl="0">
                        <a:buFont typeface="Arial" pitchFamily="34" charset="0"/>
                        <a:buNone/>
                      </a:pPr>
                      <a:endParaRPr kumimoji="0" lang="en-GB" sz="105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r>
                        <a:rPr lang="en-GB" sz="1800" b="1" u="sng" kern="1200" dirty="0">
                          <a:solidFill>
                            <a:srgbClr val="0000CC"/>
                          </a:solidFill>
                          <a:latin typeface="Arial" panose="020B0604020202020204" pitchFamily="34" charset="0"/>
                          <a:ea typeface="+mn-ea"/>
                          <a:cs typeface="Arial" panose="020B0604020202020204" pitchFamily="34" charset="0"/>
                        </a:rPr>
                        <a:t>Tier 2:</a:t>
                      </a:r>
                      <a:endParaRPr lang="en-US" sz="1800" b="1" kern="1200" dirty="0">
                        <a:solidFill>
                          <a:srgbClr val="0000CC"/>
                        </a:solidFill>
                        <a:latin typeface="Arial" panose="020B0604020202020204" pitchFamily="34" charset="0"/>
                        <a:ea typeface="+mn-ea"/>
                        <a:cs typeface="Arial" panose="020B0604020202020204" pitchFamily="34" charset="0"/>
                      </a:endParaRPr>
                    </a:p>
                    <a:p>
                      <a:r>
                        <a:rPr lang="en-GB" sz="1800" kern="1200" dirty="0">
                          <a:solidFill>
                            <a:srgbClr val="0000CC"/>
                          </a:solidFill>
                          <a:latin typeface="Arial" panose="020B0604020202020204" pitchFamily="34" charset="0"/>
                          <a:ea typeface="+mn-ea"/>
                          <a:cs typeface="Arial" panose="020B0604020202020204" pitchFamily="34" charset="0"/>
                        </a:rPr>
                        <a:t>This tier focuses on allocating</a:t>
                      </a:r>
                      <a:r>
                        <a:rPr lang="en-GB" sz="1800" kern="1200" baseline="0" dirty="0">
                          <a:solidFill>
                            <a:srgbClr val="0000CC"/>
                          </a:solidFill>
                          <a:latin typeface="Arial" panose="020B0604020202020204" pitchFamily="34" charset="0"/>
                          <a:ea typeface="+mn-ea"/>
                          <a:cs typeface="Arial" panose="020B0604020202020204" pitchFamily="34" charset="0"/>
                        </a:rPr>
                        <a:t> costs in the technical departments and the intermediate cost pool costs to the ultimate beneficiary. Upon receipt of its share of the costs from the sender cost centre, the technical department will allocate these costs to the various assets, </a:t>
                      </a:r>
                      <a:r>
                        <a:rPr lang="en-US" sz="1800" kern="1200" baseline="0" dirty="0">
                          <a:solidFill>
                            <a:srgbClr val="0000CC"/>
                          </a:solidFill>
                          <a:latin typeface="Arial" panose="020B0604020202020204" pitchFamily="34" charset="0"/>
                          <a:ea typeface="+mn-ea"/>
                          <a:cs typeface="Arial" panose="020B0604020202020204" pitchFamily="34" charset="0"/>
                        </a:rPr>
                        <a:t>ventures, fields or projects based on the size of the ventures, fields or projects. </a:t>
                      </a:r>
                    </a:p>
                    <a:p>
                      <a:r>
                        <a:rPr lang="en-US" sz="1800" kern="1200" baseline="0" dirty="0">
                          <a:solidFill>
                            <a:srgbClr val="0000CC"/>
                          </a:solidFill>
                          <a:latin typeface="Arial" panose="020B0604020202020204" pitchFamily="34" charset="0"/>
                          <a:ea typeface="+mn-ea"/>
                          <a:cs typeface="Arial" panose="020B0604020202020204" pitchFamily="34" charset="0"/>
                        </a:rPr>
                        <a:t>The costs accumulated in the intermediate cost pool will also be allocated to the various ventures, fields or projects based on the size of the ventures, fields or projects. The size of each venture will be determined by the budget for the venture project.</a:t>
                      </a:r>
                      <a:r>
                        <a:rPr lang="en-GB" sz="1800" kern="1200" dirty="0">
                          <a:solidFill>
                            <a:srgbClr val="0000CC"/>
                          </a:solidFill>
                          <a:latin typeface="Arial" panose="020B0604020202020204" pitchFamily="34" charset="0"/>
                          <a:ea typeface="+mn-ea"/>
                          <a:cs typeface="Arial" panose="020B0604020202020204" pitchFamily="34" charset="0"/>
                        </a:rPr>
                        <a:t> </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100092" marR="100092" marT="50046" marB="5004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Title 3">
            <a:extLst>
              <a:ext uri="{FF2B5EF4-FFF2-40B4-BE49-F238E27FC236}">
                <a16:creationId xmlns:a16="http://schemas.microsoft.com/office/drawing/2014/main" id="{5D1ADD1F-3FE5-F0C3-390E-8F6389E9A48F}"/>
              </a:ext>
            </a:extLst>
          </p:cNvPr>
          <p:cNvSpPr txBox="1">
            <a:spLocks/>
          </p:cNvSpPr>
          <p:nvPr/>
        </p:nvSpPr>
        <p:spPr>
          <a:xfrm>
            <a:off x="0" y="1469004"/>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53CBFE35-34F2-EE1C-DA43-A654415177F3}"/>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99669039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180058" y="2375581"/>
            <a:ext cx="6624736"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b="0" dirty="0">
                <a:solidFill>
                  <a:srgbClr val="FF0000"/>
                </a:solidFill>
                <a:latin typeface="Arial" panose="020B0604020202020204" pitchFamily="34" charset="0"/>
                <a:cs typeface="Arial" panose="020B0604020202020204" pitchFamily="34" charset="0"/>
              </a:rPr>
              <a:t>Cost Allocation Methodology</a:t>
            </a:r>
          </a:p>
        </p:txBody>
      </p:sp>
      <p:sp>
        <p:nvSpPr>
          <p:cNvPr id="5" name="TextBox 4">
            <a:extLst>
              <a:ext uri="{FF2B5EF4-FFF2-40B4-BE49-F238E27FC236}">
                <a16:creationId xmlns:a16="http://schemas.microsoft.com/office/drawing/2014/main" id="{DD5B1F3F-BB5D-B728-3B93-B3C411D48927}"/>
              </a:ext>
            </a:extLst>
          </p:cNvPr>
          <p:cNvSpPr txBox="1"/>
          <p:nvPr/>
        </p:nvSpPr>
        <p:spPr>
          <a:xfrm>
            <a:off x="252066" y="2774721"/>
            <a:ext cx="8928992" cy="2015936"/>
          </a:xfrm>
          <a:prstGeom prst="rect">
            <a:avLst/>
          </a:prstGeom>
          <a:noFill/>
        </p:spPr>
        <p:txBody>
          <a:bodyPr wrap="square">
            <a:spAutoFit/>
          </a:bodyPr>
          <a:lstStyle/>
          <a:p>
            <a:r>
              <a:rPr lang="en-GB" b="1" u="sng" kern="1200" dirty="0">
                <a:solidFill>
                  <a:srgbClr val="0000CC"/>
                </a:solidFill>
              </a:rPr>
              <a:t>ILLUSTRATION OF TIER 1 COST</a:t>
            </a:r>
            <a:r>
              <a:rPr lang="en-GB" b="0" u="none" kern="1200" dirty="0">
                <a:solidFill>
                  <a:srgbClr val="0000CC"/>
                </a:solidFill>
              </a:rPr>
              <a:t>.</a:t>
            </a:r>
          </a:p>
          <a:p>
            <a:endParaRPr lang="en-GB" kern="1200" dirty="0">
              <a:solidFill>
                <a:srgbClr val="0000CC"/>
              </a:solidFill>
            </a:endParaRPr>
          </a:p>
          <a:p>
            <a:r>
              <a:rPr lang="en-GB" kern="1200" baseline="0" dirty="0">
                <a:solidFill>
                  <a:srgbClr val="0000CC"/>
                </a:solidFill>
              </a:rPr>
              <a:t>Tier 1 costs are allocated using Staff numbers and/or office space allocation, while the tier 2 cost from the technical departments, other support departments are allocated to the fields and projects using budget or latest estimate.</a:t>
            </a:r>
          </a:p>
          <a:p>
            <a:endParaRPr lang="en-GB" kern="1200" baseline="0" dirty="0">
              <a:solidFill>
                <a:srgbClr val="0000CC"/>
              </a:solidFill>
            </a:endParaRPr>
          </a:p>
          <a:p>
            <a:r>
              <a:rPr lang="en-GB" kern="1200" baseline="0" dirty="0">
                <a:solidFill>
                  <a:srgbClr val="0000CC"/>
                </a:solidFill>
              </a:rPr>
              <a:t>Below is a diagrammatic representation of the two tier methodology:</a:t>
            </a:r>
            <a:endParaRPr lang="en-GB" kern="1200" dirty="0">
              <a:solidFill>
                <a:srgbClr val="0000CC"/>
              </a:solidFill>
            </a:endParaRPr>
          </a:p>
        </p:txBody>
      </p:sp>
      <p:graphicFrame>
        <p:nvGraphicFramePr>
          <p:cNvPr id="6" name="Table 5">
            <a:extLst>
              <a:ext uri="{FF2B5EF4-FFF2-40B4-BE49-F238E27FC236}">
                <a16:creationId xmlns:a16="http://schemas.microsoft.com/office/drawing/2014/main" id="{81634292-68DE-399E-01B9-1898DE4C51F0}"/>
              </a:ext>
            </a:extLst>
          </p:cNvPr>
          <p:cNvGraphicFramePr>
            <a:graphicFrameLocks noGrp="1"/>
          </p:cNvGraphicFramePr>
          <p:nvPr>
            <p:extLst>
              <p:ext uri="{D42A27DB-BD31-4B8C-83A1-F6EECF244321}">
                <p14:modId xmlns:p14="http://schemas.microsoft.com/office/powerpoint/2010/main" val="3576416158"/>
              </p:ext>
            </p:extLst>
          </p:nvPr>
        </p:nvGraphicFramePr>
        <p:xfrm>
          <a:off x="540098" y="5087939"/>
          <a:ext cx="9145015" cy="1284980"/>
        </p:xfrm>
        <a:graphic>
          <a:graphicData uri="http://schemas.openxmlformats.org/drawingml/2006/table">
            <a:tbl>
              <a:tblPr/>
              <a:tblGrid>
                <a:gridCol w="1188264">
                  <a:extLst>
                    <a:ext uri="{9D8B030D-6E8A-4147-A177-3AD203B41FA5}">
                      <a16:colId xmlns:a16="http://schemas.microsoft.com/office/drawing/2014/main" val="20000"/>
                    </a:ext>
                  </a:extLst>
                </a:gridCol>
                <a:gridCol w="1620361">
                  <a:extLst>
                    <a:ext uri="{9D8B030D-6E8A-4147-A177-3AD203B41FA5}">
                      <a16:colId xmlns:a16="http://schemas.microsoft.com/office/drawing/2014/main" val="20001"/>
                    </a:ext>
                  </a:extLst>
                </a:gridCol>
                <a:gridCol w="2216109">
                  <a:extLst>
                    <a:ext uri="{9D8B030D-6E8A-4147-A177-3AD203B41FA5}">
                      <a16:colId xmlns:a16="http://schemas.microsoft.com/office/drawing/2014/main" val="20002"/>
                    </a:ext>
                  </a:extLst>
                </a:gridCol>
                <a:gridCol w="1888803">
                  <a:extLst>
                    <a:ext uri="{9D8B030D-6E8A-4147-A177-3AD203B41FA5}">
                      <a16:colId xmlns:a16="http://schemas.microsoft.com/office/drawing/2014/main" val="20003"/>
                    </a:ext>
                  </a:extLst>
                </a:gridCol>
                <a:gridCol w="1628508">
                  <a:extLst>
                    <a:ext uri="{9D8B030D-6E8A-4147-A177-3AD203B41FA5}">
                      <a16:colId xmlns:a16="http://schemas.microsoft.com/office/drawing/2014/main" val="20004"/>
                    </a:ext>
                  </a:extLst>
                </a:gridCol>
                <a:gridCol w="602970">
                  <a:extLst>
                    <a:ext uri="{9D8B030D-6E8A-4147-A177-3AD203B41FA5}">
                      <a16:colId xmlns:a16="http://schemas.microsoft.com/office/drawing/2014/main" val="20005"/>
                    </a:ext>
                  </a:extLst>
                </a:gridCol>
              </a:tblGrid>
              <a:tr h="350790">
                <a:tc>
                  <a:txBody>
                    <a:bodyPr/>
                    <a:lstStyle/>
                    <a:p>
                      <a:pPr algn="l" fontAlgn="b"/>
                      <a:r>
                        <a:rPr lang="en-US" sz="1500" b="1" i="0" u="none" strike="noStrike" dirty="0">
                          <a:solidFill>
                            <a:srgbClr val="0000CC"/>
                          </a:solidFill>
                          <a:latin typeface="Arial" panose="020B0604020202020204" pitchFamily="34" charset="0"/>
                          <a:cs typeface="Arial" panose="020B0604020202020204" pitchFamily="34" charset="0"/>
                        </a:rPr>
                        <a:t>Cycle Name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CC"/>
                          </a:solidFill>
                          <a:latin typeface="Arial" panose="020B0604020202020204" pitchFamily="34" charset="0"/>
                          <a:cs typeface="Arial" panose="020B0604020202020204" pitchFamily="34" charset="0"/>
                        </a:rPr>
                        <a:t>Start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CC"/>
                          </a:solidFill>
                          <a:latin typeface="Arial" panose="020B0604020202020204" pitchFamily="34" charset="0"/>
                          <a:cs typeface="Arial" panose="020B0604020202020204" pitchFamily="34" charset="0"/>
                        </a:rPr>
                        <a:t>Cycle description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1" i="0" u="none" strike="noStrike">
                          <a:solidFill>
                            <a:srgbClr val="0000CC"/>
                          </a:solidFill>
                          <a:latin typeface="Arial" panose="020B0604020202020204" pitchFamily="34" charset="0"/>
                          <a:cs typeface="Arial" panose="020B0604020202020204" pitchFamily="34" charset="0"/>
                        </a:rPr>
                        <a:t>Allocatiion basis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CC"/>
                          </a:solidFill>
                          <a:latin typeface="Arial" panose="020B0604020202020204" pitchFamily="34" charset="0"/>
                          <a:cs typeface="Arial" panose="020B0604020202020204" pitchFamily="34" charset="0"/>
                        </a:rPr>
                        <a:t>Frequency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CC"/>
                          </a:solidFill>
                          <a:latin typeface="Arial" panose="020B0604020202020204" pitchFamily="34" charset="0"/>
                          <a:cs typeface="Arial" panose="020B0604020202020204" pitchFamily="34" charset="0"/>
                        </a:rPr>
                        <a:t>TIER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67095">
                <a:tc>
                  <a:txBody>
                    <a:bodyPr/>
                    <a:lstStyle/>
                    <a:p>
                      <a:pPr algn="l" fontAlgn="b"/>
                      <a:r>
                        <a:rPr lang="en-US" sz="1500" b="0" i="0" u="none" strike="noStrike">
                          <a:solidFill>
                            <a:srgbClr val="0000CC"/>
                          </a:solidFill>
                          <a:latin typeface="Arial" panose="020B0604020202020204" pitchFamily="34" charset="0"/>
                          <a:cs typeface="Arial" panose="020B0604020202020204" pitchFamily="34" charset="0"/>
                        </a:rPr>
                        <a:t>AU00FC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INFRASTRUCTURE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Staff</a:t>
                      </a:r>
                      <a:r>
                        <a:rPr lang="en-US" sz="1500" b="0" i="0" u="none" strike="noStrike" baseline="0" dirty="0">
                          <a:solidFill>
                            <a:srgbClr val="0000CC"/>
                          </a:solidFill>
                          <a:latin typeface="Arial" panose="020B0604020202020204" pitchFamily="34" charset="0"/>
                          <a:cs typeface="Arial" panose="020B0604020202020204" pitchFamily="34" charset="0"/>
                        </a:rPr>
                        <a:t> numbers </a:t>
                      </a:r>
                      <a:r>
                        <a:rPr lang="en-US" sz="1500" b="0" i="0" u="none" strike="noStrike" dirty="0">
                          <a:solidFill>
                            <a:srgbClr val="0000CC"/>
                          </a:solidFill>
                          <a:latin typeface="Arial" panose="020B0604020202020204" pitchFamily="34" charset="0"/>
                          <a:cs typeface="Arial" panose="020B0604020202020204" pitchFamily="34" charset="0"/>
                        </a:rPr>
                        <a:t>&amp; office space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QUARTERLY &amp; Monthly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CC"/>
                          </a:solidFill>
                          <a:latin typeface="Arial" panose="020B0604020202020204" pitchFamily="34" charset="0"/>
                          <a:cs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7095">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AU00IF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01.01.2011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INFRASTRUCTURE - TIER 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BUDGET/LE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CC"/>
                          </a:solidFill>
                          <a:latin typeface="Arial" panose="020B0604020202020204" pitchFamily="34" charset="0"/>
                          <a:cs typeface="Arial" panose="020B0604020202020204" pitchFamily="34" charset="0"/>
                        </a:rPr>
                        <a:t>QUARTERLY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CC"/>
                          </a:solidFill>
                          <a:latin typeface="Arial" panose="020B0604020202020204" pitchFamily="34" charset="0"/>
                          <a:cs typeface="Arial" panose="020B060402020202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Title 3">
            <a:extLst>
              <a:ext uri="{FF2B5EF4-FFF2-40B4-BE49-F238E27FC236}">
                <a16:creationId xmlns:a16="http://schemas.microsoft.com/office/drawing/2014/main" id="{AA41C3AB-B91F-90DB-99E7-3CEA6124C02B}"/>
              </a:ext>
            </a:extLst>
          </p:cNvPr>
          <p:cNvSpPr txBox="1">
            <a:spLocks/>
          </p:cNvSpPr>
          <p:nvPr/>
        </p:nvSpPr>
        <p:spPr>
          <a:xfrm>
            <a:off x="36042" y="1707266"/>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9" name="Title 3">
            <a:extLst>
              <a:ext uri="{FF2B5EF4-FFF2-40B4-BE49-F238E27FC236}">
                <a16:creationId xmlns:a16="http://schemas.microsoft.com/office/drawing/2014/main" id="{2A385CA0-3A52-1743-2429-86C0F5968159}"/>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40369484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36042" y="2021078"/>
            <a:ext cx="6624736" cy="276999"/>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1800" b="0" dirty="0">
                <a:solidFill>
                  <a:srgbClr val="FF0000"/>
                </a:solidFill>
                <a:latin typeface="Arial" panose="020B0604020202020204" pitchFamily="34" charset="0"/>
                <a:cs typeface="Arial" panose="020B0604020202020204" pitchFamily="34" charset="0"/>
              </a:rPr>
              <a:t>Cost Allocation Methodology</a:t>
            </a:r>
          </a:p>
        </p:txBody>
      </p:sp>
      <p:sp>
        <p:nvSpPr>
          <p:cNvPr id="7" name="Slide Number Placeholder 4">
            <a:extLst>
              <a:ext uri="{FF2B5EF4-FFF2-40B4-BE49-F238E27FC236}">
                <a16:creationId xmlns:a16="http://schemas.microsoft.com/office/drawing/2014/main" id="{4F68EE52-68F6-523B-73C9-F622D88F1EAB}"/>
              </a:ext>
            </a:extLst>
          </p:cNvPr>
          <p:cNvSpPr txBox="1">
            <a:spLocks/>
          </p:cNvSpPr>
          <p:nvPr/>
        </p:nvSpPr>
        <p:spPr>
          <a:xfrm>
            <a:off x="9227249" y="7626443"/>
            <a:ext cx="343298" cy="186636"/>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501846" algn="l" rtl="0" fontAlgn="base">
              <a:spcBef>
                <a:spcPct val="0"/>
              </a:spcBef>
              <a:spcAft>
                <a:spcPct val="0"/>
              </a:spcAft>
              <a:defRPr kern="1200">
                <a:solidFill>
                  <a:schemeClr val="tx1"/>
                </a:solidFill>
                <a:latin typeface="Arial" pitchFamily="34" charset="0"/>
                <a:ea typeface="+mn-ea"/>
                <a:cs typeface="Arial" pitchFamily="34" charset="0"/>
              </a:defRPr>
            </a:lvl2pPr>
            <a:lvl3pPr marL="1003694" algn="l" rtl="0" fontAlgn="base">
              <a:spcBef>
                <a:spcPct val="0"/>
              </a:spcBef>
              <a:spcAft>
                <a:spcPct val="0"/>
              </a:spcAft>
              <a:defRPr kern="1200">
                <a:solidFill>
                  <a:schemeClr val="tx1"/>
                </a:solidFill>
                <a:latin typeface="Arial" pitchFamily="34" charset="0"/>
                <a:ea typeface="+mn-ea"/>
                <a:cs typeface="Arial" pitchFamily="34" charset="0"/>
              </a:defRPr>
            </a:lvl3pPr>
            <a:lvl4pPr marL="1505541" algn="l" rtl="0" fontAlgn="base">
              <a:spcBef>
                <a:spcPct val="0"/>
              </a:spcBef>
              <a:spcAft>
                <a:spcPct val="0"/>
              </a:spcAft>
              <a:defRPr kern="1200">
                <a:solidFill>
                  <a:schemeClr val="tx1"/>
                </a:solidFill>
                <a:latin typeface="Arial" pitchFamily="34" charset="0"/>
                <a:ea typeface="+mn-ea"/>
                <a:cs typeface="Arial" pitchFamily="34" charset="0"/>
              </a:defRPr>
            </a:lvl4pPr>
            <a:lvl5pPr marL="2007387" algn="l" rtl="0" fontAlgn="base">
              <a:spcBef>
                <a:spcPct val="0"/>
              </a:spcBef>
              <a:spcAft>
                <a:spcPct val="0"/>
              </a:spcAft>
              <a:defRPr kern="1200">
                <a:solidFill>
                  <a:schemeClr val="tx1"/>
                </a:solidFill>
                <a:latin typeface="Arial" pitchFamily="34" charset="0"/>
                <a:ea typeface="+mn-ea"/>
                <a:cs typeface="Arial" pitchFamily="34" charset="0"/>
              </a:defRPr>
            </a:lvl5pPr>
            <a:lvl6pPr marL="2509234" algn="l" defTabSz="1003694" rtl="0" eaLnBrk="1" latinLnBrk="0" hangingPunct="1">
              <a:defRPr kern="1200">
                <a:solidFill>
                  <a:schemeClr val="tx1"/>
                </a:solidFill>
                <a:latin typeface="Arial" pitchFamily="34" charset="0"/>
                <a:ea typeface="+mn-ea"/>
                <a:cs typeface="Arial" pitchFamily="34" charset="0"/>
              </a:defRPr>
            </a:lvl6pPr>
            <a:lvl7pPr marL="3011081" algn="l" defTabSz="1003694" rtl="0" eaLnBrk="1" latinLnBrk="0" hangingPunct="1">
              <a:defRPr kern="1200">
                <a:solidFill>
                  <a:schemeClr val="tx1"/>
                </a:solidFill>
                <a:latin typeface="Arial" pitchFamily="34" charset="0"/>
                <a:ea typeface="+mn-ea"/>
                <a:cs typeface="Arial" pitchFamily="34" charset="0"/>
              </a:defRPr>
            </a:lvl7pPr>
            <a:lvl8pPr marL="3512927" algn="l" defTabSz="1003694" rtl="0" eaLnBrk="1" latinLnBrk="0" hangingPunct="1">
              <a:defRPr kern="1200">
                <a:solidFill>
                  <a:schemeClr val="tx1"/>
                </a:solidFill>
                <a:latin typeface="Arial" pitchFamily="34" charset="0"/>
                <a:ea typeface="+mn-ea"/>
                <a:cs typeface="Arial" pitchFamily="34" charset="0"/>
              </a:defRPr>
            </a:lvl8pPr>
            <a:lvl9pPr marL="4014773" algn="l" defTabSz="1003694" rtl="0" eaLnBrk="1" latinLnBrk="0" hangingPunct="1">
              <a:defRPr kern="1200">
                <a:solidFill>
                  <a:schemeClr val="tx1"/>
                </a:solidFill>
                <a:latin typeface="Arial" pitchFamily="34" charset="0"/>
                <a:ea typeface="+mn-ea"/>
                <a:cs typeface="Arial" pitchFamily="34" charset="0"/>
              </a:defRPr>
            </a:lvl9pPr>
          </a:lstStyle>
          <a:p>
            <a:fld id="{D32BAE6A-B452-4007-8177-56DD051636F9}" type="slidenum">
              <a:rPr lang="en-US" smtClean="0"/>
              <a:pPr/>
              <a:t>160</a:t>
            </a:fld>
            <a:endParaRPr lang="en-US" dirty="0"/>
          </a:p>
        </p:txBody>
      </p:sp>
      <p:pic>
        <p:nvPicPr>
          <p:cNvPr id="8" name="Object 2">
            <a:extLst>
              <a:ext uri="{FF2B5EF4-FFF2-40B4-BE49-F238E27FC236}">
                <a16:creationId xmlns:a16="http://schemas.microsoft.com/office/drawing/2014/main" id="{6C348A0D-A889-E6FB-9CCC-453D449C6393}"/>
              </a:ext>
            </a:extLst>
          </p:cNvPr>
          <p:cNvPicPr>
            <a:picLocks noChangeArrowheads="1"/>
          </p:cNvPicPr>
          <p:nvPr/>
        </p:nvPicPr>
        <p:blipFill>
          <a:blip r:embed="rId2" cstate="print"/>
          <a:srcRect l="-829" b="-204"/>
          <a:stretch>
            <a:fillRect/>
          </a:stretch>
        </p:blipFill>
        <p:spPr bwMode="auto">
          <a:xfrm>
            <a:off x="418522" y="2340471"/>
            <a:ext cx="9289032" cy="4759118"/>
          </a:xfrm>
          <a:prstGeom prst="rect">
            <a:avLst/>
          </a:prstGeom>
          <a:noFill/>
        </p:spPr>
      </p:pic>
      <p:cxnSp>
        <p:nvCxnSpPr>
          <p:cNvPr id="9" name="Straight Arrow Connector 8">
            <a:extLst>
              <a:ext uri="{FF2B5EF4-FFF2-40B4-BE49-F238E27FC236}">
                <a16:creationId xmlns:a16="http://schemas.microsoft.com/office/drawing/2014/main" id="{89DC1AED-06E3-74E6-3CC4-32890E54C0C0}"/>
              </a:ext>
            </a:extLst>
          </p:cNvPr>
          <p:cNvCxnSpPr>
            <a:cxnSpLocks/>
          </p:cNvCxnSpPr>
          <p:nvPr/>
        </p:nvCxnSpPr>
        <p:spPr>
          <a:xfrm>
            <a:off x="2196282" y="2660510"/>
            <a:ext cx="5932705" cy="0"/>
          </a:xfrm>
          <a:prstGeom prst="straightConnector1">
            <a:avLst/>
          </a:prstGeom>
          <a:ln w="19050">
            <a:solidFill>
              <a:schemeClr val="tx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itle 3">
            <a:extLst>
              <a:ext uri="{FF2B5EF4-FFF2-40B4-BE49-F238E27FC236}">
                <a16:creationId xmlns:a16="http://schemas.microsoft.com/office/drawing/2014/main" id="{D431180B-BFA5-8200-E281-B304E7D36C97}"/>
              </a:ext>
            </a:extLst>
          </p:cNvPr>
          <p:cNvSpPr txBox="1">
            <a:spLocks/>
          </p:cNvSpPr>
          <p:nvPr/>
        </p:nvSpPr>
        <p:spPr>
          <a:xfrm>
            <a:off x="0" y="1515686"/>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12" name="Title 3">
            <a:extLst>
              <a:ext uri="{FF2B5EF4-FFF2-40B4-BE49-F238E27FC236}">
                <a16:creationId xmlns:a16="http://schemas.microsoft.com/office/drawing/2014/main" id="{04C08F38-5A86-7DDA-0505-E7B0F05E40E6}"/>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5773560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E4016B08-35CF-9A62-0B3E-E308A629A6C1}"/>
              </a:ext>
            </a:extLst>
          </p:cNvPr>
          <p:cNvSpPr txBox="1">
            <a:spLocks/>
          </p:cNvSpPr>
          <p:nvPr/>
        </p:nvSpPr>
        <p:spPr>
          <a:xfrm>
            <a:off x="252066" y="2320726"/>
            <a:ext cx="6624736" cy="30777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000" b="0" dirty="0">
                <a:solidFill>
                  <a:srgbClr val="FF0000"/>
                </a:solidFill>
                <a:latin typeface="Arial" panose="020B0604020202020204" pitchFamily="34" charset="0"/>
                <a:cs typeface="Arial" panose="020B0604020202020204" pitchFamily="34" charset="0"/>
              </a:rPr>
              <a:t>Cost Allocation Methodology</a:t>
            </a:r>
          </a:p>
        </p:txBody>
      </p:sp>
      <p:sp>
        <p:nvSpPr>
          <p:cNvPr id="7" name="Slide Number Placeholder 4">
            <a:extLst>
              <a:ext uri="{FF2B5EF4-FFF2-40B4-BE49-F238E27FC236}">
                <a16:creationId xmlns:a16="http://schemas.microsoft.com/office/drawing/2014/main" id="{4F68EE52-68F6-523B-73C9-F622D88F1EAB}"/>
              </a:ext>
            </a:extLst>
          </p:cNvPr>
          <p:cNvSpPr txBox="1">
            <a:spLocks/>
          </p:cNvSpPr>
          <p:nvPr/>
        </p:nvSpPr>
        <p:spPr>
          <a:xfrm>
            <a:off x="9227249" y="7626443"/>
            <a:ext cx="343298" cy="186636"/>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501846" algn="l" rtl="0" fontAlgn="base">
              <a:spcBef>
                <a:spcPct val="0"/>
              </a:spcBef>
              <a:spcAft>
                <a:spcPct val="0"/>
              </a:spcAft>
              <a:defRPr kern="1200">
                <a:solidFill>
                  <a:schemeClr val="tx1"/>
                </a:solidFill>
                <a:latin typeface="Arial" pitchFamily="34" charset="0"/>
                <a:ea typeface="+mn-ea"/>
                <a:cs typeface="Arial" pitchFamily="34" charset="0"/>
              </a:defRPr>
            </a:lvl2pPr>
            <a:lvl3pPr marL="1003694" algn="l" rtl="0" fontAlgn="base">
              <a:spcBef>
                <a:spcPct val="0"/>
              </a:spcBef>
              <a:spcAft>
                <a:spcPct val="0"/>
              </a:spcAft>
              <a:defRPr kern="1200">
                <a:solidFill>
                  <a:schemeClr val="tx1"/>
                </a:solidFill>
                <a:latin typeface="Arial" pitchFamily="34" charset="0"/>
                <a:ea typeface="+mn-ea"/>
                <a:cs typeface="Arial" pitchFamily="34" charset="0"/>
              </a:defRPr>
            </a:lvl3pPr>
            <a:lvl4pPr marL="1505541" algn="l" rtl="0" fontAlgn="base">
              <a:spcBef>
                <a:spcPct val="0"/>
              </a:spcBef>
              <a:spcAft>
                <a:spcPct val="0"/>
              </a:spcAft>
              <a:defRPr kern="1200">
                <a:solidFill>
                  <a:schemeClr val="tx1"/>
                </a:solidFill>
                <a:latin typeface="Arial" pitchFamily="34" charset="0"/>
                <a:ea typeface="+mn-ea"/>
                <a:cs typeface="Arial" pitchFamily="34" charset="0"/>
              </a:defRPr>
            </a:lvl4pPr>
            <a:lvl5pPr marL="2007387" algn="l" rtl="0" fontAlgn="base">
              <a:spcBef>
                <a:spcPct val="0"/>
              </a:spcBef>
              <a:spcAft>
                <a:spcPct val="0"/>
              </a:spcAft>
              <a:defRPr kern="1200">
                <a:solidFill>
                  <a:schemeClr val="tx1"/>
                </a:solidFill>
                <a:latin typeface="Arial" pitchFamily="34" charset="0"/>
                <a:ea typeface="+mn-ea"/>
                <a:cs typeface="Arial" pitchFamily="34" charset="0"/>
              </a:defRPr>
            </a:lvl5pPr>
            <a:lvl6pPr marL="2509234" algn="l" defTabSz="1003694" rtl="0" eaLnBrk="1" latinLnBrk="0" hangingPunct="1">
              <a:defRPr kern="1200">
                <a:solidFill>
                  <a:schemeClr val="tx1"/>
                </a:solidFill>
                <a:latin typeface="Arial" pitchFamily="34" charset="0"/>
                <a:ea typeface="+mn-ea"/>
                <a:cs typeface="Arial" pitchFamily="34" charset="0"/>
              </a:defRPr>
            </a:lvl6pPr>
            <a:lvl7pPr marL="3011081" algn="l" defTabSz="1003694" rtl="0" eaLnBrk="1" latinLnBrk="0" hangingPunct="1">
              <a:defRPr kern="1200">
                <a:solidFill>
                  <a:schemeClr val="tx1"/>
                </a:solidFill>
                <a:latin typeface="Arial" pitchFamily="34" charset="0"/>
                <a:ea typeface="+mn-ea"/>
                <a:cs typeface="Arial" pitchFamily="34" charset="0"/>
              </a:defRPr>
            </a:lvl7pPr>
            <a:lvl8pPr marL="3512927" algn="l" defTabSz="1003694" rtl="0" eaLnBrk="1" latinLnBrk="0" hangingPunct="1">
              <a:defRPr kern="1200">
                <a:solidFill>
                  <a:schemeClr val="tx1"/>
                </a:solidFill>
                <a:latin typeface="Arial" pitchFamily="34" charset="0"/>
                <a:ea typeface="+mn-ea"/>
                <a:cs typeface="Arial" pitchFamily="34" charset="0"/>
              </a:defRPr>
            </a:lvl8pPr>
            <a:lvl9pPr marL="4014773" algn="l" defTabSz="1003694" rtl="0" eaLnBrk="1" latinLnBrk="0" hangingPunct="1">
              <a:defRPr kern="1200">
                <a:solidFill>
                  <a:schemeClr val="tx1"/>
                </a:solidFill>
                <a:latin typeface="Arial" pitchFamily="34" charset="0"/>
                <a:ea typeface="+mn-ea"/>
                <a:cs typeface="Arial" pitchFamily="34" charset="0"/>
              </a:defRPr>
            </a:lvl9pPr>
          </a:lstStyle>
          <a:p>
            <a:fld id="{D32BAE6A-B452-4007-8177-56DD051636F9}" type="slidenum">
              <a:rPr lang="en-US" smtClean="0"/>
              <a:pPr/>
              <a:t>161</a:t>
            </a:fld>
            <a:endParaRPr lang="en-US" dirty="0"/>
          </a:p>
        </p:txBody>
      </p:sp>
      <p:graphicFrame>
        <p:nvGraphicFramePr>
          <p:cNvPr id="6" name="Group 83">
            <a:extLst>
              <a:ext uri="{FF2B5EF4-FFF2-40B4-BE49-F238E27FC236}">
                <a16:creationId xmlns:a16="http://schemas.microsoft.com/office/drawing/2014/main" id="{BE6F4D6D-B767-A656-3A76-02285726C817}"/>
              </a:ext>
            </a:extLst>
          </p:cNvPr>
          <p:cNvGraphicFramePr>
            <a:graphicFrameLocks/>
          </p:cNvGraphicFramePr>
          <p:nvPr>
            <p:extLst>
              <p:ext uri="{D42A27DB-BD31-4B8C-83A1-F6EECF244321}">
                <p14:modId xmlns:p14="http://schemas.microsoft.com/office/powerpoint/2010/main" val="4099283331"/>
              </p:ext>
            </p:extLst>
          </p:nvPr>
        </p:nvGraphicFramePr>
        <p:xfrm>
          <a:off x="396082" y="2700511"/>
          <a:ext cx="9030449" cy="4176464"/>
        </p:xfrm>
        <a:graphic>
          <a:graphicData uri="http://schemas.openxmlformats.org/drawingml/2006/table">
            <a:tbl>
              <a:tblPr/>
              <a:tblGrid>
                <a:gridCol w="9030449">
                  <a:extLst>
                    <a:ext uri="{9D8B030D-6E8A-4147-A177-3AD203B41FA5}">
                      <a16:colId xmlns:a16="http://schemas.microsoft.com/office/drawing/2014/main" val="20000"/>
                    </a:ext>
                  </a:extLst>
                </a:gridCol>
              </a:tblGrid>
              <a:tr h="4176464">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GB" sz="1800" b="1" i="0" u="sng" strike="noStrike" cap="none" normalizeH="0" baseline="0" dirty="0">
                          <a:ln>
                            <a:noFill/>
                          </a:ln>
                          <a:solidFill>
                            <a:srgbClr val="0000CC"/>
                          </a:solidFill>
                          <a:effectLst/>
                          <a:latin typeface="Arial" panose="020B0604020202020204" pitchFamily="34" charset="0"/>
                          <a:cs typeface="Arial" panose="020B0604020202020204" pitchFamily="34" charset="0"/>
                        </a:rPr>
                        <a:t>COST RECOVERY BY SERVICE PROVIDER</a:t>
                      </a:r>
                      <a:endParaRPr kumimoji="0" lang="en-US" sz="1800" b="1" i="0" u="sng"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Cost recovery represents a crucial step in the cost allocation as all costs allocated by a service provider to service recipients must be recovered within an agreed timeline.</a:t>
                      </a: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The monthly recovery cycle should be fairly constant across entities within the same company. Billed costs should be fully recovered based on pre determined recovery cycle agreed to by all parties upon the receipt of the bill by the service recipient.</a:t>
                      </a: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endPar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tx1"/>
                        </a:buClr>
                        <a:buSzTx/>
                        <a:buFontTx/>
                        <a:buNone/>
                        <a:tabLst/>
                        <a:defRPr/>
                      </a:pPr>
                      <a:r>
                        <a:rPr kumimoji="0" lang="en-GB"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rPr>
                        <a:t>The amounts to be recovered are pooled in cost elements on a monthly basis after the determination of zero over/under absorption between the service provider cost centre and the recipient cost centres. These costs are moved via the cost recovery process to other debtors gl accounts to be invoiced/billed to the service recipients.</a:t>
                      </a:r>
                      <a:endParaRPr kumimoji="0" lang="en-US" sz="1800" b="0" i="0" u="none" strike="noStrike" cap="none" normalizeH="0" baseline="0" dirty="0">
                        <a:ln>
                          <a:noFill/>
                        </a:ln>
                        <a:solidFill>
                          <a:srgbClr val="0000CC"/>
                        </a:solidFill>
                        <a:effectLst/>
                        <a:latin typeface="Arial" panose="020B0604020202020204" pitchFamily="34" charset="0"/>
                        <a:cs typeface="Arial" panose="020B0604020202020204" pitchFamily="34" charset="0"/>
                      </a:endParaRPr>
                    </a:p>
                  </a:txBody>
                  <a:tcPr marL="100092" marR="100092" marT="50046" marB="5004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5" name="Title 3">
            <a:extLst>
              <a:ext uri="{FF2B5EF4-FFF2-40B4-BE49-F238E27FC236}">
                <a16:creationId xmlns:a16="http://schemas.microsoft.com/office/drawing/2014/main" id="{BBEDE939-CA9D-3F8C-BE09-CFEA9A405A7C}"/>
              </a:ext>
            </a:extLst>
          </p:cNvPr>
          <p:cNvSpPr txBox="1">
            <a:spLocks/>
          </p:cNvSpPr>
          <p:nvPr/>
        </p:nvSpPr>
        <p:spPr>
          <a:xfrm>
            <a:off x="226657" y="1701610"/>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Cost Allocation Process</a:t>
            </a:r>
            <a:endParaRPr lang="en-NG" sz="2400" i="1" dirty="0">
              <a:solidFill>
                <a:srgbClr val="FF0000"/>
              </a:solidFill>
              <a:latin typeface="Arial" panose="020B0604020202020204" pitchFamily="34" charset="0"/>
              <a:cs typeface="Arial" panose="020B0604020202020204" pitchFamily="34" charset="0"/>
            </a:endParaRPr>
          </a:p>
        </p:txBody>
      </p:sp>
      <p:sp>
        <p:nvSpPr>
          <p:cNvPr id="9" name="Title 3">
            <a:extLst>
              <a:ext uri="{FF2B5EF4-FFF2-40B4-BE49-F238E27FC236}">
                <a16:creationId xmlns:a16="http://schemas.microsoft.com/office/drawing/2014/main" id="{B592E0B8-E19E-1451-F878-7BD78E47C60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27987241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3341197D-B345-DFA9-A09B-FC73F6F51CD3}"/>
              </a:ext>
            </a:extLst>
          </p:cNvPr>
          <p:cNvSpPr>
            <a:spLocks noChangeArrowheads="1"/>
          </p:cNvSpPr>
          <p:nvPr/>
        </p:nvSpPr>
        <p:spPr bwMode="auto">
          <a:xfrm>
            <a:off x="917509" y="2446073"/>
            <a:ext cx="8340990" cy="2733412"/>
          </a:xfrm>
          <a:prstGeom prst="ellipse">
            <a:avLst/>
          </a:prstGeom>
          <a:solidFill>
            <a:srgbClr val="FFFF00"/>
          </a:solidFill>
          <a:ln>
            <a:noFill/>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LID4096" altLang="LID4096" sz="2627">
              <a:solidFill>
                <a:srgbClr val="FF0000"/>
              </a:solidFill>
            </a:endParaRPr>
          </a:p>
        </p:txBody>
      </p:sp>
      <p:sp>
        <p:nvSpPr>
          <p:cNvPr id="14339" name="Rectangle 3">
            <a:extLst>
              <a:ext uri="{FF2B5EF4-FFF2-40B4-BE49-F238E27FC236}">
                <a16:creationId xmlns:a16="http://schemas.microsoft.com/office/drawing/2014/main" id="{BC585343-1C78-47DA-3FC7-A639F4D79502}"/>
              </a:ext>
            </a:extLst>
          </p:cNvPr>
          <p:cNvSpPr>
            <a:spLocks noGrp="1" noChangeArrowheads="1"/>
          </p:cNvSpPr>
          <p:nvPr>
            <p:ph type="title"/>
          </p:nvPr>
        </p:nvSpPr>
        <p:spPr>
          <a:xfrm>
            <a:off x="576919" y="3295812"/>
            <a:ext cx="8674629" cy="1251148"/>
          </a:xfrm>
        </p:spPr>
        <p:txBody>
          <a:bodyPr vert="horz" wrap="square" lIns="100787" tIns="50394" rIns="100787" bIns="50394" numCol="1" anchor="ctr" anchorCtr="0" compatLnSpc="1">
            <a:prstTxWarp prst="textNoShape">
              <a:avLst/>
            </a:prstTxWarp>
          </a:bodyPr>
          <a:lstStyle/>
          <a:p>
            <a:r>
              <a:rPr lang="en-US" altLang="en-US" sz="8976" i="1" dirty="0">
                <a:solidFill>
                  <a:srgbClr val="FF0000"/>
                </a:solidFill>
                <a:latin typeface="Arial Black" panose="020B0A04020102020204" pitchFamily="34" charset="0"/>
              </a:rPr>
              <a:t>15 Minutes</a:t>
            </a:r>
          </a:p>
        </p:txBody>
      </p:sp>
      <p:sp>
        <p:nvSpPr>
          <p:cNvPr id="14340" name="Text Box 4">
            <a:extLst>
              <a:ext uri="{FF2B5EF4-FFF2-40B4-BE49-F238E27FC236}">
                <a16:creationId xmlns:a16="http://schemas.microsoft.com/office/drawing/2014/main" id="{BD2B4A0C-F393-AE4D-5DA5-D026AE245CF4}"/>
              </a:ext>
            </a:extLst>
          </p:cNvPr>
          <p:cNvSpPr txBox="1">
            <a:spLocks noChangeArrowheads="1"/>
          </p:cNvSpPr>
          <p:nvPr/>
        </p:nvSpPr>
        <p:spPr bwMode="auto">
          <a:xfrm>
            <a:off x="1548210" y="1743893"/>
            <a:ext cx="6422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FF0000"/>
                </a:solidFill>
                <a:latin typeface="Arial Black" panose="020B0A04020102020204" pitchFamily="34" charset="0"/>
              </a:rPr>
              <a:t>We’ll resume our meeting in:</a:t>
            </a:r>
          </a:p>
        </p:txBody>
      </p:sp>
      <p:sp>
        <p:nvSpPr>
          <p:cNvPr id="6" name="Title 3">
            <a:extLst>
              <a:ext uri="{FF2B5EF4-FFF2-40B4-BE49-F238E27FC236}">
                <a16:creationId xmlns:a16="http://schemas.microsoft.com/office/drawing/2014/main" id="{9863018B-48A0-DA6A-9FC5-1533EEFB42D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510345931"/>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13A086D-F934-4711-890E-BF16E8A25284}"/>
              </a:ext>
            </a:extLst>
          </p:cNvPr>
          <p:cNvSpPr txBox="1">
            <a:spLocks/>
          </p:cNvSpPr>
          <p:nvPr/>
        </p:nvSpPr>
        <p:spPr>
          <a:xfrm>
            <a:off x="872130" y="3664687"/>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Section 1</a:t>
            </a:r>
            <a:endParaRPr lang="en-NG" sz="2800" dirty="0"/>
          </a:p>
        </p:txBody>
      </p:sp>
      <p:sp>
        <p:nvSpPr>
          <p:cNvPr id="5" name="Title 3">
            <a:extLst>
              <a:ext uri="{FF2B5EF4-FFF2-40B4-BE49-F238E27FC236}">
                <a16:creationId xmlns:a16="http://schemas.microsoft.com/office/drawing/2014/main" id="{74624CA0-9CB2-E4BF-0ADC-49EA922E6E27}"/>
              </a:ext>
            </a:extLst>
          </p:cNvPr>
          <p:cNvSpPr txBox="1">
            <a:spLocks/>
          </p:cNvSpPr>
          <p:nvPr/>
        </p:nvSpPr>
        <p:spPr>
          <a:xfrm>
            <a:off x="900138" y="4215001"/>
            <a:ext cx="8264929" cy="861774"/>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Syndicate Session - Understanding Billing Statements</a:t>
            </a:r>
          </a:p>
        </p:txBody>
      </p:sp>
      <p:sp>
        <p:nvSpPr>
          <p:cNvPr id="4" name="Title 3">
            <a:extLst>
              <a:ext uri="{FF2B5EF4-FFF2-40B4-BE49-F238E27FC236}">
                <a16:creationId xmlns:a16="http://schemas.microsoft.com/office/drawing/2014/main" id="{0D4BA147-532F-D45E-4CD1-B79DDF07633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Syndicate Session - Understanding Billing Statements</a:t>
            </a:r>
          </a:p>
        </p:txBody>
      </p:sp>
    </p:spTree>
    <p:extLst>
      <p:ext uri="{BB962C8B-B14F-4D97-AF65-F5344CB8AC3E}">
        <p14:creationId xmlns:p14="http://schemas.microsoft.com/office/powerpoint/2010/main" val="110906455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0" name="Text Box 14">
            <a:extLst>
              <a:ext uri="{FF2B5EF4-FFF2-40B4-BE49-F238E27FC236}">
                <a16:creationId xmlns:a16="http://schemas.microsoft.com/office/drawing/2014/main" id="{D16FAD4E-3526-4700-8A60-3115A2FD854F}"/>
              </a:ext>
            </a:extLst>
          </p:cNvPr>
          <p:cNvSpPr txBox="1">
            <a:spLocks noChangeArrowheads="1"/>
          </p:cNvSpPr>
          <p:nvPr/>
        </p:nvSpPr>
        <p:spPr bwMode="auto">
          <a:xfrm>
            <a:off x="2124274" y="2484487"/>
            <a:ext cx="6500538"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pPr>
            <a:r>
              <a:rPr lang="en-GB" altLang="en-US" sz="2000" dirty="0">
                <a:solidFill>
                  <a:srgbClr val="FF0000"/>
                </a:solidFill>
                <a:effectLst>
                  <a:outerShdw blurRad="38100" dist="38100" dir="2700000" algn="tl">
                    <a:srgbClr val="C0C0C0"/>
                  </a:outerShdw>
                </a:effectLst>
              </a:rPr>
              <a:t>UNDERSTANDING BILLING STATEMENTS </a:t>
            </a:r>
            <a:endParaRPr lang="en-GB" altLang="en-US" sz="1400" dirty="0">
              <a:solidFill>
                <a:schemeClr val="folHlink"/>
              </a:solidFill>
            </a:endParaRPr>
          </a:p>
        </p:txBody>
      </p:sp>
      <p:sp>
        <p:nvSpPr>
          <p:cNvPr id="15" name="Title 3">
            <a:extLst>
              <a:ext uri="{FF2B5EF4-FFF2-40B4-BE49-F238E27FC236}">
                <a16:creationId xmlns:a16="http://schemas.microsoft.com/office/drawing/2014/main" id="{E4016B08-35CF-9A62-0B3E-E308A629A6C1}"/>
              </a:ext>
            </a:extLst>
          </p:cNvPr>
          <p:cNvSpPr txBox="1">
            <a:spLocks/>
          </p:cNvSpPr>
          <p:nvPr/>
        </p:nvSpPr>
        <p:spPr>
          <a:xfrm>
            <a:off x="2556322" y="1758647"/>
            <a:ext cx="6624736" cy="369332"/>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400" dirty="0">
                <a:solidFill>
                  <a:srgbClr val="FF0000"/>
                </a:solidFill>
                <a:latin typeface="Arial" panose="020B0604020202020204" pitchFamily="34" charset="0"/>
                <a:cs typeface="Arial" panose="020B0604020202020204" pitchFamily="34" charset="0"/>
              </a:rPr>
              <a:t>The Billing Statements SYNDICATE</a:t>
            </a:r>
            <a:endParaRPr lang="en-NG" sz="2400" i="1" dirty="0">
              <a:solidFill>
                <a:srgbClr val="FF0000"/>
              </a:solidFill>
              <a:latin typeface="Arial" panose="020B0604020202020204" pitchFamily="34" charset="0"/>
              <a:cs typeface="Arial" panose="020B0604020202020204" pitchFamily="34" charset="0"/>
            </a:endParaRPr>
          </a:p>
        </p:txBody>
      </p:sp>
      <p:graphicFrame>
        <p:nvGraphicFramePr>
          <p:cNvPr id="3" name="Object 2">
            <a:extLst>
              <a:ext uri="{FF2B5EF4-FFF2-40B4-BE49-F238E27FC236}">
                <a16:creationId xmlns:a16="http://schemas.microsoft.com/office/drawing/2014/main" id="{EC3344E7-77F9-C012-58CD-D21C169E24DA}"/>
              </a:ext>
            </a:extLst>
          </p:cNvPr>
          <p:cNvGraphicFramePr>
            <a:graphicFrameLocks noChangeAspect="1"/>
          </p:cNvGraphicFramePr>
          <p:nvPr/>
        </p:nvGraphicFramePr>
        <p:xfrm>
          <a:off x="4546600" y="3392488"/>
          <a:ext cx="914400" cy="774700"/>
        </p:xfrm>
        <a:graphic>
          <a:graphicData uri="http://schemas.openxmlformats.org/presentationml/2006/ole">
            <mc:AlternateContent xmlns:mc="http://schemas.openxmlformats.org/markup-compatibility/2006">
              <mc:Choice xmlns:v="urn:schemas-microsoft-com:vml" Requires="v">
                <p:oleObj name="Worksheet" showAsIcon="1" r:id="rId2" imgW="914597" imgH="774875" progId="Excel.Sheet.12">
                  <p:embed/>
                </p:oleObj>
              </mc:Choice>
              <mc:Fallback>
                <p:oleObj name="Worksheet" showAsIcon="1" r:id="rId2" imgW="914597" imgH="774875" progId="Excel.Sheet.12">
                  <p:embed/>
                  <p:pic>
                    <p:nvPicPr>
                      <p:cNvPr id="3" name="Object 2">
                        <a:extLst>
                          <a:ext uri="{FF2B5EF4-FFF2-40B4-BE49-F238E27FC236}">
                            <a16:creationId xmlns:a16="http://schemas.microsoft.com/office/drawing/2014/main" id="{EC3344E7-77F9-C012-58CD-D21C169E24DA}"/>
                          </a:ext>
                        </a:extLst>
                      </p:cNvPr>
                      <p:cNvPicPr/>
                      <p:nvPr/>
                    </p:nvPicPr>
                    <p:blipFill>
                      <a:blip r:embed="rId3"/>
                      <a:stretch>
                        <a:fillRect/>
                      </a:stretch>
                    </p:blipFill>
                    <p:spPr>
                      <a:xfrm>
                        <a:off x="4546600" y="3392488"/>
                        <a:ext cx="914400" cy="774700"/>
                      </a:xfrm>
                      <a:prstGeom prst="rect">
                        <a:avLst/>
                      </a:prstGeom>
                    </p:spPr>
                  </p:pic>
                </p:oleObj>
              </mc:Fallback>
            </mc:AlternateContent>
          </a:graphicData>
        </a:graphic>
      </p:graphicFrame>
      <p:graphicFrame>
        <p:nvGraphicFramePr>
          <p:cNvPr id="2" name="Object 1">
            <a:extLst>
              <a:ext uri="{FF2B5EF4-FFF2-40B4-BE49-F238E27FC236}">
                <a16:creationId xmlns:a16="http://schemas.microsoft.com/office/drawing/2014/main" id="{DAD0E995-3AFA-5847-69D7-33F864ECDF7D}"/>
              </a:ext>
            </a:extLst>
          </p:cNvPr>
          <p:cNvGraphicFramePr>
            <a:graphicFrameLocks noChangeAspect="1"/>
          </p:cNvGraphicFramePr>
          <p:nvPr>
            <p:extLst>
              <p:ext uri="{D42A27DB-BD31-4B8C-83A1-F6EECF244321}">
                <p14:modId xmlns:p14="http://schemas.microsoft.com/office/powerpoint/2010/main" val="4025757835"/>
              </p:ext>
            </p:extLst>
          </p:nvPr>
        </p:nvGraphicFramePr>
        <p:xfrm>
          <a:off x="4493143" y="4201578"/>
          <a:ext cx="914400" cy="774700"/>
        </p:xfrm>
        <a:graphic>
          <a:graphicData uri="http://schemas.openxmlformats.org/presentationml/2006/ole">
            <mc:AlternateContent xmlns:mc="http://schemas.openxmlformats.org/markup-compatibility/2006">
              <mc:Choice xmlns:v="urn:schemas-microsoft-com:vml" Requires="v">
                <p:oleObj name="Worksheet" showAsIcon="1" r:id="rId4" imgW="914597" imgH="774875" progId="Excel.Sheet.12">
                  <p:embed/>
                </p:oleObj>
              </mc:Choice>
              <mc:Fallback>
                <p:oleObj name="Worksheet" showAsIcon="1" r:id="rId4" imgW="914597" imgH="774875" progId="Excel.Sheet.12">
                  <p:embed/>
                  <p:pic>
                    <p:nvPicPr>
                      <p:cNvPr id="2" name="Object 1">
                        <a:extLst>
                          <a:ext uri="{FF2B5EF4-FFF2-40B4-BE49-F238E27FC236}">
                            <a16:creationId xmlns:a16="http://schemas.microsoft.com/office/drawing/2014/main" id="{DAD0E995-3AFA-5847-69D7-33F864ECDF7D}"/>
                          </a:ext>
                        </a:extLst>
                      </p:cNvPr>
                      <p:cNvPicPr/>
                      <p:nvPr/>
                    </p:nvPicPr>
                    <p:blipFill>
                      <a:blip r:embed="rId5"/>
                      <a:stretch>
                        <a:fillRect/>
                      </a:stretch>
                    </p:blipFill>
                    <p:spPr>
                      <a:xfrm>
                        <a:off x="4493143" y="4201578"/>
                        <a:ext cx="914400" cy="774700"/>
                      </a:xfrm>
                      <a:prstGeom prst="rect">
                        <a:avLst/>
                      </a:prstGeom>
                    </p:spPr>
                  </p:pic>
                </p:oleObj>
              </mc:Fallback>
            </mc:AlternateContent>
          </a:graphicData>
        </a:graphic>
      </p:graphicFrame>
      <p:sp>
        <p:nvSpPr>
          <p:cNvPr id="7" name="Title 3">
            <a:extLst>
              <a:ext uri="{FF2B5EF4-FFF2-40B4-BE49-F238E27FC236}">
                <a16:creationId xmlns:a16="http://schemas.microsoft.com/office/drawing/2014/main" id="{DE29F232-E32E-8014-6C23-6306087758F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Syndicate Session - Understanding Billing Statements</a:t>
            </a:r>
          </a:p>
        </p:txBody>
      </p:sp>
    </p:spTree>
    <p:extLst>
      <p:ext uri="{BB962C8B-B14F-4D97-AF65-F5344CB8AC3E}">
        <p14:creationId xmlns:p14="http://schemas.microsoft.com/office/powerpoint/2010/main" val="255356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3341197D-B345-DFA9-A09B-FC73F6F51CD3}"/>
              </a:ext>
            </a:extLst>
          </p:cNvPr>
          <p:cNvSpPr>
            <a:spLocks noChangeArrowheads="1"/>
          </p:cNvSpPr>
          <p:nvPr/>
        </p:nvSpPr>
        <p:spPr bwMode="auto">
          <a:xfrm>
            <a:off x="917509" y="2446073"/>
            <a:ext cx="8340990" cy="2733412"/>
          </a:xfrm>
          <a:prstGeom prst="ellipse">
            <a:avLst/>
          </a:prstGeom>
          <a:solidFill>
            <a:srgbClr val="FFFF00"/>
          </a:solidFill>
          <a:ln>
            <a:noFill/>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LID4096" altLang="LID4096" sz="2627">
              <a:solidFill>
                <a:srgbClr val="FF0000"/>
              </a:solidFill>
            </a:endParaRPr>
          </a:p>
        </p:txBody>
      </p:sp>
      <p:sp>
        <p:nvSpPr>
          <p:cNvPr id="14339" name="Rectangle 3">
            <a:extLst>
              <a:ext uri="{FF2B5EF4-FFF2-40B4-BE49-F238E27FC236}">
                <a16:creationId xmlns:a16="http://schemas.microsoft.com/office/drawing/2014/main" id="{BC585343-1C78-47DA-3FC7-A639F4D79502}"/>
              </a:ext>
            </a:extLst>
          </p:cNvPr>
          <p:cNvSpPr>
            <a:spLocks noGrp="1" noChangeArrowheads="1"/>
          </p:cNvSpPr>
          <p:nvPr>
            <p:ph type="title"/>
          </p:nvPr>
        </p:nvSpPr>
        <p:spPr>
          <a:xfrm>
            <a:off x="576919" y="3295812"/>
            <a:ext cx="8674629" cy="1251148"/>
          </a:xfrm>
        </p:spPr>
        <p:txBody>
          <a:bodyPr vert="horz" wrap="square" lIns="100787" tIns="50394" rIns="100787" bIns="50394" numCol="1" anchor="ctr" anchorCtr="0" compatLnSpc="1">
            <a:prstTxWarp prst="textNoShape">
              <a:avLst/>
            </a:prstTxWarp>
          </a:bodyPr>
          <a:lstStyle/>
          <a:p>
            <a:r>
              <a:rPr lang="en-US" altLang="en-US" sz="8976" i="1" dirty="0">
                <a:solidFill>
                  <a:srgbClr val="FF0000"/>
                </a:solidFill>
                <a:latin typeface="Arial Black" panose="020B0A04020102020204" pitchFamily="34" charset="0"/>
              </a:rPr>
              <a:t>60 Minutes</a:t>
            </a:r>
          </a:p>
        </p:txBody>
      </p:sp>
      <p:sp>
        <p:nvSpPr>
          <p:cNvPr id="14340" name="Text Box 4">
            <a:extLst>
              <a:ext uri="{FF2B5EF4-FFF2-40B4-BE49-F238E27FC236}">
                <a16:creationId xmlns:a16="http://schemas.microsoft.com/office/drawing/2014/main" id="{BD2B4A0C-F393-AE4D-5DA5-D026AE245CF4}"/>
              </a:ext>
            </a:extLst>
          </p:cNvPr>
          <p:cNvSpPr txBox="1">
            <a:spLocks noChangeArrowheads="1"/>
          </p:cNvSpPr>
          <p:nvPr/>
        </p:nvSpPr>
        <p:spPr bwMode="auto">
          <a:xfrm>
            <a:off x="1548210" y="1743893"/>
            <a:ext cx="6422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FF0000"/>
                </a:solidFill>
                <a:latin typeface="Arial Black" panose="020B0A04020102020204" pitchFamily="34" charset="0"/>
              </a:rPr>
              <a:t>We’ll resume our meeting in:</a:t>
            </a:r>
          </a:p>
        </p:txBody>
      </p:sp>
      <p:sp>
        <p:nvSpPr>
          <p:cNvPr id="6" name="Title 3">
            <a:extLst>
              <a:ext uri="{FF2B5EF4-FFF2-40B4-BE49-F238E27FC236}">
                <a16:creationId xmlns:a16="http://schemas.microsoft.com/office/drawing/2014/main" id="{9863018B-48A0-DA6A-9FC5-1533EEFB42D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3851855126"/>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13A086D-F934-4711-890E-BF16E8A25284}"/>
              </a:ext>
            </a:extLst>
          </p:cNvPr>
          <p:cNvSpPr txBox="1">
            <a:spLocks/>
          </p:cNvSpPr>
          <p:nvPr/>
        </p:nvSpPr>
        <p:spPr>
          <a:xfrm>
            <a:off x="872130" y="3664687"/>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Section 2</a:t>
            </a:r>
            <a:endParaRPr lang="en-NG" sz="2800" dirty="0"/>
          </a:p>
        </p:txBody>
      </p:sp>
      <p:sp>
        <p:nvSpPr>
          <p:cNvPr id="5" name="Title 3">
            <a:extLst>
              <a:ext uri="{FF2B5EF4-FFF2-40B4-BE49-F238E27FC236}">
                <a16:creationId xmlns:a16="http://schemas.microsoft.com/office/drawing/2014/main" id="{74624CA0-9CB2-E4BF-0ADC-49EA922E6E27}"/>
              </a:ext>
            </a:extLst>
          </p:cNvPr>
          <p:cNvSpPr txBox="1">
            <a:spLocks/>
          </p:cNvSpPr>
          <p:nvPr/>
        </p:nvSpPr>
        <p:spPr>
          <a:xfrm>
            <a:off x="900138" y="4215001"/>
            <a:ext cx="8264929" cy="861774"/>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Understanding Financial Statement of Upstream Entities</a:t>
            </a:r>
          </a:p>
        </p:txBody>
      </p:sp>
      <p:sp>
        <p:nvSpPr>
          <p:cNvPr id="4" name="Title 3">
            <a:extLst>
              <a:ext uri="{FF2B5EF4-FFF2-40B4-BE49-F238E27FC236}">
                <a16:creationId xmlns:a16="http://schemas.microsoft.com/office/drawing/2014/main" id="{A220E7E4-EE1B-6D96-AE4E-2065A1A158A3}"/>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276862906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554451"/>
            <a:ext cx="8209022" cy="732967"/>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223" b="1" dirty="0">
                <a:solidFill>
                  <a:srgbClr val="FF0000"/>
                </a:solidFill>
                <a:latin typeface="Book Antiqua" panose="02040602050305030304" pitchFamily="18" charset="0"/>
              </a:rPr>
              <a:t>Why Balance Sheet of Upstream Oil &amp; Gas Company Matter?</a:t>
            </a:r>
          </a:p>
          <a:p>
            <a:pPr marL="458663" indent="-345566" defTabSz="905068">
              <a:lnSpc>
                <a:spcPct val="150000"/>
              </a:lnSpc>
              <a:spcBef>
                <a:spcPct val="20000"/>
              </a:spcBef>
              <a:spcAft>
                <a:spcPct val="20000"/>
              </a:spcAft>
              <a:buClr>
                <a:srgbClr val="000000"/>
              </a:buClr>
              <a:defRPr/>
            </a:pPr>
            <a:endParaRPr lang="en-GB" altLang="en-US" sz="2223"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40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6783CD70-FE95-6A89-024D-64BEEB56B87A}"/>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355389567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36042" y="1836415"/>
            <a:ext cx="9793086" cy="478238"/>
          </a:xfrm>
        </p:spPr>
        <p:txBody>
          <a:bodyPr>
            <a:noAutofit/>
          </a:bodyPr>
          <a:lstStyle/>
          <a:p>
            <a:pPr marL="12832"/>
            <a:r>
              <a:rPr lang="en-US" sz="2425" b="1" dirty="0">
                <a:solidFill>
                  <a:srgbClr val="FF0000"/>
                </a:solidFill>
                <a:latin typeface="Arial" panose="020B0604020202020204" pitchFamily="34" charset="0"/>
                <a:cs typeface="Arial" panose="020B0604020202020204" pitchFamily="34" charset="0"/>
              </a:rPr>
              <a:t>Why Balance Sheet of Upstream Oil &amp; Gas Company Matter?</a:t>
            </a:r>
            <a:br>
              <a:rPr lang="en-US" sz="2425" b="1" dirty="0">
                <a:solidFill>
                  <a:srgbClr val="FF0000"/>
                </a:solidFill>
                <a:latin typeface="Arial" panose="020B0604020202020204" pitchFamily="34" charset="0"/>
                <a:cs typeface="Arial" panose="020B0604020202020204" pitchFamily="34" charset="0"/>
              </a:rPr>
            </a:br>
            <a:endParaRPr lang="en-US" sz="2425" b="1" dirty="0">
              <a:solidFill>
                <a:srgbClr val="FF0000"/>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FB0E7D4A-C238-415B-891F-D941A361EFF7}"/>
              </a:ext>
            </a:extLst>
          </p:cNvPr>
          <p:cNvSpPr txBox="1"/>
          <p:nvPr/>
        </p:nvSpPr>
        <p:spPr>
          <a:xfrm>
            <a:off x="180060" y="2268463"/>
            <a:ext cx="9217022" cy="1938992"/>
          </a:xfrm>
          <a:prstGeom prst="rect">
            <a:avLst/>
          </a:prstGeom>
          <a:noFill/>
        </p:spPr>
        <p:txBody>
          <a:bodyPr wrap="square">
            <a:spAutoFit/>
          </a:bodyPr>
          <a:lstStyle/>
          <a:p>
            <a:pPr marL="288722" indent="-288722">
              <a:buFont typeface="Arial" panose="020B0604020202020204" pitchFamily="34" charset="0"/>
              <a:buChar char="•"/>
            </a:pPr>
            <a:r>
              <a:rPr lang="en-US" sz="2000" dirty="0">
                <a:solidFill>
                  <a:srgbClr val="0000CC"/>
                </a:solidFill>
              </a:rPr>
              <a:t>There are a number of unique items that show up on oil and gas company balance sheets.</a:t>
            </a:r>
          </a:p>
          <a:p>
            <a:pPr marL="288722" indent="-288722">
              <a:buFont typeface="Arial" panose="020B0604020202020204" pitchFamily="34" charset="0"/>
              <a:buChar char="•"/>
            </a:pPr>
            <a:r>
              <a:rPr lang="en-US" sz="2000" dirty="0">
                <a:solidFill>
                  <a:srgbClr val="0000CC"/>
                </a:solidFill>
              </a:rPr>
              <a:t>The items include proved reserves, probable reserves, possible reserves, asset retirement obligation, and the derivative fair value items.</a:t>
            </a:r>
          </a:p>
          <a:p>
            <a:pPr marL="288722" indent="-288722">
              <a:buFont typeface="Arial" panose="020B0604020202020204" pitchFamily="34" charset="0"/>
              <a:buChar char="•"/>
            </a:pPr>
            <a:r>
              <a:rPr lang="en-US" sz="2000" dirty="0">
                <a:solidFill>
                  <a:srgbClr val="0000CC"/>
                </a:solidFill>
              </a:rPr>
              <a:t>They are important when assessing and comparing oil and gas companies and can be used to better understand the individual company.</a:t>
            </a:r>
          </a:p>
        </p:txBody>
      </p:sp>
      <p:sp>
        <p:nvSpPr>
          <p:cNvPr id="39" name="TextBox 38">
            <a:extLst>
              <a:ext uri="{FF2B5EF4-FFF2-40B4-BE49-F238E27FC236}">
                <a16:creationId xmlns:a16="http://schemas.microsoft.com/office/drawing/2014/main" id="{40F1A22E-3D54-4D69-A993-E4B11573A355}"/>
              </a:ext>
            </a:extLst>
          </p:cNvPr>
          <p:cNvSpPr txBox="1"/>
          <p:nvPr/>
        </p:nvSpPr>
        <p:spPr>
          <a:xfrm>
            <a:off x="468090" y="4415613"/>
            <a:ext cx="8856984" cy="1015663"/>
          </a:xfrm>
          <a:prstGeom prst="rect">
            <a:avLst/>
          </a:prstGeom>
          <a:noFill/>
        </p:spPr>
        <p:txBody>
          <a:bodyPr wrap="square">
            <a:spAutoFit/>
          </a:bodyPr>
          <a:lstStyle/>
          <a:p>
            <a:r>
              <a:rPr lang="en-US" sz="2000" b="1" dirty="0">
                <a:solidFill>
                  <a:srgbClr val="0000CC"/>
                </a:solidFill>
              </a:rPr>
              <a:t>Proved, Probable, and Possible Reserves</a:t>
            </a:r>
          </a:p>
          <a:p>
            <a:r>
              <a:rPr lang="en-US" sz="2000" dirty="0">
                <a:solidFill>
                  <a:srgbClr val="0000CC"/>
                </a:solidFill>
              </a:rPr>
              <a:t>Proved reserves, probable reserves, and possible reserves refer to the potential crude oil that can be extracted by an oil and gas company.</a:t>
            </a:r>
          </a:p>
        </p:txBody>
      </p:sp>
      <p:sp>
        <p:nvSpPr>
          <p:cNvPr id="8" name="Title 3">
            <a:extLst>
              <a:ext uri="{FF2B5EF4-FFF2-40B4-BE49-F238E27FC236}">
                <a16:creationId xmlns:a16="http://schemas.microsoft.com/office/drawing/2014/main" id="{7468A7BC-9175-3C89-B866-1006D0BA6D5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pic>
        <p:nvPicPr>
          <p:cNvPr id="9" name="Picture 2" descr="Oil and gas balance sheet analysis reserve graphic">
            <a:extLst>
              <a:ext uri="{FF2B5EF4-FFF2-40B4-BE49-F238E27FC236}">
                <a16:creationId xmlns:a16="http://schemas.microsoft.com/office/drawing/2014/main" id="{9F1A07F7-F4D2-9F41-55CE-6CB5901904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122" y="5639435"/>
            <a:ext cx="7656401" cy="145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50020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108051" y="1764407"/>
            <a:ext cx="9793086" cy="432048"/>
          </a:xfrm>
        </p:spPr>
        <p:txBody>
          <a:bodyPr>
            <a:noAutofit/>
          </a:bodyPr>
          <a:lstStyle/>
          <a:p>
            <a:pPr marL="12832"/>
            <a:r>
              <a:rPr lang="en-US" sz="2425" b="1" dirty="0">
                <a:solidFill>
                  <a:srgbClr val="FF0000"/>
                </a:solidFill>
                <a:latin typeface="Arial" panose="020B0604020202020204" pitchFamily="34" charset="0"/>
                <a:cs typeface="Arial" panose="020B0604020202020204" pitchFamily="34" charset="0"/>
              </a:rPr>
              <a:t>Why Balance Sheet of Upstream Oil &amp; Gas Company Matter?</a:t>
            </a:r>
            <a:br>
              <a:rPr lang="en-US" sz="2425" b="1" dirty="0">
                <a:solidFill>
                  <a:srgbClr val="FF0000"/>
                </a:solidFill>
                <a:latin typeface="Arial" panose="020B0604020202020204" pitchFamily="34" charset="0"/>
                <a:cs typeface="Arial" panose="020B0604020202020204" pitchFamily="34" charset="0"/>
              </a:rPr>
            </a:br>
            <a:endParaRPr lang="en-US" sz="2425" b="1" dirty="0">
              <a:solidFill>
                <a:srgbClr val="FF0000"/>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B98DCD1C-FCCB-4CD7-B888-BF8CB53A3FC1}"/>
              </a:ext>
            </a:extLst>
          </p:cNvPr>
          <p:cNvSpPr txBox="1"/>
          <p:nvPr/>
        </p:nvSpPr>
        <p:spPr>
          <a:xfrm>
            <a:off x="324074" y="1996656"/>
            <a:ext cx="9433048" cy="5663089"/>
          </a:xfrm>
          <a:prstGeom prst="rect">
            <a:avLst/>
          </a:prstGeom>
          <a:noFill/>
        </p:spPr>
        <p:txBody>
          <a:bodyPr wrap="square">
            <a:spAutoFit/>
          </a:bodyPr>
          <a:lstStyle/>
          <a:p>
            <a:pPr marL="288722" indent="-288722">
              <a:buFont typeface="Arial" panose="020B0604020202020204" pitchFamily="34" charset="0"/>
              <a:buChar char="•"/>
            </a:pPr>
            <a:r>
              <a:rPr lang="en-US" sz="1900" dirty="0">
                <a:solidFill>
                  <a:srgbClr val="0000CC"/>
                </a:solidFill>
              </a:rPr>
              <a:t>Proved reserves: Greater than 90% probability of recovery</a:t>
            </a:r>
          </a:p>
          <a:p>
            <a:pPr marL="288722" indent="-288722">
              <a:buFont typeface="Arial" panose="020B0604020202020204" pitchFamily="34" charset="0"/>
              <a:buChar char="•"/>
            </a:pPr>
            <a:r>
              <a:rPr lang="en-US" sz="1900" dirty="0">
                <a:solidFill>
                  <a:srgbClr val="0000CC"/>
                </a:solidFill>
              </a:rPr>
              <a:t>Probable Reserves: Between 50% and 90% probability of recovery</a:t>
            </a:r>
          </a:p>
          <a:p>
            <a:pPr marL="288722" indent="-288722">
              <a:buFont typeface="Arial" panose="020B0604020202020204" pitchFamily="34" charset="0"/>
              <a:buChar char="•"/>
            </a:pPr>
            <a:r>
              <a:rPr lang="en-US" sz="1900" dirty="0">
                <a:solidFill>
                  <a:srgbClr val="0000CC"/>
                </a:solidFill>
              </a:rPr>
              <a:t>Possible Reserves: Between 10% and 50% probability of recovery</a:t>
            </a:r>
          </a:p>
          <a:p>
            <a:pPr marL="288722" indent="-288722">
              <a:buFont typeface="Arial" panose="020B0604020202020204" pitchFamily="34" charset="0"/>
              <a:buChar char="•"/>
            </a:pPr>
            <a:r>
              <a:rPr lang="en-US" sz="1900" dirty="0">
                <a:solidFill>
                  <a:srgbClr val="0000CC"/>
                </a:solidFill>
              </a:rPr>
              <a:t>Contingent Reserves: Less than 10% probability of recovery</a:t>
            </a:r>
          </a:p>
          <a:p>
            <a:r>
              <a:rPr lang="en-US" sz="1900" dirty="0">
                <a:solidFill>
                  <a:srgbClr val="0000CC"/>
                </a:solidFill>
              </a:rPr>
              <a:t>The three-line items above are classified as a long-term asset and show up on the balance sheet under property, plant, and equipment. </a:t>
            </a:r>
          </a:p>
          <a:p>
            <a:endParaRPr lang="en-US" sz="1900" dirty="0">
              <a:solidFill>
                <a:srgbClr val="0000CC"/>
              </a:solidFill>
            </a:endParaRPr>
          </a:p>
          <a:p>
            <a:r>
              <a:rPr lang="en-US" sz="1900" b="1" dirty="0">
                <a:solidFill>
                  <a:srgbClr val="0000CC"/>
                </a:solidFill>
              </a:rPr>
              <a:t>Asset Retirement Obligation (ARO)</a:t>
            </a:r>
          </a:p>
          <a:p>
            <a:pPr marL="288722" indent="-288722">
              <a:buFontTx/>
              <a:buChar char="-"/>
            </a:pPr>
            <a:r>
              <a:rPr lang="en-US" sz="1900" dirty="0">
                <a:solidFill>
                  <a:srgbClr val="0000CC"/>
                </a:solidFill>
              </a:rPr>
              <a:t>legal obligation to clean up, shut down, or retire a long-lived asset</a:t>
            </a:r>
          </a:p>
          <a:p>
            <a:pPr marL="288722" indent="-288722">
              <a:buFontTx/>
              <a:buChar char="-"/>
            </a:pPr>
            <a:r>
              <a:rPr lang="en-US" sz="1900" dirty="0">
                <a:solidFill>
                  <a:srgbClr val="0000CC"/>
                </a:solidFill>
              </a:rPr>
              <a:t>activities  include:</a:t>
            </a:r>
          </a:p>
          <a:p>
            <a:pPr marL="750677" lvl="1" indent="-288722">
              <a:buFont typeface="Arial" panose="020B0604020202020204" pitchFamily="34" charset="0"/>
              <a:buChar char="•"/>
            </a:pPr>
            <a:r>
              <a:rPr lang="en-US" sz="1900" dirty="0">
                <a:solidFill>
                  <a:srgbClr val="0000CC"/>
                </a:solidFill>
              </a:rPr>
              <a:t>The removal of any production equipment</a:t>
            </a:r>
          </a:p>
          <a:p>
            <a:pPr marL="750677" lvl="1" indent="-288722">
              <a:buFont typeface="Arial" panose="020B0604020202020204" pitchFamily="34" charset="0"/>
              <a:buChar char="•"/>
            </a:pPr>
            <a:r>
              <a:rPr lang="en-US" sz="1900" dirty="0">
                <a:solidFill>
                  <a:srgbClr val="0000CC"/>
                </a:solidFill>
              </a:rPr>
              <a:t>The removal of facilities at each oil well site</a:t>
            </a:r>
          </a:p>
          <a:p>
            <a:pPr marL="750677" lvl="1" indent="-288722">
              <a:buFont typeface="Arial" panose="020B0604020202020204" pitchFamily="34" charset="0"/>
              <a:buChar char="•"/>
            </a:pPr>
            <a:r>
              <a:rPr lang="en-US" sz="1900" dirty="0">
                <a:solidFill>
                  <a:srgbClr val="0000CC"/>
                </a:solidFill>
              </a:rPr>
              <a:t>The restoral of surface land to its original state prior to extraction</a:t>
            </a:r>
          </a:p>
          <a:p>
            <a:pPr marL="288722" indent="-288722">
              <a:buFontTx/>
              <a:buChar char="-"/>
            </a:pPr>
            <a:r>
              <a:rPr lang="en-US" sz="1900" dirty="0">
                <a:solidFill>
                  <a:srgbClr val="0000CC"/>
                </a:solidFill>
              </a:rPr>
              <a:t>recorded in the period in which it is incurred if a reasonable approximation of the fair value can be made. -  acquisition or during construction.</a:t>
            </a:r>
          </a:p>
          <a:p>
            <a:pPr marL="288722" indent="-288722">
              <a:buFontTx/>
              <a:buChar char="-"/>
            </a:pPr>
            <a:r>
              <a:rPr lang="en-US" sz="1900" dirty="0">
                <a:solidFill>
                  <a:srgbClr val="0000CC"/>
                </a:solidFill>
              </a:rPr>
              <a:t>If a reasonable approximation cannot be made,, then ARO recorded when it can be approximated. </a:t>
            </a:r>
          </a:p>
          <a:p>
            <a:pPr marL="288722" indent="-288722">
              <a:buFontTx/>
              <a:buChar char="-"/>
            </a:pPr>
            <a:r>
              <a:rPr lang="en-US" sz="1900" dirty="0">
                <a:solidFill>
                  <a:srgbClr val="0000CC"/>
                </a:solidFill>
              </a:rPr>
              <a:t>Shows up in the balance sheet under long-term liabilities.</a:t>
            </a:r>
          </a:p>
          <a:p>
            <a:endParaRPr lang="en-US" sz="2000" dirty="0">
              <a:solidFill>
                <a:srgbClr val="0000CC"/>
              </a:solidFill>
            </a:endParaRPr>
          </a:p>
        </p:txBody>
      </p:sp>
      <p:sp>
        <p:nvSpPr>
          <p:cNvPr id="8" name="Title 3">
            <a:extLst>
              <a:ext uri="{FF2B5EF4-FFF2-40B4-BE49-F238E27FC236}">
                <a16:creationId xmlns:a16="http://schemas.microsoft.com/office/drawing/2014/main" id="{7468A7BC-9175-3C89-B866-1006D0BA6D5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202195017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D554074-63BE-4966-AB24-AF0D453A07E3}"/>
              </a:ext>
            </a:extLst>
          </p:cNvPr>
          <p:cNvSpPr txBox="1"/>
          <p:nvPr/>
        </p:nvSpPr>
        <p:spPr>
          <a:xfrm>
            <a:off x="324074" y="2340471"/>
            <a:ext cx="9217024" cy="2862322"/>
          </a:xfrm>
          <a:prstGeom prst="rect">
            <a:avLst/>
          </a:prstGeom>
          <a:noFill/>
        </p:spPr>
        <p:txBody>
          <a:bodyPr wrap="square">
            <a:spAutoFit/>
          </a:bodyPr>
          <a:lstStyle/>
          <a:p>
            <a:r>
              <a:rPr lang="en-US" sz="2000" b="1" dirty="0">
                <a:solidFill>
                  <a:srgbClr val="0000CC"/>
                </a:solidFill>
              </a:rPr>
              <a:t>Derivative Fair Value</a:t>
            </a:r>
          </a:p>
          <a:p>
            <a:pPr marL="288722" indent="-288722">
              <a:buFontTx/>
              <a:buChar char="-"/>
            </a:pPr>
            <a:r>
              <a:rPr lang="en-US" sz="2000" dirty="0">
                <a:solidFill>
                  <a:srgbClr val="0000CC"/>
                </a:solidFill>
              </a:rPr>
              <a:t>a very commonly seen item on oil and gas company balance sheets.</a:t>
            </a:r>
          </a:p>
          <a:p>
            <a:pPr marL="288722" indent="-288722">
              <a:buFontTx/>
              <a:buChar char="-"/>
            </a:pPr>
            <a:r>
              <a:rPr lang="en-US" sz="2000" dirty="0">
                <a:solidFill>
                  <a:srgbClr val="0000CC"/>
                </a:solidFill>
              </a:rPr>
              <a:t>include forwards, futures, and options.</a:t>
            </a:r>
          </a:p>
          <a:p>
            <a:pPr marL="288722" indent="-288722">
              <a:buFontTx/>
              <a:buChar char="-"/>
            </a:pPr>
            <a:r>
              <a:rPr lang="en-US" sz="2000" dirty="0">
                <a:solidFill>
                  <a:srgbClr val="0000CC"/>
                </a:solidFill>
              </a:rPr>
              <a:t>Derivative fair value line can be either an asset or a liability. </a:t>
            </a:r>
          </a:p>
          <a:p>
            <a:pPr marL="750677" lvl="1" indent="-288722">
              <a:buFont typeface="Arial" panose="020B0604020202020204" pitchFamily="34" charset="0"/>
              <a:buChar char="•"/>
            </a:pPr>
            <a:r>
              <a:rPr lang="en-US" sz="2000" dirty="0">
                <a:solidFill>
                  <a:srgbClr val="0000CC"/>
                </a:solidFill>
              </a:rPr>
              <a:t>If a company has hedged its position and has entered into a derivative contract to sell at a set price, the derivative fair value item will show up as an asset. </a:t>
            </a:r>
          </a:p>
          <a:p>
            <a:pPr marL="750677" lvl="1" indent="-288722">
              <a:buFont typeface="Arial" panose="020B0604020202020204" pitchFamily="34" charset="0"/>
              <a:buChar char="•"/>
            </a:pPr>
            <a:r>
              <a:rPr lang="en-US" sz="2000" dirty="0">
                <a:solidFill>
                  <a:srgbClr val="0000CC"/>
                </a:solidFill>
              </a:rPr>
              <a:t>If a company has hedged its position and entered into a contract to buy at a set price, the derivative fair value item will show up as a liability.</a:t>
            </a:r>
          </a:p>
        </p:txBody>
      </p:sp>
      <p:sp>
        <p:nvSpPr>
          <p:cNvPr id="4" name="Title 3">
            <a:extLst>
              <a:ext uri="{FF2B5EF4-FFF2-40B4-BE49-F238E27FC236}">
                <a16:creationId xmlns:a16="http://schemas.microsoft.com/office/drawing/2014/main" id="{F854F152-A8F3-92BE-D590-5EE27646461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
        <p:nvSpPr>
          <p:cNvPr id="5" name="Rectangle 3">
            <a:extLst>
              <a:ext uri="{FF2B5EF4-FFF2-40B4-BE49-F238E27FC236}">
                <a16:creationId xmlns:a16="http://schemas.microsoft.com/office/drawing/2014/main" id="{F7B2474A-D4F8-0057-C907-17FF211E651A}"/>
              </a:ext>
            </a:extLst>
          </p:cNvPr>
          <p:cNvSpPr>
            <a:spLocks noGrp="1" noChangeArrowheads="1"/>
          </p:cNvSpPr>
          <p:nvPr>
            <p:ph type="title"/>
          </p:nvPr>
        </p:nvSpPr>
        <p:spPr>
          <a:xfrm>
            <a:off x="216102" y="1828726"/>
            <a:ext cx="9793086" cy="576064"/>
          </a:xfrm>
        </p:spPr>
        <p:txBody>
          <a:bodyPr>
            <a:noAutofit/>
          </a:bodyPr>
          <a:lstStyle/>
          <a:p>
            <a:pPr marL="12832"/>
            <a:r>
              <a:rPr lang="en-US" sz="2425" b="1" dirty="0">
                <a:solidFill>
                  <a:srgbClr val="FF0000"/>
                </a:solidFill>
                <a:latin typeface="Arial" panose="020B0604020202020204" pitchFamily="34" charset="0"/>
                <a:cs typeface="Arial" panose="020B0604020202020204" pitchFamily="34" charset="0"/>
              </a:rPr>
              <a:t>Why Balance Sheet of Upstream Oil &amp; Gas Company Matter?</a:t>
            </a:r>
            <a:br>
              <a:rPr lang="en-US" sz="2425" b="1" dirty="0">
                <a:solidFill>
                  <a:srgbClr val="FF0000"/>
                </a:solidFill>
                <a:latin typeface="Arial" panose="020B0604020202020204" pitchFamily="34" charset="0"/>
                <a:cs typeface="Arial" panose="020B0604020202020204" pitchFamily="34" charset="0"/>
              </a:rPr>
            </a:br>
            <a:endParaRPr lang="en-US" sz="2425"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34554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D554074-63BE-4966-AB24-AF0D453A07E3}"/>
              </a:ext>
            </a:extLst>
          </p:cNvPr>
          <p:cNvSpPr txBox="1"/>
          <p:nvPr/>
        </p:nvSpPr>
        <p:spPr>
          <a:xfrm>
            <a:off x="-134139" y="2268463"/>
            <a:ext cx="9963269" cy="4785926"/>
          </a:xfrm>
          <a:prstGeom prst="rect">
            <a:avLst/>
          </a:prstGeom>
          <a:noFill/>
        </p:spPr>
        <p:txBody>
          <a:bodyPr wrap="square">
            <a:spAutoFit/>
          </a:bodyPr>
          <a:lstStyle/>
          <a:p>
            <a:pPr marL="646737" marR="483670" lvl="1" indent="-346466">
              <a:lnSpc>
                <a:spcPts val="1940"/>
              </a:lnSpc>
              <a:spcBef>
                <a:spcPts val="404"/>
              </a:spcBef>
              <a:spcAft>
                <a:spcPts val="202"/>
              </a:spcAft>
              <a:buClr>
                <a:schemeClr val="accent1">
                  <a:lumMod val="75000"/>
                </a:schemeClr>
              </a:buClr>
              <a:buSzPct val="85000"/>
              <a:buFont typeface="Wingdings" pitchFamily="2" charset="2"/>
              <a:buChar char="§"/>
              <a:defRPr/>
            </a:pPr>
            <a:r>
              <a:rPr lang="en-US" sz="1900" dirty="0">
                <a:solidFill>
                  <a:srgbClr val="0000CC"/>
                </a:solidFill>
              </a:rPr>
              <a:t>Since such companies are very dependent on the finite resource they are extracting, assessing the availability and probability it can be extracted at can help give a proxy to the company valuation. For example, when screening companies, one may look at how many proved reserves they own. Reserves can also be made into valuation multiples to compare different companies.</a:t>
            </a:r>
          </a:p>
          <a:p>
            <a:pPr marL="646737" marR="483670" lvl="1" indent="-346466">
              <a:lnSpc>
                <a:spcPts val="1940"/>
              </a:lnSpc>
              <a:spcBef>
                <a:spcPts val="404"/>
              </a:spcBef>
              <a:spcAft>
                <a:spcPts val="202"/>
              </a:spcAft>
              <a:buClr>
                <a:schemeClr val="accent1">
                  <a:lumMod val="75000"/>
                </a:schemeClr>
              </a:buClr>
              <a:buSzPct val="85000"/>
              <a:buFont typeface="Wingdings" pitchFamily="2" charset="2"/>
              <a:buChar char="§"/>
              <a:defRPr/>
            </a:pPr>
            <a:endParaRPr lang="en-US" sz="1050" dirty="0">
              <a:solidFill>
                <a:srgbClr val="0000CC"/>
              </a:solidFill>
            </a:endParaRPr>
          </a:p>
          <a:p>
            <a:pPr marL="646737" marR="483670" lvl="1" indent="-346466">
              <a:lnSpc>
                <a:spcPts val="1940"/>
              </a:lnSpc>
              <a:spcBef>
                <a:spcPts val="404"/>
              </a:spcBef>
              <a:spcAft>
                <a:spcPts val="202"/>
              </a:spcAft>
              <a:buClr>
                <a:schemeClr val="accent1">
                  <a:lumMod val="75000"/>
                </a:schemeClr>
              </a:buClr>
              <a:buSzPct val="85000"/>
              <a:buFont typeface="Wingdings" pitchFamily="2" charset="2"/>
              <a:buChar char="§"/>
              <a:defRPr/>
            </a:pPr>
            <a:r>
              <a:rPr lang="en-US" sz="1900" dirty="0">
                <a:solidFill>
                  <a:srgbClr val="0000CC"/>
                </a:solidFill>
              </a:rPr>
              <a:t>Understanding the asset retirement obligation is also very important in assessing an oil and gas company. The asset retirement obligation line item can be monitored over time to determine the costs of retiring the facilities that are constructed over the period of extraction. If a known number of facilities or equipment will be used for future extraction, understanding the line item can help forecast the future costs of the company.</a:t>
            </a:r>
          </a:p>
          <a:p>
            <a:pPr marL="646737" marR="483670" lvl="1" indent="-346466">
              <a:lnSpc>
                <a:spcPts val="1940"/>
              </a:lnSpc>
              <a:spcBef>
                <a:spcPts val="404"/>
              </a:spcBef>
              <a:spcAft>
                <a:spcPts val="202"/>
              </a:spcAft>
              <a:buClr>
                <a:schemeClr val="accent1">
                  <a:lumMod val="75000"/>
                </a:schemeClr>
              </a:buClr>
              <a:buSzPct val="85000"/>
              <a:buFont typeface="Wingdings" pitchFamily="2" charset="2"/>
              <a:buChar char="§"/>
              <a:defRPr/>
            </a:pPr>
            <a:endParaRPr lang="en-US" sz="1050" dirty="0">
              <a:solidFill>
                <a:srgbClr val="0000CC"/>
              </a:solidFill>
            </a:endParaRPr>
          </a:p>
          <a:p>
            <a:pPr marL="646737" marR="483670" lvl="1" indent="-346466">
              <a:lnSpc>
                <a:spcPts val="1940"/>
              </a:lnSpc>
              <a:spcBef>
                <a:spcPts val="404"/>
              </a:spcBef>
              <a:spcAft>
                <a:spcPts val="202"/>
              </a:spcAft>
              <a:buClr>
                <a:schemeClr val="accent1">
                  <a:lumMod val="75000"/>
                </a:schemeClr>
              </a:buClr>
              <a:buSzPct val="85000"/>
              <a:buFont typeface="Wingdings" pitchFamily="2" charset="2"/>
              <a:buChar char="§"/>
              <a:defRPr/>
            </a:pPr>
            <a:r>
              <a:rPr lang="en-US" sz="1900" dirty="0">
                <a:solidFill>
                  <a:srgbClr val="0000CC"/>
                </a:solidFill>
              </a:rPr>
              <a:t>Finally, identifying and assessing the derivative fair value items that may be present on the company balance sheets can give an idea as to how hedged the company’s position may be. It can be a component that factors into the risk profile of a company. It can also be an indicator of how prices are capped at a company, i.e., in situations where oil prices increase dramatically.</a:t>
            </a:r>
          </a:p>
        </p:txBody>
      </p:sp>
      <p:sp>
        <p:nvSpPr>
          <p:cNvPr id="4" name="TextBox 3">
            <a:extLst>
              <a:ext uri="{FF2B5EF4-FFF2-40B4-BE49-F238E27FC236}">
                <a16:creationId xmlns:a16="http://schemas.microsoft.com/office/drawing/2014/main" id="{3B56B918-D0AD-6D1C-27BE-76E153CE4900}"/>
              </a:ext>
            </a:extLst>
          </p:cNvPr>
          <p:cNvSpPr txBox="1"/>
          <p:nvPr/>
        </p:nvSpPr>
        <p:spPr>
          <a:xfrm>
            <a:off x="198364" y="1620391"/>
            <a:ext cx="9195305" cy="465512"/>
          </a:xfrm>
          <a:prstGeom prst="rect">
            <a:avLst/>
          </a:prstGeom>
          <a:noFill/>
        </p:spPr>
        <p:txBody>
          <a:bodyPr wrap="square">
            <a:spAutoFit/>
          </a:bodyPr>
          <a:lstStyle/>
          <a:p>
            <a:r>
              <a:rPr lang="en-US" sz="2425" b="1" dirty="0">
                <a:solidFill>
                  <a:srgbClr val="FF0000"/>
                </a:solidFill>
                <a:latin typeface="Book Antiqua" panose="02040602050305030304" pitchFamily="18" charset="0"/>
              </a:rPr>
              <a:t>Why are Oil and Gas Company Balance Sheet Items Important?</a:t>
            </a:r>
          </a:p>
        </p:txBody>
      </p:sp>
      <p:sp>
        <p:nvSpPr>
          <p:cNvPr id="6" name="Title 3">
            <a:extLst>
              <a:ext uri="{FF2B5EF4-FFF2-40B4-BE49-F238E27FC236}">
                <a16:creationId xmlns:a16="http://schemas.microsoft.com/office/drawing/2014/main" id="{BE9046F4-CD55-775D-D20A-35E7CAB717D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370468400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56B918-D0AD-6D1C-27BE-76E153CE4900}"/>
              </a:ext>
            </a:extLst>
          </p:cNvPr>
          <p:cNvSpPr txBox="1"/>
          <p:nvPr/>
        </p:nvSpPr>
        <p:spPr>
          <a:xfrm>
            <a:off x="198364" y="1620391"/>
            <a:ext cx="9195305" cy="465512"/>
          </a:xfrm>
          <a:prstGeom prst="rect">
            <a:avLst/>
          </a:prstGeom>
          <a:noFill/>
        </p:spPr>
        <p:txBody>
          <a:bodyPr wrap="square">
            <a:spAutoFit/>
          </a:bodyPr>
          <a:lstStyle/>
          <a:p>
            <a:r>
              <a:rPr lang="en-US" sz="2425" b="1" dirty="0">
                <a:solidFill>
                  <a:srgbClr val="FF0000"/>
                </a:solidFill>
                <a:latin typeface="Book Antiqua" panose="02040602050305030304" pitchFamily="18" charset="0"/>
              </a:rPr>
              <a:t>Why are Oil and Gas Company Balance Sheet Items Important?</a:t>
            </a:r>
          </a:p>
        </p:txBody>
      </p:sp>
      <p:sp>
        <p:nvSpPr>
          <p:cNvPr id="6" name="Title 3">
            <a:extLst>
              <a:ext uri="{FF2B5EF4-FFF2-40B4-BE49-F238E27FC236}">
                <a16:creationId xmlns:a16="http://schemas.microsoft.com/office/drawing/2014/main" id="{BE9046F4-CD55-775D-D20A-35E7CAB717D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graphicFrame>
        <p:nvGraphicFramePr>
          <p:cNvPr id="2" name="Object 1">
            <a:extLst>
              <a:ext uri="{FF2B5EF4-FFF2-40B4-BE49-F238E27FC236}">
                <a16:creationId xmlns:a16="http://schemas.microsoft.com/office/drawing/2014/main" id="{35AFB214-82CD-5DBB-2522-DF1400EC6422}"/>
              </a:ext>
            </a:extLst>
          </p:cNvPr>
          <p:cNvGraphicFramePr>
            <a:graphicFrameLocks noChangeAspect="1"/>
          </p:cNvGraphicFramePr>
          <p:nvPr>
            <p:extLst>
              <p:ext uri="{D42A27DB-BD31-4B8C-83A1-F6EECF244321}">
                <p14:modId xmlns:p14="http://schemas.microsoft.com/office/powerpoint/2010/main" val="1522145392"/>
              </p:ext>
            </p:extLst>
          </p:nvPr>
        </p:nvGraphicFramePr>
        <p:xfrm>
          <a:off x="3636442" y="2916535"/>
          <a:ext cx="1824558" cy="1250653"/>
        </p:xfrm>
        <a:graphic>
          <a:graphicData uri="http://schemas.openxmlformats.org/presentationml/2006/ole">
            <mc:AlternateContent xmlns:mc="http://schemas.openxmlformats.org/markup-compatibility/2006">
              <mc:Choice xmlns:v="urn:schemas-microsoft-com:vml" Requires="v">
                <p:oleObj name="Packager Shell Object" showAsIcon="1" r:id="rId3" imgW="914597" imgH="774875" progId="Package">
                  <p:embed/>
                </p:oleObj>
              </mc:Choice>
              <mc:Fallback>
                <p:oleObj name="Packager Shell Object" showAsIcon="1" r:id="rId3" imgW="914597" imgH="774875" progId="Package">
                  <p:embed/>
                  <p:pic>
                    <p:nvPicPr>
                      <p:cNvPr id="2" name="Object 1">
                        <a:extLst>
                          <a:ext uri="{FF2B5EF4-FFF2-40B4-BE49-F238E27FC236}">
                            <a16:creationId xmlns:a16="http://schemas.microsoft.com/office/drawing/2014/main" id="{35AFB214-82CD-5DBB-2522-DF1400EC6422}"/>
                          </a:ext>
                        </a:extLst>
                      </p:cNvPr>
                      <p:cNvPicPr/>
                      <p:nvPr/>
                    </p:nvPicPr>
                    <p:blipFill>
                      <a:blip r:embed="rId4"/>
                      <a:stretch>
                        <a:fillRect/>
                      </a:stretch>
                    </p:blipFill>
                    <p:spPr>
                      <a:xfrm>
                        <a:off x="3636442" y="2916535"/>
                        <a:ext cx="1824558" cy="1250653"/>
                      </a:xfrm>
                      <a:prstGeom prst="rect">
                        <a:avLst/>
                      </a:prstGeom>
                    </p:spPr>
                  </p:pic>
                </p:oleObj>
              </mc:Fallback>
            </mc:AlternateContent>
          </a:graphicData>
        </a:graphic>
      </p:graphicFrame>
    </p:spTree>
    <p:extLst>
      <p:ext uri="{BB962C8B-B14F-4D97-AF65-F5344CB8AC3E}">
        <p14:creationId xmlns:p14="http://schemas.microsoft.com/office/powerpoint/2010/main" val="207210246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6"/>
            <a:ext cx="7921298" cy="615951"/>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Measuring Performance</a:t>
            </a: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922CF19A-6CF4-3616-F885-DD3E014A506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89715887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C32DA4C-00B1-4103-A8CF-B1A5CACE3E0F}"/>
              </a:ext>
            </a:extLst>
          </p:cNvPr>
          <p:cNvSpPr>
            <a:spLocks noGrp="1" noChangeArrowheads="1"/>
          </p:cNvSpPr>
          <p:nvPr>
            <p:ph type="title"/>
          </p:nvPr>
        </p:nvSpPr>
        <p:spPr bwMode="auto">
          <a:xfrm>
            <a:off x="252066" y="1718293"/>
            <a:ext cx="7781180" cy="4234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GB" altLang="en-US" sz="2400" b="1" dirty="0">
                <a:latin typeface="Book Antiqua" panose="02040602050305030304" pitchFamily="18" charset="0"/>
              </a:rPr>
              <a:t>Key result Areas for an Oil and gas company</a:t>
            </a:r>
            <a:endParaRPr lang="en-US" altLang="en-US" sz="2400" b="1" dirty="0">
              <a:latin typeface="Book Antiqua" panose="02040602050305030304" pitchFamily="18" charset="0"/>
            </a:endParaRPr>
          </a:p>
        </p:txBody>
      </p:sp>
      <p:sp>
        <p:nvSpPr>
          <p:cNvPr id="20" name="TextBox 19">
            <a:extLst>
              <a:ext uri="{FF2B5EF4-FFF2-40B4-BE49-F238E27FC236}">
                <a16:creationId xmlns:a16="http://schemas.microsoft.com/office/drawing/2014/main" id="{22FD09AA-799A-4F2B-BF91-7AC26CEE831A}"/>
              </a:ext>
            </a:extLst>
          </p:cNvPr>
          <p:cNvSpPr txBox="1"/>
          <p:nvPr/>
        </p:nvSpPr>
        <p:spPr>
          <a:xfrm>
            <a:off x="252066" y="2212760"/>
            <a:ext cx="9649072" cy="5355312"/>
          </a:xfrm>
          <a:prstGeom prst="rect">
            <a:avLst/>
          </a:prstGeom>
          <a:noFill/>
        </p:spPr>
        <p:txBody>
          <a:bodyPr wrap="square">
            <a:spAutoFit/>
          </a:bodyPr>
          <a:lstStyle/>
          <a:p>
            <a:pPr marL="342900" indent="-342900" algn="l" fontAlgn="auto">
              <a:buAutoNum type="arabicPeriod"/>
            </a:pPr>
            <a:r>
              <a:rPr lang="en-US" b="1" dirty="0">
                <a:solidFill>
                  <a:srgbClr val="0000CC"/>
                </a:solidFill>
              </a:rPr>
              <a:t>Return on Capital Employed ( ROCE)   </a:t>
            </a:r>
          </a:p>
          <a:p>
            <a:pPr lvl="1" fontAlgn="auto"/>
            <a:r>
              <a:rPr lang="en-US" b="1" dirty="0">
                <a:solidFill>
                  <a:srgbClr val="0000CC"/>
                </a:solidFill>
              </a:rPr>
              <a:t> </a:t>
            </a:r>
            <a:r>
              <a:rPr lang="en-US" dirty="0">
                <a:solidFill>
                  <a:srgbClr val="0000CC"/>
                </a:solidFill>
              </a:rPr>
              <a:t>Upstream oil and gas is a capital-intensive business, from acquisition, exploration, development and production so this measure is an important indicator of returns</a:t>
            </a:r>
          </a:p>
          <a:p>
            <a:pPr lvl="1"/>
            <a:endParaRPr lang="en-US" dirty="0">
              <a:solidFill>
                <a:srgbClr val="0000CC"/>
              </a:solidFill>
            </a:endParaRPr>
          </a:p>
          <a:p>
            <a:pPr algn="l" fontAlgn="auto"/>
            <a:r>
              <a:rPr lang="en-US" b="1" dirty="0">
                <a:solidFill>
                  <a:srgbClr val="0000CC"/>
                </a:solidFill>
              </a:rPr>
              <a:t>2. Cash Margin/Operating Cash per barrel/</a:t>
            </a:r>
            <a:r>
              <a:rPr lang="en-US" b="1" dirty="0" err="1">
                <a:solidFill>
                  <a:srgbClr val="0000CC"/>
                </a:solidFill>
              </a:rPr>
              <a:t>boe</a:t>
            </a:r>
            <a:endParaRPr lang="en-US" b="1" dirty="0">
              <a:solidFill>
                <a:srgbClr val="0000CC"/>
              </a:solidFill>
            </a:endParaRPr>
          </a:p>
          <a:p>
            <a:pPr lvl="1" fontAlgn="auto"/>
            <a:r>
              <a:rPr lang="en-US" dirty="0">
                <a:solidFill>
                  <a:srgbClr val="0000CC"/>
                </a:solidFill>
              </a:rPr>
              <a:t>Measures company operational efficiencies ( cash flow from operating activities) to produce a </a:t>
            </a:r>
            <a:r>
              <a:rPr lang="en-US" dirty="0" err="1">
                <a:solidFill>
                  <a:srgbClr val="0000CC"/>
                </a:solidFill>
              </a:rPr>
              <a:t>boe</a:t>
            </a:r>
            <a:r>
              <a:rPr lang="en-US" dirty="0">
                <a:solidFill>
                  <a:srgbClr val="0000CC"/>
                </a:solidFill>
              </a:rPr>
              <a:t> and generate $1 of revenue on entitlement basis, excluding working capital and non operational expenses and special items.)</a:t>
            </a:r>
          </a:p>
          <a:p>
            <a:pPr lvl="1" fontAlgn="auto"/>
            <a:endParaRPr lang="en-US" dirty="0">
              <a:solidFill>
                <a:srgbClr val="0000CC"/>
              </a:solidFill>
            </a:endParaRPr>
          </a:p>
          <a:p>
            <a:pPr algn="l" fontAlgn="auto"/>
            <a:r>
              <a:rPr lang="en-US" b="1" dirty="0">
                <a:solidFill>
                  <a:srgbClr val="0000CC"/>
                </a:solidFill>
              </a:rPr>
              <a:t>Free Cashflow Generation</a:t>
            </a:r>
          </a:p>
          <a:p>
            <a:pPr lvl="1"/>
            <a:r>
              <a:rPr lang="en-US" dirty="0">
                <a:solidFill>
                  <a:srgbClr val="0000CC"/>
                </a:solidFill>
              </a:rPr>
              <a:t>Measures how effective the company is controlling its expenditure- both operating and capital expenditure and  provides which cost needs to be controlled such as variable cost- (volume vs. price) The indicator that basically challenge company to achieve more with less- via cost savings.</a:t>
            </a:r>
          </a:p>
          <a:p>
            <a:pPr lvl="1"/>
            <a:endParaRPr lang="en-US" dirty="0">
              <a:solidFill>
                <a:srgbClr val="0000CC"/>
              </a:solidFill>
            </a:endParaRPr>
          </a:p>
          <a:p>
            <a:pPr algn="l" fontAlgn="auto"/>
            <a:r>
              <a:rPr lang="en-US" b="1" dirty="0">
                <a:solidFill>
                  <a:srgbClr val="0000CC"/>
                </a:solidFill>
              </a:rPr>
              <a:t>4. Per </a:t>
            </a:r>
            <a:r>
              <a:rPr lang="en-US" b="1" dirty="0" err="1">
                <a:solidFill>
                  <a:srgbClr val="0000CC"/>
                </a:solidFill>
              </a:rPr>
              <a:t>boe</a:t>
            </a:r>
            <a:r>
              <a:rPr lang="en-US" b="1" dirty="0">
                <a:solidFill>
                  <a:srgbClr val="0000CC"/>
                </a:solidFill>
              </a:rPr>
              <a:t> Finding Cost and Development Cost</a:t>
            </a:r>
          </a:p>
          <a:p>
            <a:pPr lvl="1" fontAlgn="auto"/>
            <a:r>
              <a:rPr lang="en-US" dirty="0">
                <a:solidFill>
                  <a:srgbClr val="0000CC"/>
                </a:solidFill>
              </a:rPr>
              <a:t>Measures unit exploration cost and development cost for every proved reserves added during the period. </a:t>
            </a:r>
          </a:p>
          <a:p>
            <a:pPr lvl="1" fontAlgn="auto"/>
            <a:endParaRPr lang="en-US" dirty="0">
              <a:solidFill>
                <a:srgbClr val="0000CC"/>
              </a:solidFill>
            </a:endParaRPr>
          </a:p>
        </p:txBody>
      </p:sp>
      <p:sp>
        <p:nvSpPr>
          <p:cNvPr id="5" name="Title 3">
            <a:extLst>
              <a:ext uri="{FF2B5EF4-FFF2-40B4-BE49-F238E27FC236}">
                <a16:creationId xmlns:a16="http://schemas.microsoft.com/office/drawing/2014/main" id="{EBDCA4CA-182E-6C19-12F3-2272C1ABCAA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2768181939"/>
      </p:ext>
    </p:extLst>
  </p:cSld>
  <p:clrMapOvr>
    <a:masterClrMapping/>
  </p:clrMapOvr>
  <p:transition>
    <p:fade/>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22FD09AA-799A-4F2B-BF91-7AC26CEE831A}"/>
              </a:ext>
            </a:extLst>
          </p:cNvPr>
          <p:cNvSpPr txBox="1"/>
          <p:nvPr/>
        </p:nvSpPr>
        <p:spPr>
          <a:xfrm>
            <a:off x="180058" y="2448436"/>
            <a:ext cx="9577064" cy="5078313"/>
          </a:xfrm>
          <a:prstGeom prst="rect">
            <a:avLst/>
          </a:prstGeom>
          <a:noFill/>
        </p:spPr>
        <p:txBody>
          <a:bodyPr wrap="square">
            <a:spAutoFit/>
          </a:bodyPr>
          <a:lstStyle/>
          <a:p>
            <a:pPr algn="l" fontAlgn="auto"/>
            <a:r>
              <a:rPr lang="en-US" b="1" dirty="0">
                <a:solidFill>
                  <a:srgbClr val="0000CC"/>
                </a:solidFill>
              </a:rPr>
              <a:t>5.  Reserves Replacement rates</a:t>
            </a:r>
          </a:p>
          <a:p>
            <a:pPr lvl="1" fontAlgn="auto"/>
            <a:r>
              <a:rPr lang="en-US" dirty="0">
                <a:solidFill>
                  <a:srgbClr val="0000CC"/>
                </a:solidFill>
              </a:rPr>
              <a:t>Measures the company’s ability to replace its reserves consumed in production and is a measure of long term sustainability of the company</a:t>
            </a:r>
          </a:p>
          <a:p>
            <a:pPr lvl="1"/>
            <a:endParaRPr lang="en-US" dirty="0">
              <a:solidFill>
                <a:srgbClr val="0000CC"/>
              </a:solidFill>
            </a:endParaRPr>
          </a:p>
          <a:p>
            <a:pPr algn="l" fontAlgn="auto"/>
            <a:r>
              <a:rPr lang="en-US" b="1" dirty="0">
                <a:solidFill>
                  <a:srgbClr val="0000CC"/>
                </a:solidFill>
              </a:rPr>
              <a:t>Total Shareholders Return</a:t>
            </a:r>
          </a:p>
          <a:p>
            <a:pPr marL="808421" lvl="1" indent="-346466">
              <a:buFont typeface="Arial" panose="020B0604020202020204" pitchFamily="34" charset="0"/>
              <a:buChar char="•"/>
            </a:pPr>
            <a:r>
              <a:rPr lang="en-US" dirty="0">
                <a:solidFill>
                  <a:srgbClr val="0000CC"/>
                </a:solidFill>
              </a:rPr>
              <a:t>Indicator measures how share price reacts as a result of both external and internal factors such as macro and micro-economics that effect demand and supply, geopolitical situations that may effect the oil price. </a:t>
            </a:r>
          </a:p>
          <a:p>
            <a:pPr marL="808421" lvl="1" indent="-346466">
              <a:buFont typeface="Arial" panose="020B0604020202020204" pitchFamily="34" charset="0"/>
              <a:buChar char="•"/>
            </a:pPr>
            <a:r>
              <a:rPr lang="en-US" dirty="0">
                <a:solidFill>
                  <a:srgbClr val="0000CC"/>
                </a:solidFill>
              </a:rPr>
              <a:t>In addition, internal factors within the organisation </a:t>
            </a:r>
            <a:r>
              <a:rPr lang="en-US" dirty="0" err="1">
                <a:solidFill>
                  <a:srgbClr val="0000CC"/>
                </a:solidFill>
              </a:rPr>
              <a:t>i.e.operational</a:t>
            </a:r>
            <a:r>
              <a:rPr lang="en-US" dirty="0">
                <a:solidFill>
                  <a:srgbClr val="0000CC"/>
                </a:solidFill>
              </a:rPr>
              <a:t> and financial such as project delivery including exploration success, production target, reserve addition, plant availability, HSE performance and financial indicators  also have effect on the share price movement during the year.</a:t>
            </a:r>
          </a:p>
          <a:p>
            <a:pPr marL="808421" lvl="1" indent="-346466">
              <a:buFont typeface="Arial" panose="020B0604020202020204" pitchFamily="34" charset="0"/>
              <a:buChar char="•"/>
            </a:pPr>
            <a:r>
              <a:rPr lang="en-US" dirty="0">
                <a:solidFill>
                  <a:srgbClr val="0000CC"/>
                </a:solidFill>
              </a:rPr>
              <a:t>Key Performance Indicators to be monitored and eventually reported to the stakeholders. It is very important also what to develop indicators that are meaningful, provide insights to the investors and that benchmark among the peers can be conducted to know where the company stands among the peers, and be the darling of the investors.</a:t>
            </a:r>
          </a:p>
          <a:p>
            <a:pPr lvl="1" fontAlgn="auto"/>
            <a:endParaRPr lang="en-US" dirty="0">
              <a:solidFill>
                <a:srgbClr val="0000CC"/>
              </a:solidFill>
            </a:endParaRPr>
          </a:p>
        </p:txBody>
      </p:sp>
      <p:sp>
        <p:nvSpPr>
          <p:cNvPr id="4" name="Rectangle 2">
            <a:extLst>
              <a:ext uri="{FF2B5EF4-FFF2-40B4-BE49-F238E27FC236}">
                <a16:creationId xmlns:a16="http://schemas.microsoft.com/office/drawing/2014/main" id="{494638ED-1CFF-C35A-A28F-63F48B0E299F}"/>
              </a:ext>
            </a:extLst>
          </p:cNvPr>
          <p:cNvSpPr txBox="1">
            <a:spLocks noChangeArrowheads="1"/>
          </p:cNvSpPr>
          <p:nvPr/>
        </p:nvSpPr>
        <p:spPr bwMode="auto">
          <a:xfrm>
            <a:off x="252066" y="1718293"/>
            <a:ext cx="7781180" cy="42346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4816" kern="1200">
                <a:solidFill>
                  <a:srgbClr val="FF0000"/>
                </a:solidFill>
                <a:latin typeface="+mj-lt"/>
                <a:ea typeface="+mj-ea"/>
                <a:cs typeface="+mj-cs"/>
              </a:defRPr>
            </a:lvl1pPr>
            <a:lvl2pPr algn="l" rtl="0" eaLnBrk="1" fontAlgn="base" hangingPunct="1">
              <a:spcBef>
                <a:spcPct val="0"/>
              </a:spcBef>
              <a:spcAft>
                <a:spcPct val="0"/>
              </a:spcAft>
              <a:defRPr sz="4816">
                <a:solidFill>
                  <a:schemeClr val="bg1"/>
                </a:solidFill>
                <a:latin typeface="Calibri" pitchFamily="34" charset="0"/>
              </a:defRPr>
            </a:lvl2pPr>
            <a:lvl3pPr algn="l" rtl="0" eaLnBrk="1" fontAlgn="base" hangingPunct="1">
              <a:spcBef>
                <a:spcPct val="0"/>
              </a:spcBef>
              <a:spcAft>
                <a:spcPct val="0"/>
              </a:spcAft>
              <a:defRPr sz="4816">
                <a:solidFill>
                  <a:schemeClr val="bg1"/>
                </a:solidFill>
                <a:latin typeface="Calibri" pitchFamily="34" charset="0"/>
              </a:defRPr>
            </a:lvl3pPr>
            <a:lvl4pPr algn="l" rtl="0" eaLnBrk="1" fontAlgn="base" hangingPunct="1">
              <a:spcBef>
                <a:spcPct val="0"/>
              </a:spcBef>
              <a:spcAft>
                <a:spcPct val="0"/>
              </a:spcAft>
              <a:defRPr sz="4816">
                <a:solidFill>
                  <a:schemeClr val="bg1"/>
                </a:solidFill>
                <a:latin typeface="Calibri" pitchFamily="34" charset="0"/>
              </a:defRPr>
            </a:lvl4pPr>
            <a:lvl5pPr algn="l" rtl="0" eaLnBrk="1" fontAlgn="base" hangingPunct="1">
              <a:spcBef>
                <a:spcPct val="0"/>
              </a:spcBef>
              <a:spcAft>
                <a:spcPct val="0"/>
              </a:spcAft>
              <a:defRPr sz="4816">
                <a:solidFill>
                  <a:schemeClr val="bg1"/>
                </a:solidFill>
                <a:latin typeface="Calibri" pitchFamily="34" charset="0"/>
              </a:defRPr>
            </a:lvl5pPr>
            <a:lvl6pPr marL="500451" algn="l" rtl="0" eaLnBrk="1" fontAlgn="base" hangingPunct="1">
              <a:spcBef>
                <a:spcPct val="0"/>
              </a:spcBef>
              <a:spcAft>
                <a:spcPct val="0"/>
              </a:spcAft>
              <a:defRPr sz="4816">
                <a:solidFill>
                  <a:schemeClr val="bg1"/>
                </a:solidFill>
                <a:latin typeface="Calibri" pitchFamily="34" charset="0"/>
              </a:defRPr>
            </a:lvl6pPr>
            <a:lvl7pPr marL="1000902" algn="l" rtl="0" eaLnBrk="1" fontAlgn="base" hangingPunct="1">
              <a:spcBef>
                <a:spcPct val="0"/>
              </a:spcBef>
              <a:spcAft>
                <a:spcPct val="0"/>
              </a:spcAft>
              <a:defRPr sz="4816">
                <a:solidFill>
                  <a:schemeClr val="bg1"/>
                </a:solidFill>
                <a:latin typeface="Calibri" pitchFamily="34" charset="0"/>
              </a:defRPr>
            </a:lvl7pPr>
            <a:lvl8pPr marL="1501353" algn="l" rtl="0" eaLnBrk="1" fontAlgn="base" hangingPunct="1">
              <a:spcBef>
                <a:spcPct val="0"/>
              </a:spcBef>
              <a:spcAft>
                <a:spcPct val="0"/>
              </a:spcAft>
              <a:defRPr sz="4816">
                <a:solidFill>
                  <a:schemeClr val="bg1"/>
                </a:solidFill>
                <a:latin typeface="Calibri" pitchFamily="34" charset="0"/>
              </a:defRPr>
            </a:lvl8pPr>
            <a:lvl9pPr marL="2001804" algn="l" rtl="0" eaLnBrk="1" fontAlgn="base" hangingPunct="1">
              <a:spcBef>
                <a:spcPct val="0"/>
              </a:spcBef>
              <a:spcAft>
                <a:spcPct val="0"/>
              </a:spcAft>
              <a:defRPr sz="4816">
                <a:solidFill>
                  <a:schemeClr val="bg1"/>
                </a:solidFill>
                <a:latin typeface="Calibri" pitchFamily="34" charset="0"/>
              </a:defRPr>
            </a:lvl9pPr>
          </a:lstStyle>
          <a:p>
            <a:r>
              <a:rPr lang="en-GB" altLang="en-US" sz="2400" b="1" dirty="0">
                <a:latin typeface="Book Antiqua" panose="02040602050305030304" pitchFamily="18" charset="0"/>
              </a:rPr>
              <a:t>Key result Areas for an Oil and gas company</a:t>
            </a:r>
            <a:endParaRPr lang="en-US" altLang="en-US" sz="2400" b="1" dirty="0">
              <a:latin typeface="Book Antiqua" panose="02040602050305030304" pitchFamily="18" charset="0"/>
            </a:endParaRPr>
          </a:p>
        </p:txBody>
      </p:sp>
      <p:sp>
        <p:nvSpPr>
          <p:cNvPr id="6" name="Title 3">
            <a:extLst>
              <a:ext uri="{FF2B5EF4-FFF2-40B4-BE49-F238E27FC236}">
                <a16:creationId xmlns:a16="http://schemas.microsoft.com/office/drawing/2014/main" id="{6C032704-F6FD-E17E-F26A-2CBB8D4507E3}"/>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1300015431"/>
      </p:ext>
    </p:extLst>
  </p:cSld>
  <p:clrMapOvr>
    <a:masterClrMapping/>
  </p:clrMapOvr>
  <p:transition>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83336" y="2709965"/>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b="1" dirty="0">
                <a:solidFill>
                  <a:srgbClr val="FF0000"/>
                </a:solidFill>
                <a:latin typeface="Book Antiqua" panose="02040602050305030304" pitchFamily="18" charset="0"/>
              </a:rPr>
              <a:t>Understanding Scorecard Architecture</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solidFill>
                  <a:srgbClr val="0000CC"/>
                </a:solidFill>
                <a:latin typeface="Book Antiqua" panose="02040602050305030304" pitchFamily="18" charset="0"/>
              </a:rPr>
              <a:t>10 minutes</a:t>
            </a:r>
            <a:endParaRPr lang="en-GB" sz="1427" dirty="0">
              <a:solidFill>
                <a:srgbClr val="0000CC"/>
              </a:solidFill>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solidFill>
                  <a:srgbClr val="0000CC"/>
                </a:solidFill>
                <a:latin typeface="Book Antiqua" panose="02040602050305030304" pitchFamily="18" charset="0"/>
              </a:rPr>
              <a:t>Terkimbi</a:t>
            </a:r>
          </a:p>
        </p:txBody>
      </p:sp>
      <p:sp>
        <p:nvSpPr>
          <p:cNvPr id="56" name="Title 3">
            <a:extLst>
              <a:ext uri="{FF2B5EF4-FFF2-40B4-BE49-F238E27FC236}">
                <a16:creationId xmlns:a16="http://schemas.microsoft.com/office/drawing/2014/main" id="{F1A649EE-698D-1B45-87DD-A6C0BF26E0A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228564911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803686-AEC7-4C34-8C16-11004870DD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4074" y="1764407"/>
            <a:ext cx="9213180" cy="5475219"/>
          </a:xfrm>
          <a:prstGeom prst="rect">
            <a:avLst/>
          </a:prstGeom>
          <a:noFill/>
          <a:ln>
            <a:noFill/>
          </a:ln>
        </p:spPr>
      </p:pic>
      <p:sp>
        <p:nvSpPr>
          <p:cNvPr id="5" name="Title 3">
            <a:extLst>
              <a:ext uri="{FF2B5EF4-FFF2-40B4-BE49-F238E27FC236}">
                <a16:creationId xmlns:a16="http://schemas.microsoft.com/office/drawing/2014/main" id="{7D721286-572B-E71E-1688-77761B84CDC7}"/>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Understanding Financial Statement of Upstream Entities</a:t>
            </a:r>
          </a:p>
        </p:txBody>
      </p:sp>
    </p:spTree>
    <p:extLst>
      <p:ext uri="{BB962C8B-B14F-4D97-AF65-F5344CB8AC3E}">
        <p14:creationId xmlns:p14="http://schemas.microsoft.com/office/powerpoint/2010/main" val="2453409087"/>
      </p:ext>
    </p:extLst>
  </p:cSld>
  <p:clrMapOvr>
    <a:masterClrMapping/>
  </p:clrMapOvr>
  <p:transition>
    <p:fade/>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13A086D-F934-4711-890E-BF16E8A25284}"/>
              </a:ext>
            </a:extLst>
          </p:cNvPr>
          <p:cNvSpPr txBox="1">
            <a:spLocks/>
          </p:cNvSpPr>
          <p:nvPr/>
        </p:nvSpPr>
        <p:spPr>
          <a:xfrm>
            <a:off x="947413" y="2995404"/>
            <a:ext cx="8264929" cy="861774"/>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Financial Reports - Relevance and Reliability in Audit</a:t>
            </a:r>
            <a:endParaRPr lang="en-NG" sz="2800" i="1" dirty="0"/>
          </a:p>
        </p:txBody>
      </p:sp>
      <p:sp>
        <p:nvSpPr>
          <p:cNvPr id="4" name="Content Placeholder 4">
            <a:extLst>
              <a:ext uri="{FF2B5EF4-FFF2-40B4-BE49-F238E27FC236}">
                <a16:creationId xmlns:a16="http://schemas.microsoft.com/office/drawing/2014/main" id="{FEE24898-0B7C-42DA-82BA-55C28DC391F0}"/>
              </a:ext>
            </a:extLst>
          </p:cNvPr>
          <p:cNvSpPr txBox="1">
            <a:spLocks/>
          </p:cNvSpPr>
          <p:nvPr/>
        </p:nvSpPr>
        <p:spPr>
          <a:xfrm>
            <a:off x="1030537" y="4067653"/>
            <a:ext cx="8181806" cy="2881329"/>
          </a:xfrm>
          <a:prstGeom prst="rect">
            <a:avLst/>
          </a:prstGeom>
        </p:spPr>
        <p:txBody>
          <a:bodyPr/>
          <a:lstStyle>
            <a:lvl1pPr marL="0" marR="0" indent="0" algn="l" defTabSz="899320" rtl="0" eaLnBrk="1" fontAlgn="base" latinLnBrk="0" hangingPunct="1">
              <a:lnSpc>
                <a:spcPct val="100000"/>
              </a:lnSpc>
              <a:spcBef>
                <a:spcPts val="0"/>
              </a:spcBef>
              <a:spcAft>
                <a:spcPts val="529"/>
              </a:spcAft>
              <a:buClr>
                <a:srgbClr val="000000"/>
              </a:buClr>
              <a:buSzTx/>
              <a:buFont typeface="Wingdings" pitchFamily="2" charset="2"/>
              <a:buNone/>
              <a:tabLst/>
              <a:defRPr sz="971" kern="1200">
                <a:solidFill>
                  <a:schemeClr val="tx1"/>
                </a:solidFill>
                <a:latin typeface="Bookman Old Style" panose="02050604050505020204" pitchFamily="18" charset="0"/>
                <a:ea typeface="+mn-ea"/>
                <a:cs typeface="+mn-cs"/>
              </a:defRPr>
            </a:lvl1pPr>
            <a:lvl2pPr marL="207320" marR="0" indent="-201717" algn="l" defTabSz="899320" rtl="0" eaLnBrk="1" fontAlgn="base" latinLnBrk="0" hangingPunct="1">
              <a:lnSpc>
                <a:spcPct val="100000"/>
              </a:lnSpc>
              <a:spcBef>
                <a:spcPts val="0"/>
              </a:spcBef>
              <a:spcAft>
                <a:spcPts val="529"/>
              </a:spcAft>
              <a:buClr>
                <a:srgbClr val="000000"/>
              </a:buClr>
              <a:buSzTx/>
              <a:buFont typeface="Wingdings" panose="05000000000000000000" pitchFamily="2" charset="2"/>
              <a:buChar char="§"/>
              <a:tabLst/>
              <a:defRPr sz="971" kern="1200">
                <a:solidFill>
                  <a:schemeClr val="tx1"/>
                </a:solidFill>
                <a:latin typeface="Bookman Old Style" panose="02050604050505020204" pitchFamily="18" charset="0"/>
                <a:ea typeface="+mn-ea"/>
                <a:cs typeface="+mn-cs"/>
              </a:defRPr>
            </a:lvl2pPr>
            <a:lvl3pPr marL="419571" marR="0" indent="-200316" algn="l" defTabSz="899320" rtl="0" eaLnBrk="1" fontAlgn="base" latinLnBrk="0" hangingPunct="1">
              <a:lnSpc>
                <a:spcPct val="100000"/>
              </a:lnSpc>
              <a:spcBef>
                <a:spcPts val="0"/>
              </a:spcBef>
              <a:spcAft>
                <a:spcPts val="529"/>
              </a:spcAft>
              <a:buClr>
                <a:srgbClr val="000000"/>
              </a:buClr>
              <a:buSzTx/>
              <a:buFont typeface="Arial" pitchFamily="34" charset="0"/>
              <a:buChar char="-"/>
              <a:tabLst/>
              <a:defRPr sz="971" kern="1200">
                <a:solidFill>
                  <a:schemeClr val="tx1"/>
                </a:solidFill>
                <a:latin typeface="Bookman Old Style" panose="02050604050505020204" pitchFamily="18" charset="0"/>
                <a:ea typeface="+mn-ea"/>
                <a:cs typeface="+mn-cs"/>
              </a:defRPr>
            </a:lvl3pPr>
            <a:lvl4pPr marL="605150" marR="0" indent="-209785"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sz="971" kern="1200">
                <a:solidFill>
                  <a:schemeClr val="tx1"/>
                </a:solidFill>
                <a:latin typeface="Bookman Old Style" panose="02050604050505020204" pitchFamily="18" charset="0"/>
                <a:ea typeface="+mn-ea"/>
                <a:cs typeface="+mn-cs"/>
              </a:defRPr>
            </a:lvl4pPr>
            <a:lvl5pPr marL="806867" marR="0" indent="-201717"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sz="971" kern="1200" baseline="0">
                <a:solidFill>
                  <a:schemeClr val="tx1"/>
                </a:solidFill>
                <a:latin typeface="Bookman Old Style" panose="02050604050505020204" pitchFamily="18" charset="0"/>
                <a:ea typeface="+mn-ea"/>
                <a:cs typeface="+mn-cs"/>
              </a:defRPr>
            </a:lvl5pPr>
            <a:lvl6pPr marL="209785" indent="-209785" algn="l" defTabSz="899010" rtl="0" eaLnBrk="1" latinLnBrk="0" hangingPunct="1">
              <a:lnSpc>
                <a:spcPct val="100000"/>
              </a:lnSpc>
              <a:spcBef>
                <a:spcPts val="0"/>
              </a:spcBef>
              <a:spcAft>
                <a:spcPts val="529"/>
              </a:spcAft>
              <a:buFont typeface="+mj-lt"/>
              <a:buAutoNum type="arabicPeriod"/>
              <a:defRPr lang="en-GB" sz="971" kern="1200" baseline="0" noProof="0" dirty="0" smtClean="0">
                <a:solidFill>
                  <a:schemeClr val="tx1"/>
                </a:solidFill>
                <a:latin typeface="Georgia" pitchFamily="18" charset="0"/>
                <a:ea typeface="+mn-ea"/>
                <a:cs typeface="+mn-cs"/>
              </a:defRPr>
            </a:lvl6pPr>
            <a:lvl7pPr marL="419571" indent="-201717" algn="l" defTabSz="899010" rtl="0" eaLnBrk="1" latinLnBrk="0" hangingPunct="1">
              <a:lnSpc>
                <a:spcPct val="100000"/>
              </a:lnSpc>
              <a:spcBef>
                <a:spcPts val="0"/>
              </a:spcBef>
              <a:spcAft>
                <a:spcPts val="529"/>
              </a:spcAft>
              <a:buFont typeface="+mj-lt"/>
              <a:buAutoNum type="alphaLcPeriod"/>
              <a:defRPr lang="en-GB" sz="971" kern="1200" baseline="0" noProof="0" dirty="0" smtClean="0">
                <a:solidFill>
                  <a:schemeClr val="tx1"/>
                </a:solidFill>
                <a:latin typeface="Georgia" pitchFamily="18" charset="0"/>
                <a:ea typeface="+mn-ea"/>
                <a:cs typeface="+mn-cs"/>
              </a:defRPr>
            </a:lvl7pPr>
            <a:lvl8pPr marL="602348" indent="-201717" algn="l" defTabSz="899010" rtl="0" eaLnBrk="1" latinLnBrk="0" hangingPunct="1">
              <a:lnSpc>
                <a:spcPct val="100000"/>
              </a:lnSpc>
              <a:spcBef>
                <a:spcPts val="0"/>
              </a:spcBef>
              <a:spcAft>
                <a:spcPts val="529"/>
              </a:spcAft>
              <a:buFont typeface="+mj-lt"/>
              <a:buAutoNum type="romanLcPeriod"/>
              <a:defRPr lang="en-GB" sz="971" kern="1200" baseline="0" noProof="0" dirty="0" smtClean="0">
                <a:solidFill>
                  <a:schemeClr val="tx1"/>
                </a:solidFill>
                <a:latin typeface="Georgia" pitchFamily="18" charset="0"/>
                <a:ea typeface="+mn-ea"/>
                <a:cs typeface="+mn-cs"/>
              </a:defRPr>
            </a:lvl8pPr>
            <a:lvl9pPr marL="0" indent="0" algn="l" defTabSz="899010" rtl="0" eaLnBrk="1" latinLnBrk="0" hangingPunct="1">
              <a:lnSpc>
                <a:spcPct val="100000"/>
              </a:lnSpc>
              <a:spcBef>
                <a:spcPts val="0"/>
              </a:spcBef>
              <a:spcAft>
                <a:spcPts val="529"/>
              </a:spcAft>
              <a:buFont typeface="Arial" pitchFamily="34" charset="0"/>
              <a:buNone/>
              <a:defRPr lang="en-GB" sz="971" b="1" kern="1200" baseline="0" noProof="0" dirty="0" smtClean="0">
                <a:solidFill>
                  <a:schemeClr val="tx2"/>
                </a:solidFill>
                <a:latin typeface="Georgia" pitchFamily="18" charset="0"/>
                <a:ea typeface="+mn-ea"/>
                <a:cs typeface="+mn-cs"/>
              </a:defRPr>
            </a:lvl9pPr>
          </a:lstStyle>
          <a:p>
            <a:pPr marL="551779" lvl="2" indent="-461955"/>
            <a:r>
              <a:rPr lang="en-US" sz="2425" dirty="0">
                <a:solidFill>
                  <a:srgbClr val="0000CC"/>
                </a:solidFill>
                <a:latin typeface="+mj-lt"/>
                <a:cs typeface="Arial" pitchFamily="34" charset="0"/>
              </a:rPr>
              <a:t>Relevance and reliability of financial reports</a:t>
            </a:r>
          </a:p>
          <a:p>
            <a:pPr marL="551779" lvl="2" indent="-461955"/>
            <a:r>
              <a:rPr lang="en-US" sz="2425" dirty="0">
                <a:solidFill>
                  <a:srgbClr val="0000CC"/>
                </a:solidFill>
                <a:latin typeface="+mj-lt"/>
                <a:cs typeface="Arial" pitchFamily="34" charset="0"/>
              </a:rPr>
              <a:t>Significance of Internal Control in financial reporting</a:t>
            </a:r>
          </a:p>
          <a:p>
            <a:pPr marL="551779" lvl="2" indent="-461955"/>
            <a:r>
              <a:rPr lang="en-US" sz="2425" dirty="0">
                <a:solidFill>
                  <a:srgbClr val="0000CC"/>
                </a:solidFill>
                <a:latin typeface="+mj-lt"/>
                <a:cs typeface="Arial" pitchFamily="34" charset="0"/>
              </a:rPr>
              <a:t>Compiling Audit Reports</a:t>
            </a:r>
          </a:p>
          <a:p>
            <a:pPr marL="551779" lvl="2" indent="-461955"/>
            <a:r>
              <a:rPr lang="en-US" sz="2425" dirty="0">
                <a:solidFill>
                  <a:srgbClr val="0000CC"/>
                </a:solidFill>
                <a:latin typeface="+mj-lt"/>
                <a:cs typeface="Arial" pitchFamily="34" charset="0"/>
              </a:rPr>
              <a:t>Relevance of financial reporting in Audit</a:t>
            </a:r>
          </a:p>
          <a:p>
            <a:pPr marL="551779" lvl="2" indent="-461955"/>
            <a:r>
              <a:rPr lang="en-US" sz="2425" dirty="0">
                <a:solidFill>
                  <a:srgbClr val="0000CC"/>
                </a:solidFill>
                <a:latin typeface="+mj-lt"/>
                <a:cs typeface="Arial" pitchFamily="34" charset="0"/>
              </a:rPr>
              <a:t>Management’s responsibility for financial statements</a:t>
            </a:r>
          </a:p>
          <a:p>
            <a:pPr marL="551779" lvl="2" indent="-461955"/>
            <a:r>
              <a:rPr lang="en-US" sz="2425" dirty="0">
                <a:solidFill>
                  <a:srgbClr val="0000CC"/>
                </a:solidFill>
                <a:latin typeface="+mj-lt"/>
                <a:cs typeface="Arial" pitchFamily="34" charset="0"/>
              </a:rPr>
              <a:t>Fraud and Auditor’s Responsibilities</a:t>
            </a:r>
          </a:p>
          <a:p>
            <a:pPr marL="551779" lvl="2" indent="-461955"/>
            <a:endParaRPr lang="en-US" sz="2425" dirty="0">
              <a:latin typeface="+mj-lt"/>
              <a:cs typeface="Arial" pitchFamily="34" charset="0"/>
            </a:endParaRPr>
          </a:p>
        </p:txBody>
      </p:sp>
      <p:sp>
        <p:nvSpPr>
          <p:cNvPr id="5" name="Title 3">
            <a:extLst>
              <a:ext uri="{FF2B5EF4-FFF2-40B4-BE49-F238E27FC236}">
                <a16:creationId xmlns:a16="http://schemas.microsoft.com/office/drawing/2014/main" id="{54A77ED0-4492-4ECB-BEA0-97D24BB9D223}"/>
              </a:ext>
            </a:extLst>
          </p:cNvPr>
          <p:cNvSpPr txBox="1">
            <a:spLocks/>
          </p:cNvSpPr>
          <p:nvPr/>
        </p:nvSpPr>
        <p:spPr>
          <a:xfrm>
            <a:off x="1101400" y="2290346"/>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Section 3 </a:t>
            </a:r>
            <a:endParaRPr lang="en-NG" sz="2800" i="1" dirty="0"/>
          </a:p>
        </p:txBody>
      </p:sp>
      <p:sp>
        <p:nvSpPr>
          <p:cNvPr id="6" name="Title 3">
            <a:extLst>
              <a:ext uri="{FF2B5EF4-FFF2-40B4-BE49-F238E27FC236}">
                <a16:creationId xmlns:a16="http://schemas.microsoft.com/office/drawing/2014/main" id="{86A9BED9-3BAB-1C45-6C2F-72F69B352B6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89999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393924"/>
            <a:ext cx="7921298" cy="703714"/>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728" b="1" dirty="0">
                <a:solidFill>
                  <a:srgbClr val="FF0000"/>
                </a:solidFill>
                <a:latin typeface="Book Antiqua" panose="02040602050305030304" pitchFamily="18" charset="0"/>
              </a:rPr>
              <a:t>Relevance and Reliability of financial reports</a:t>
            </a:r>
          </a:p>
          <a:p>
            <a:pPr marL="458663" indent="-345566" defTabSz="905068">
              <a:lnSpc>
                <a:spcPct val="150000"/>
              </a:lnSpc>
              <a:spcBef>
                <a:spcPct val="20000"/>
              </a:spcBef>
              <a:spcAft>
                <a:spcPct val="20000"/>
              </a:spcAft>
              <a:buClr>
                <a:srgbClr val="000000"/>
              </a:buClr>
              <a:defRPr/>
            </a:pPr>
            <a:endParaRPr lang="en-GB" altLang="en-US"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dirty="0">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dirty="0">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1D33D147-F631-4250-27D3-B2F245AE5099}"/>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36179355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12AD26E-DAC2-4AE1-8B33-6AE748C1E9DA}"/>
              </a:ext>
            </a:extLst>
          </p:cNvPr>
          <p:cNvSpPr txBox="1"/>
          <p:nvPr/>
        </p:nvSpPr>
        <p:spPr>
          <a:xfrm>
            <a:off x="635086" y="2349470"/>
            <a:ext cx="8739015" cy="4401205"/>
          </a:xfrm>
          <a:prstGeom prst="rect">
            <a:avLst/>
          </a:prstGeom>
          <a:noFill/>
        </p:spPr>
        <p:txBody>
          <a:bodyPr wrap="square">
            <a:spAutoFit/>
          </a:bodyPr>
          <a:lstStyle/>
          <a:p>
            <a:pPr algn="l"/>
            <a:r>
              <a:rPr lang="en-US" sz="2000" dirty="0">
                <a:solidFill>
                  <a:srgbClr val="0000CC"/>
                </a:solidFill>
                <a:latin typeface="Book Antiqua" panose="02040602050305030304" pitchFamily="18" charset="0"/>
              </a:rPr>
              <a:t>Relevance and reliability are the two main accounting principles. </a:t>
            </a:r>
          </a:p>
          <a:p>
            <a:pPr marL="346466" indent="-346466">
              <a:buFont typeface="Arial" panose="020B0604020202020204" pitchFamily="34" charset="0"/>
              <a:buChar char="•"/>
            </a:pPr>
            <a:r>
              <a:rPr lang="en-US" sz="2000" dirty="0">
                <a:solidFill>
                  <a:srgbClr val="0000CC"/>
                </a:solidFill>
                <a:latin typeface="Book Antiqua" panose="02040602050305030304" pitchFamily="18" charset="0"/>
              </a:rPr>
              <a:t>Relevance</a:t>
            </a:r>
          </a:p>
          <a:p>
            <a:pPr marL="808421" lvl="1" indent="-346466">
              <a:buFontTx/>
              <a:buChar char="-"/>
            </a:pPr>
            <a:r>
              <a:rPr lang="en-US" sz="2000" dirty="0">
                <a:solidFill>
                  <a:srgbClr val="0000CC"/>
                </a:solidFill>
                <a:latin typeface="Book Antiqua" panose="02040602050305030304" pitchFamily="18" charset="0"/>
              </a:rPr>
              <a:t>information available for a given set of financial figures in order to accommodate the user of the financial statements in making an informed decision. </a:t>
            </a:r>
          </a:p>
          <a:p>
            <a:pPr marL="808421" lvl="1" indent="-346466">
              <a:buFontTx/>
              <a:buChar char="-"/>
            </a:pPr>
            <a:endParaRPr lang="en-US" sz="2000" dirty="0">
              <a:solidFill>
                <a:srgbClr val="0000CC"/>
              </a:solidFill>
              <a:latin typeface="Book Antiqua" panose="02040602050305030304" pitchFamily="18" charset="0"/>
            </a:endParaRPr>
          </a:p>
          <a:p>
            <a:pPr marL="346466" indent="-346466">
              <a:buFontTx/>
              <a:buChar char="-"/>
            </a:pPr>
            <a:r>
              <a:rPr lang="en-US" sz="2000" dirty="0">
                <a:solidFill>
                  <a:srgbClr val="0000CC"/>
                </a:solidFill>
                <a:latin typeface="Book Antiqua" panose="02040602050305030304" pitchFamily="18" charset="0"/>
              </a:rPr>
              <a:t>Reliability </a:t>
            </a:r>
          </a:p>
          <a:p>
            <a:pPr marL="808421" lvl="1" indent="-346466">
              <a:buFontTx/>
              <a:buChar char="-"/>
            </a:pPr>
            <a:r>
              <a:rPr lang="en-US" sz="2000" dirty="0">
                <a:solidFill>
                  <a:srgbClr val="0000CC"/>
                </a:solidFill>
                <a:latin typeface="Book Antiqua" panose="02040602050305030304" pitchFamily="18" charset="0"/>
              </a:rPr>
              <a:t>level of trust a decision maker can give to the financial figures presented in the financial statements.</a:t>
            </a:r>
          </a:p>
          <a:p>
            <a:pPr marL="808421" lvl="1" indent="-346466">
              <a:buFontTx/>
              <a:buChar char="-"/>
            </a:pPr>
            <a:endParaRPr lang="en-US" dirty="0">
              <a:solidFill>
                <a:srgbClr val="0000CC"/>
              </a:solidFill>
              <a:latin typeface="Book Antiqua" panose="02040602050305030304" pitchFamily="18" charset="0"/>
            </a:endParaRPr>
          </a:p>
          <a:p>
            <a:pPr marL="808421" lvl="1" indent="-346466">
              <a:buFontTx/>
              <a:buChar char="-"/>
            </a:pPr>
            <a:r>
              <a:rPr lang="en-US" sz="2000" dirty="0">
                <a:solidFill>
                  <a:srgbClr val="0000CC"/>
                </a:solidFill>
                <a:latin typeface="Book Antiqua" panose="02040602050305030304" pitchFamily="18" charset="0"/>
              </a:rPr>
              <a:t>Misstatement and omission from the financial statements of important information which may affect the decision of the users may render the reliability in to danger.</a:t>
            </a:r>
          </a:p>
          <a:p>
            <a:pPr marL="808421" lvl="1" indent="-346466">
              <a:buFontTx/>
              <a:buChar char="-"/>
            </a:pPr>
            <a:endParaRPr lang="en-US" sz="2000" dirty="0">
              <a:solidFill>
                <a:srgbClr val="0000CC"/>
              </a:solidFill>
              <a:latin typeface="Book Antiqua" panose="02040602050305030304" pitchFamily="18" charset="0"/>
            </a:endParaRPr>
          </a:p>
        </p:txBody>
      </p:sp>
      <p:sp>
        <p:nvSpPr>
          <p:cNvPr id="4" name="Rectangle 2">
            <a:extLst>
              <a:ext uri="{FF2B5EF4-FFF2-40B4-BE49-F238E27FC236}">
                <a16:creationId xmlns:a16="http://schemas.microsoft.com/office/drawing/2014/main" id="{08C0C98E-AAC5-E66A-7DD3-181008BB6C70}"/>
              </a:ext>
            </a:extLst>
          </p:cNvPr>
          <p:cNvSpPr>
            <a:spLocks noGrp="1" noChangeArrowheads="1"/>
          </p:cNvSpPr>
          <p:nvPr>
            <p:ph type="title"/>
          </p:nvPr>
        </p:nvSpPr>
        <p:spPr bwMode="auto">
          <a:xfrm>
            <a:off x="213933" y="1692399"/>
            <a:ext cx="8319053"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Relevance and reliability of financial reports</a:t>
            </a:r>
          </a:p>
        </p:txBody>
      </p:sp>
      <p:sp>
        <p:nvSpPr>
          <p:cNvPr id="6" name="Title 3">
            <a:extLst>
              <a:ext uri="{FF2B5EF4-FFF2-40B4-BE49-F238E27FC236}">
                <a16:creationId xmlns:a16="http://schemas.microsoft.com/office/drawing/2014/main" id="{825A7768-508F-C9E2-54DD-1FC92AA0D0E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3324494616"/>
      </p:ext>
    </p:extLst>
  </p:cSld>
  <p:clrMapOvr>
    <a:masterClrMapping/>
  </p:clrMapOvr>
  <p:transition>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C32DA4C-00B1-4103-A8CF-B1A5CACE3E0F}"/>
              </a:ext>
            </a:extLst>
          </p:cNvPr>
          <p:cNvSpPr>
            <a:spLocks noGrp="1" noChangeArrowheads="1"/>
          </p:cNvSpPr>
          <p:nvPr>
            <p:ph type="title"/>
          </p:nvPr>
        </p:nvSpPr>
        <p:spPr bwMode="auto">
          <a:xfrm>
            <a:off x="213933" y="1692399"/>
            <a:ext cx="8319053"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Relevance and reliability of financial reports</a:t>
            </a:r>
          </a:p>
        </p:txBody>
      </p:sp>
      <p:sp>
        <p:nvSpPr>
          <p:cNvPr id="7" name="TextBox 6">
            <a:extLst>
              <a:ext uri="{FF2B5EF4-FFF2-40B4-BE49-F238E27FC236}">
                <a16:creationId xmlns:a16="http://schemas.microsoft.com/office/drawing/2014/main" id="{F12AD26E-DAC2-4AE1-8B33-6AE748C1E9DA}"/>
              </a:ext>
            </a:extLst>
          </p:cNvPr>
          <p:cNvSpPr txBox="1"/>
          <p:nvPr/>
        </p:nvSpPr>
        <p:spPr>
          <a:xfrm>
            <a:off x="679837" y="2556495"/>
            <a:ext cx="8649512" cy="3170099"/>
          </a:xfrm>
          <a:prstGeom prst="rect">
            <a:avLst/>
          </a:prstGeom>
          <a:noFill/>
        </p:spPr>
        <p:txBody>
          <a:bodyPr wrap="square">
            <a:spAutoFit/>
          </a:bodyPr>
          <a:lstStyle/>
          <a:p>
            <a:pPr algn="l"/>
            <a:r>
              <a:rPr lang="en-US" sz="2000" b="1" dirty="0">
                <a:solidFill>
                  <a:srgbClr val="0000CC"/>
                </a:solidFill>
                <a:latin typeface="Book Antiqua" panose="02040602050305030304" pitchFamily="18" charset="0"/>
              </a:rPr>
              <a:t>Example # 1</a:t>
            </a:r>
            <a:endParaRPr lang="en-US" sz="2000" dirty="0">
              <a:solidFill>
                <a:srgbClr val="0000CC"/>
              </a:solidFill>
              <a:latin typeface="Book Antiqua" panose="02040602050305030304" pitchFamily="18" charset="0"/>
            </a:endParaRPr>
          </a:p>
          <a:p>
            <a:pPr algn="l"/>
            <a:r>
              <a:rPr lang="en-US" sz="2000" dirty="0">
                <a:solidFill>
                  <a:srgbClr val="0000CC"/>
                </a:solidFill>
                <a:latin typeface="Book Antiqua" panose="02040602050305030304" pitchFamily="18" charset="0"/>
              </a:rPr>
              <a:t>Alpha industry has a customer with whom the company has credit line of $5 millions. The total assets of the company are $15 million. Later, it comes to the knowledge of the company that the same customer has gone into liquidation. This information is relevant and must be incorporated into the financial statements even if it comes into knowledge after the balance sheet date but before the date of issue.</a:t>
            </a:r>
          </a:p>
          <a:p>
            <a:pPr algn="l"/>
            <a:r>
              <a:rPr lang="en-US" sz="2000" dirty="0">
                <a:solidFill>
                  <a:srgbClr val="0000CC"/>
                </a:solidFill>
                <a:latin typeface="Book Antiqua" panose="02040602050305030304" pitchFamily="18" charset="0"/>
              </a:rPr>
              <a:t>However, if the amount of default is $1000, then there is no need to disclose this information as the materiality of the transaction amount renders the information irrelevant.</a:t>
            </a:r>
          </a:p>
        </p:txBody>
      </p:sp>
      <p:sp>
        <p:nvSpPr>
          <p:cNvPr id="4" name="Title 3">
            <a:extLst>
              <a:ext uri="{FF2B5EF4-FFF2-40B4-BE49-F238E27FC236}">
                <a16:creationId xmlns:a16="http://schemas.microsoft.com/office/drawing/2014/main" id="{1819671A-CDB0-74C1-D0AB-BEA8228AC1C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1250827210"/>
      </p:ext>
    </p:extLst>
  </p:cSld>
  <p:clrMapOvr>
    <a:masterClrMapping/>
  </p:clrMapOvr>
  <p:transition>
    <p:fade/>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C32DA4C-00B1-4103-A8CF-B1A5CACE3E0F}"/>
              </a:ext>
            </a:extLst>
          </p:cNvPr>
          <p:cNvSpPr>
            <a:spLocks noGrp="1" noChangeArrowheads="1"/>
          </p:cNvSpPr>
          <p:nvPr>
            <p:ph type="title"/>
          </p:nvPr>
        </p:nvSpPr>
        <p:spPr bwMode="auto">
          <a:xfrm>
            <a:off x="756122" y="1761991"/>
            <a:ext cx="7620077"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Relevance and reliability of financial reports</a:t>
            </a:r>
          </a:p>
        </p:txBody>
      </p:sp>
      <p:sp>
        <p:nvSpPr>
          <p:cNvPr id="7" name="TextBox 6">
            <a:extLst>
              <a:ext uri="{FF2B5EF4-FFF2-40B4-BE49-F238E27FC236}">
                <a16:creationId xmlns:a16="http://schemas.microsoft.com/office/drawing/2014/main" id="{F12AD26E-DAC2-4AE1-8B33-6AE748C1E9DA}"/>
              </a:ext>
            </a:extLst>
          </p:cNvPr>
          <p:cNvSpPr txBox="1"/>
          <p:nvPr/>
        </p:nvSpPr>
        <p:spPr>
          <a:xfrm>
            <a:off x="612106" y="2628503"/>
            <a:ext cx="8616748" cy="3170099"/>
          </a:xfrm>
          <a:prstGeom prst="rect">
            <a:avLst/>
          </a:prstGeom>
          <a:noFill/>
        </p:spPr>
        <p:txBody>
          <a:bodyPr wrap="square">
            <a:spAutoFit/>
          </a:bodyPr>
          <a:lstStyle/>
          <a:p>
            <a:pPr algn="l"/>
            <a:r>
              <a:rPr lang="en-US" sz="2000" b="1" dirty="0">
                <a:solidFill>
                  <a:srgbClr val="0000CC"/>
                </a:solidFill>
                <a:latin typeface="Book Antiqua" panose="02040602050305030304" pitchFamily="18" charset="0"/>
              </a:rPr>
              <a:t>Example # 2</a:t>
            </a:r>
            <a:endParaRPr lang="en-US" sz="2000" dirty="0">
              <a:solidFill>
                <a:srgbClr val="0000CC"/>
              </a:solidFill>
              <a:latin typeface="Book Antiqua" panose="02040602050305030304" pitchFamily="18" charset="0"/>
            </a:endParaRPr>
          </a:p>
          <a:p>
            <a:pPr algn="l"/>
            <a:r>
              <a:rPr lang="en-US" sz="2000" dirty="0">
                <a:solidFill>
                  <a:srgbClr val="0000CC"/>
                </a:solidFill>
                <a:latin typeface="Book Antiqua" panose="02040602050305030304" pitchFamily="18" charset="0"/>
              </a:rPr>
              <a:t>YTC is a mid-sized company engaged in producing chemical for industrial clients. Due to producing low quality chemicals and causing severe damage to one of its client, a lawsuit has been filled. Board of directors and lawyers of YTC are sure that if the case comes against them, it would lead to the liquidation of the company on the order of the court. YTC has to disclose this information in its financial statements to ensure that its reports are relevant and reliable. This information helps the stakeholders in making decisions and make future strategies. Non disclosure could lead to decisions which may prove detrimental to their interest.</a:t>
            </a:r>
          </a:p>
        </p:txBody>
      </p:sp>
      <p:sp>
        <p:nvSpPr>
          <p:cNvPr id="4" name="Title 3">
            <a:extLst>
              <a:ext uri="{FF2B5EF4-FFF2-40B4-BE49-F238E27FC236}">
                <a16:creationId xmlns:a16="http://schemas.microsoft.com/office/drawing/2014/main" id="{7509DDFF-1794-6502-4441-A73D1BF96E63}"/>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4033667332"/>
      </p:ext>
    </p:extLst>
  </p:cSld>
  <p:clrMapOvr>
    <a:masterClrMapping/>
  </p:clrMapOvr>
  <p:transition>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C32DA4C-00B1-4103-A8CF-B1A5CACE3E0F}"/>
              </a:ext>
            </a:extLst>
          </p:cNvPr>
          <p:cNvSpPr>
            <a:spLocks noGrp="1" noChangeArrowheads="1"/>
          </p:cNvSpPr>
          <p:nvPr>
            <p:ph type="title"/>
          </p:nvPr>
        </p:nvSpPr>
        <p:spPr bwMode="auto">
          <a:xfrm>
            <a:off x="900139" y="1692399"/>
            <a:ext cx="7632848"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Relevance and reliability of financial reports</a:t>
            </a:r>
          </a:p>
        </p:txBody>
      </p:sp>
      <p:sp>
        <p:nvSpPr>
          <p:cNvPr id="7" name="TextBox 6">
            <a:extLst>
              <a:ext uri="{FF2B5EF4-FFF2-40B4-BE49-F238E27FC236}">
                <a16:creationId xmlns:a16="http://schemas.microsoft.com/office/drawing/2014/main" id="{F12AD26E-DAC2-4AE1-8B33-6AE748C1E9DA}"/>
              </a:ext>
            </a:extLst>
          </p:cNvPr>
          <p:cNvSpPr txBox="1"/>
          <p:nvPr/>
        </p:nvSpPr>
        <p:spPr>
          <a:xfrm>
            <a:off x="1044154" y="2464679"/>
            <a:ext cx="7703647" cy="2862322"/>
          </a:xfrm>
          <a:prstGeom prst="rect">
            <a:avLst/>
          </a:prstGeom>
          <a:noFill/>
        </p:spPr>
        <p:txBody>
          <a:bodyPr wrap="square">
            <a:spAutoFit/>
          </a:bodyPr>
          <a:lstStyle/>
          <a:p>
            <a:pPr algn="l"/>
            <a:r>
              <a:rPr lang="en-US" sz="2000" b="1" dirty="0">
                <a:solidFill>
                  <a:srgbClr val="0000CC"/>
                </a:solidFill>
                <a:latin typeface="Book Antiqua" panose="02040602050305030304" pitchFamily="18" charset="0"/>
              </a:rPr>
              <a:t>Example # 3</a:t>
            </a:r>
            <a:endParaRPr lang="en-US" sz="2000" dirty="0">
              <a:solidFill>
                <a:srgbClr val="0000CC"/>
              </a:solidFill>
              <a:latin typeface="Book Antiqua" panose="02040602050305030304" pitchFamily="18" charset="0"/>
            </a:endParaRPr>
          </a:p>
          <a:p>
            <a:pPr algn="l"/>
            <a:r>
              <a:rPr lang="en-US" sz="2000" dirty="0">
                <a:solidFill>
                  <a:srgbClr val="0000CC"/>
                </a:solidFill>
                <a:latin typeface="Book Antiqua" panose="02040602050305030304" pitchFamily="18" charset="0"/>
              </a:rPr>
              <a:t>The TUK Plc is engaged in providing cable TV services at metropolitan level. Due to its excellent performance and customer service, it has achieved increased sales and as a result, it is enjoying higher profits and improved cash flows. Their earnings per share (EPS) figure have risen from $10 to $12 this year. TUK Plc is required to disclose this information in its financial statements. This helps the users of the financial in making informed decisions.</a:t>
            </a:r>
          </a:p>
        </p:txBody>
      </p:sp>
      <p:sp>
        <p:nvSpPr>
          <p:cNvPr id="4" name="Title 3">
            <a:extLst>
              <a:ext uri="{FF2B5EF4-FFF2-40B4-BE49-F238E27FC236}">
                <a16:creationId xmlns:a16="http://schemas.microsoft.com/office/drawing/2014/main" id="{F1ED1B56-376F-4D3B-34D3-A66C95F3A6B4}"/>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990371660"/>
      </p:ext>
    </p:extLst>
  </p:cSld>
  <p:clrMapOvr>
    <a:masterClrMapping/>
  </p:clrMapOvr>
  <p:transition>
    <p:fade/>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1883163"/>
            <a:ext cx="7921298" cy="1214475"/>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728" b="1" dirty="0">
                <a:solidFill>
                  <a:srgbClr val="FF0000"/>
                </a:solidFill>
                <a:latin typeface="Book Antiqua" panose="02040602050305030304" pitchFamily="18" charset="0"/>
              </a:rPr>
              <a:t>Significance of Internal Control in financial reporting</a:t>
            </a:r>
          </a:p>
          <a:p>
            <a:pPr marL="458663" indent="-345566" defTabSz="905068">
              <a:lnSpc>
                <a:spcPct val="150000"/>
              </a:lnSpc>
              <a:spcBef>
                <a:spcPct val="20000"/>
              </a:spcBef>
              <a:spcAft>
                <a:spcPct val="20000"/>
              </a:spcAft>
              <a:buClr>
                <a:srgbClr val="000000"/>
              </a:buClr>
              <a:defRPr/>
            </a:pPr>
            <a:endParaRPr lang="en-GB" altLang="en-US"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dirty="0">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dirty="0">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dirty="0">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599E23DC-A8FD-6388-3CB1-2D03C102D2A0}"/>
              </a:ext>
            </a:extLst>
          </p:cNvPr>
          <p:cNvSpPr txBox="1">
            <a:spLocks/>
          </p:cNvSpPr>
          <p:nvPr/>
        </p:nvSpPr>
        <p:spPr>
          <a:xfrm>
            <a:off x="2556322" y="68660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69836655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743947D-0B9A-4BDC-8D88-3FCF51A088CB}"/>
              </a:ext>
            </a:extLst>
          </p:cNvPr>
          <p:cNvSpPr txBox="1"/>
          <p:nvPr/>
        </p:nvSpPr>
        <p:spPr>
          <a:xfrm>
            <a:off x="396082" y="2340471"/>
            <a:ext cx="9272654" cy="5052473"/>
          </a:xfrm>
          <a:prstGeom prst="rect">
            <a:avLst/>
          </a:prstGeom>
          <a:noFill/>
        </p:spPr>
        <p:txBody>
          <a:bodyPr wrap="square">
            <a:spAutoFit/>
          </a:bodyPr>
          <a:lstStyle/>
          <a:p>
            <a:r>
              <a:rPr lang="en-US" sz="2000" dirty="0">
                <a:solidFill>
                  <a:srgbClr val="0000CC"/>
                </a:solidFill>
                <a:latin typeface="Book Antiqua" panose="02040602050305030304" pitchFamily="18" charset="0"/>
              </a:rPr>
              <a:t>Internal control over financial reporting (ICFR or ICOFR) is a process consisting of policies and control procedures to assess financial statement risk and provide reasonable assurance that a company prepares reliable financial statements. Detailed, fair, and accurate financial records with receipts for transactions are maintained by employees and approved by management for corporate governance</a:t>
            </a:r>
          </a:p>
          <a:p>
            <a:endParaRPr lang="en-US" sz="2000" dirty="0">
              <a:solidFill>
                <a:srgbClr val="0000CC"/>
              </a:solidFill>
              <a:latin typeface="Book Antiqua" panose="02040602050305030304" pitchFamily="18" charset="0"/>
            </a:endParaRPr>
          </a:p>
          <a:p>
            <a:r>
              <a:rPr lang="en-US" sz="2000" dirty="0">
                <a:solidFill>
                  <a:srgbClr val="0000CC"/>
                </a:solidFill>
                <a:latin typeface="Book Antiqua" panose="02040602050305030304" pitchFamily="18" charset="0"/>
              </a:rPr>
              <a:t>KPMG’s Risk Compliance Practice identifies 7 pillars of IOCFR (internal controls over financial reporting) to assess IOCFR program progress:</a:t>
            </a:r>
          </a:p>
          <a:p>
            <a:r>
              <a:rPr lang="en-US" sz="2000" dirty="0">
                <a:solidFill>
                  <a:srgbClr val="0000CC"/>
                </a:solidFill>
                <a:latin typeface="Book Antiqua" panose="02040602050305030304" pitchFamily="18" charset="0"/>
              </a:rPr>
              <a:t>1. Strategy</a:t>
            </a:r>
          </a:p>
          <a:p>
            <a:r>
              <a:rPr lang="en-US" sz="2000" dirty="0">
                <a:solidFill>
                  <a:srgbClr val="0000CC"/>
                </a:solidFill>
                <a:latin typeface="Book Antiqua" panose="02040602050305030304" pitchFamily="18" charset="0"/>
              </a:rPr>
              <a:t>2. Risk assessment</a:t>
            </a:r>
          </a:p>
          <a:p>
            <a:r>
              <a:rPr lang="en-US" sz="2000" dirty="0">
                <a:solidFill>
                  <a:srgbClr val="0000CC"/>
                </a:solidFill>
                <a:latin typeface="Book Antiqua" panose="02040602050305030304" pitchFamily="18" charset="0"/>
              </a:rPr>
              <a:t>3. Entity-level controls (ELCs)</a:t>
            </a:r>
          </a:p>
          <a:p>
            <a:r>
              <a:rPr lang="en-US" sz="2000" dirty="0">
                <a:solidFill>
                  <a:srgbClr val="0000CC"/>
                </a:solidFill>
                <a:latin typeface="Book Antiqua" panose="02040602050305030304" pitchFamily="18" charset="0"/>
              </a:rPr>
              <a:t>4. Control selection</a:t>
            </a:r>
          </a:p>
          <a:p>
            <a:r>
              <a:rPr lang="en-US" sz="2000" dirty="0">
                <a:solidFill>
                  <a:srgbClr val="0000CC"/>
                </a:solidFill>
                <a:latin typeface="Book Antiqua" panose="02040602050305030304" pitchFamily="18" charset="0"/>
              </a:rPr>
              <a:t>5. Testing strategy</a:t>
            </a:r>
          </a:p>
          <a:p>
            <a:r>
              <a:rPr lang="en-US" sz="2000" dirty="0">
                <a:solidFill>
                  <a:srgbClr val="0000CC"/>
                </a:solidFill>
                <a:latin typeface="Book Antiqua" panose="02040602050305030304" pitchFamily="18" charset="0"/>
              </a:rPr>
              <a:t>6. Evaluating results</a:t>
            </a:r>
          </a:p>
          <a:p>
            <a:r>
              <a:rPr lang="en-US" sz="2000" dirty="0">
                <a:solidFill>
                  <a:srgbClr val="0000CC"/>
                </a:solidFill>
                <a:latin typeface="Book Antiqua" panose="02040602050305030304" pitchFamily="18" charset="0"/>
              </a:rPr>
              <a:t>7. Governance”</a:t>
            </a:r>
          </a:p>
        </p:txBody>
      </p:sp>
      <p:sp>
        <p:nvSpPr>
          <p:cNvPr id="4" name="Rectangle 2">
            <a:extLst>
              <a:ext uri="{FF2B5EF4-FFF2-40B4-BE49-F238E27FC236}">
                <a16:creationId xmlns:a16="http://schemas.microsoft.com/office/drawing/2014/main" id="{4688082D-8BB6-04BD-6294-BF26EE88E6B6}"/>
              </a:ext>
            </a:extLst>
          </p:cNvPr>
          <p:cNvSpPr>
            <a:spLocks noGrp="1" noChangeArrowheads="1"/>
          </p:cNvSpPr>
          <p:nvPr>
            <p:ph type="title"/>
          </p:nvPr>
        </p:nvSpPr>
        <p:spPr bwMode="auto">
          <a:xfrm>
            <a:off x="196436" y="1692399"/>
            <a:ext cx="9344662"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00" b="1" dirty="0">
                <a:latin typeface="Book Antiqua" panose="02040602050305030304" pitchFamily="18" charset="0"/>
              </a:rPr>
              <a:t>Significance of Internal Control in Financial Reporting</a:t>
            </a:r>
          </a:p>
        </p:txBody>
      </p:sp>
      <p:sp>
        <p:nvSpPr>
          <p:cNvPr id="7" name="Title 3">
            <a:extLst>
              <a:ext uri="{FF2B5EF4-FFF2-40B4-BE49-F238E27FC236}">
                <a16:creationId xmlns:a16="http://schemas.microsoft.com/office/drawing/2014/main" id="{05B98115-5259-FFB8-6819-15E483185FDF}"/>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275791091"/>
      </p:ext>
    </p:extLst>
  </p:cSld>
  <p:clrMapOvr>
    <a:masterClrMapping/>
  </p:clrMapOvr>
  <p:transition>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52E1B16-FA06-4507-89FD-A10782413BD6}"/>
              </a:ext>
            </a:extLst>
          </p:cNvPr>
          <p:cNvSpPr txBox="1"/>
          <p:nvPr/>
        </p:nvSpPr>
        <p:spPr>
          <a:xfrm>
            <a:off x="324074" y="2340471"/>
            <a:ext cx="9242847" cy="4878259"/>
          </a:xfrm>
          <a:prstGeom prst="rect">
            <a:avLst/>
          </a:prstGeom>
          <a:noFill/>
        </p:spPr>
        <p:txBody>
          <a:bodyPr wrap="square">
            <a:spAutoFit/>
          </a:bodyPr>
          <a:lstStyle/>
          <a:p>
            <a:r>
              <a:rPr lang="en-US" sz="2000" dirty="0">
                <a:solidFill>
                  <a:srgbClr val="0000CC"/>
                </a:solidFill>
                <a:latin typeface="Book Antiqua" panose="02040602050305030304" pitchFamily="18" charset="0"/>
              </a:rPr>
              <a:t>What is the COSO Framework for Internal Control?</a:t>
            </a:r>
          </a:p>
          <a:p>
            <a:r>
              <a:rPr lang="en-US" sz="2000" dirty="0">
                <a:solidFill>
                  <a:srgbClr val="0000CC"/>
                </a:solidFill>
                <a:latin typeface="Book Antiqua" panose="02040602050305030304" pitchFamily="18" charset="0"/>
              </a:rPr>
              <a:t>The Committee of Sponsoring Organizations of the Treadway Commission (COSO) issued a framework for internal control in 1992, with an update in 2013. COSO also provides other guides relating to “internal control, risk management, governance, and fraud deterrence”. </a:t>
            </a:r>
          </a:p>
          <a:p>
            <a:endParaRPr lang="en-US" sz="2000" dirty="0">
              <a:solidFill>
                <a:srgbClr val="0000CC"/>
              </a:solidFill>
              <a:latin typeface="Book Antiqua" panose="02040602050305030304" pitchFamily="18" charset="0"/>
            </a:endParaRPr>
          </a:p>
          <a:p>
            <a:r>
              <a:rPr lang="en-US" sz="2000" dirty="0">
                <a:solidFill>
                  <a:srgbClr val="0000CC"/>
                </a:solidFill>
                <a:latin typeface="Book Antiqua" panose="02040602050305030304" pitchFamily="18" charset="0"/>
              </a:rPr>
              <a:t>The COSO framework is useful for effective ICFR (internal control over financial reporting), including cash controls, accounts payable internal controls, and AP financial controls. </a:t>
            </a:r>
          </a:p>
          <a:p>
            <a:endParaRPr lang="en-US" sz="1100" dirty="0">
              <a:solidFill>
                <a:srgbClr val="0000CC"/>
              </a:solidFill>
              <a:latin typeface="Book Antiqua" panose="02040602050305030304" pitchFamily="18" charset="0"/>
            </a:endParaRPr>
          </a:p>
          <a:p>
            <a:r>
              <a:rPr lang="en-US" sz="2000" dirty="0">
                <a:solidFill>
                  <a:srgbClr val="0000CC"/>
                </a:solidFill>
                <a:latin typeface="Book Antiqua" panose="02040602050305030304" pitchFamily="18" charset="0"/>
              </a:rPr>
              <a:t>The COSO Internal Control-Integrated Framework includes:</a:t>
            </a:r>
          </a:p>
          <a:p>
            <a:r>
              <a:rPr lang="en-US" sz="2000" dirty="0">
                <a:solidFill>
                  <a:srgbClr val="0000CC"/>
                </a:solidFill>
                <a:latin typeface="Book Antiqua" panose="02040602050305030304" pitchFamily="18" charset="0"/>
              </a:rPr>
              <a:t>1. Control environment </a:t>
            </a:r>
          </a:p>
          <a:p>
            <a:r>
              <a:rPr lang="en-US" sz="2000" dirty="0">
                <a:solidFill>
                  <a:srgbClr val="0000CC"/>
                </a:solidFill>
                <a:latin typeface="Book Antiqua" panose="02040602050305030304" pitchFamily="18" charset="0"/>
              </a:rPr>
              <a:t>2. Risk assessment</a:t>
            </a:r>
          </a:p>
          <a:p>
            <a:r>
              <a:rPr lang="en-US" sz="2000" dirty="0">
                <a:solidFill>
                  <a:srgbClr val="0000CC"/>
                </a:solidFill>
                <a:latin typeface="Book Antiqua" panose="02040602050305030304" pitchFamily="18" charset="0"/>
              </a:rPr>
              <a:t>3. Control activities</a:t>
            </a:r>
          </a:p>
          <a:p>
            <a:r>
              <a:rPr lang="en-US" sz="2000" dirty="0">
                <a:solidFill>
                  <a:srgbClr val="0000CC"/>
                </a:solidFill>
                <a:latin typeface="Book Antiqua" panose="02040602050305030304" pitchFamily="18" charset="0"/>
              </a:rPr>
              <a:t>4. Information &amp; communication </a:t>
            </a:r>
          </a:p>
          <a:p>
            <a:r>
              <a:rPr lang="en-US" sz="2000" dirty="0">
                <a:solidFill>
                  <a:srgbClr val="0000CC"/>
                </a:solidFill>
                <a:latin typeface="Book Antiqua" panose="02040602050305030304" pitchFamily="18" charset="0"/>
              </a:rPr>
              <a:t>5. Monitoring activities</a:t>
            </a:r>
            <a:endParaRPr lang="en-US" dirty="0">
              <a:solidFill>
                <a:srgbClr val="0000CC"/>
              </a:solidFill>
              <a:latin typeface="Book Antiqua" panose="02040602050305030304" pitchFamily="18" charset="0"/>
            </a:endParaRPr>
          </a:p>
        </p:txBody>
      </p:sp>
      <p:sp>
        <p:nvSpPr>
          <p:cNvPr id="4" name="Rectangle 2">
            <a:extLst>
              <a:ext uri="{FF2B5EF4-FFF2-40B4-BE49-F238E27FC236}">
                <a16:creationId xmlns:a16="http://schemas.microsoft.com/office/drawing/2014/main" id="{76C3A0CD-ECAC-2C8D-822A-B1C0253D277F}"/>
              </a:ext>
            </a:extLst>
          </p:cNvPr>
          <p:cNvSpPr>
            <a:spLocks noGrp="1" noChangeArrowheads="1"/>
          </p:cNvSpPr>
          <p:nvPr>
            <p:ph type="title"/>
          </p:nvPr>
        </p:nvSpPr>
        <p:spPr bwMode="auto">
          <a:xfrm>
            <a:off x="196436" y="1692399"/>
            <a:ext cx="9344662"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Significance of Internal Control in Financial Reporting</a:t>
            </a:r>
          </a:p>
        </p:txBody>
      </p:sp>
      <p:sp>
        <p:nvSpPr>
          <p:cNvPr id="5" name="Title 3">
            <a:extLst>
              <a:ext uri="{FF2B5EF4-FFF2-40B4-BE49-F238E27FC236}">
                <a16:creationId xmlns:a16="http://schemas.microsoft.com/office/drawing/2014/main" id="{FAB5A10A-883F-8E73-80C5-098AF2E75E9F}"/>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517715484"/>
      </p:ext>
    </p:extLst>
  </p:cSld>
  <p:clrMapOvr>
    <a:masterClrMapping/>
  </p:clrMapOvr>
  <p:transition>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5426F88-CD22-4642-BA3B-B997DE406BD9}"/>
              </a:ext>
            </a:extLst>
          </p:cNvPr>
          <p:cNvSpPr txBox="1"/>
          <p:nvPr/>
        </p:nvSpPr>
        <p:spPr>
          <a:xfrm>
            <a:off x="252066" y="2484487"/>
            <a:ext cx="9041719" cy="3785652"/>
          </a:xfrm>
          <a:prstGeom prst="rect">
            <a:avLst/>
          </a:prstGeom>
          <a:noFill/>
        </p:spPr>
        <p:txBody>
          <a:bodyPr wrap="square">
            <a:spAutoFit/>
          </a:bodyPr>
          <a:lstStyle/>
          <a:p>
            <a:r>
              <a:rPr lang="en-US" sz="2000" dirty="0">
                <a:solidFill>
                  <a:srgbClr val="0000CC"/>
                </a:solidFill>
                <a:latin typeface="Book Antiqua" panose="02040602050305030304" pitchFamily="18" charset="0"/>
              </a:rPr>
              <a:t>What is the Role of Companies in ICFR? </a:t>
            </a:r>
          </a:p>
          <a:p>
            <a:pPr marL="173233" indent="-173233">
              <a:buFont typeface="Arial" panose="020B0604020202020204" pitchFamily="34" charset="0"/>
              <a:buChar char="•"/>
            </a:pPr>
            <a:endParaRPr lang="en-US" sz="2000" dirty="0">
              <a:solidFill>
                <a:srgbClr val="0000CC"/>
              </a:solidFill>
              <a:latin typeface="Book Antiqua" panose="02040602050305030304" pitchFamily="18" charset="0"/>
            </a:endParaRPr>
          </a:p>
          <a:p>
            <a:pPr marL="346466" indent="-346466">
              <a:buFont typeface="Arial" panose="020B0604020202020204" pitchFamily="34" charset="0"/>
              <a:buChar char="•"/>
            </a:pPr>
            <a:r>
              <a:rPr lang="en-US" sz="2000" dirty="0">
                <a:solidFill>
                  <a:srgbClr val="0000CC"/>
                </a:solidFill>
                <a:latin typeface="Book Antiqua" panose="02040602050305030304" pitchFamily="18" charset="0"/>
              </a:rPr>
              <a:t>Companies establish internal control systems with policies and procedures that include segregation of duties, invoice document matching, and authorizations and approvals. For proper separation of duties, the same employee isn’t handling assets like cash and recording accounting transactions for revenue, costs, assets, expenses, and other expenditures. </a:t>
            </a:r>
          </a:p>
          <a:p>
            <a:pPr marL="173233" indent="-173233">
              <a:buFont typeface="Arial" panose="020B0604020202020204" pitchFamily="34" charset="0"/>
              <a:buChar char="•"/>
            </a:pPr>
            <a:endParaRPr lang="en-US" sz="2000" dirty="0">
              <a:solidFill>
                <a:srgbClr val="0000CC"/>
              </a:solidFill>
              <a:latin typeface="Book Antiqua" panose="02040602050305030304" pitchFamily="18" charset="0"/>
            </a:endParaRPr>
          </a:p>
          <a:p>
            <a:pPr marL="346466" indent="-346466">
              <a:buFont typeface="Arial" panose="020B0604020202020204" pitchFamily="34" charset="0"/>
              <a:buChar char="•"/>
            </a:pPr>
            <a:r>
              <a:rPr lang="en-US" sz="2000" dirty="0">
                <a:solidFill>
                  <a:srgbClr val="0000CC"/>
                </a:solidFill>
                <a:latin typeface="Book Antiqua" panose="02040602050305030304" pitchFamily="18" charset="0"/>
              </a:rPr>
              <a:t>Businesses establish a control environment that includes the corporate culture, an ethical executive management tone that encourages proper financial reporting, and the Audit Committee’s review of the financial statements as a source of high-level oversight. </a:t>
            </a:r>
            <a:endParaRPr lang="en-US" sz="2000" dirty="0">
              <a:solidFill>
                <a:srgbClr val="0000CC"/>
              </a:solidFill>
            </a:endParaRPr>
          </a:p>
        </p:txBody>
      </p:sp>
      <p:sp>
        <p:nvSpPr>
          <p:cNvPr id="4" name="Rectangle 2">
            <a:extLst>
              <a:ext uri="{FF2B5EF4-FFF2-40B4-BE49-F238E27FC236}">
                <a16:creationId xmlns:a16="http://schemas.microsoft.com/office/drawing/2014/main" id="{4147414F-87B4-E5BD-C1A7-80A78A2CA036}"/>
              </a:ext>
            </a:extLst>
          </p:cNvPr>
          <p:cNvSpPr>
            <a:spLocks noGrp="1" noChangeArrowheads="1"/>
          </p:cNvSpPr>
          <p:nvPr>
            <p:ph type="title"/>
          </p:nvPr>
        </p:nvSpPr>
        <p:spPr bwMode="auto">
          <a:xfrm>
            <a:off x="196436" y="1692399"/>
            <a:ext cx="9344662"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Significance of Internal Control in Financial Reporting</a:t>
            </a:r>
          </a:p>
        </p:txBody>
      </p:sp>
      <p:sp>
        <p:nvSpPr>
          <p:cNvPr id="5" name="Title 3">
            <a:extLst>
              <a:ext uri="{FF2B5EF4-FFF2-40B4-BE49-F238E27FC236}">
                <a16:creationId xmlns:a16="http://schemas.microsoft.com/office/drawing/2014/main" id="{00F145AB-DF5C-8984-2208-F917395A748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98319581"/>
      </p:ext>
    </p:extLst>
  </p:cSld>
  <p:clrMapOvr>
    <a:masterClrMapping/>
  </p:clrMapOvr>
  <p:transition>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54EA0-91A9-4517-B320-AAE844098A06}"/>
              </a:ext>
            </a:extLst>
          </p:cNvPr>
          <p:cNvSpPr txBox="1"/>
          <p:nvPr/>
        </p:nvSpPr>
        <p:spPr>
          <a:xfrm>
            <a:off x="540098" y="2340471"/>
            <a:ext cx="8854020" cy="4893647"/>
          </a:xfrm>
          <a:prstGeom prst="rect">
            <a:avLst/>
          </a:prstGeom>
          <a:noFill/>
        </p:spPr>
        <p:txBody>
          <a:bodyPr wrap="square">
            <a:spAutoFit/>
          </a:bodyPr>
          <a:lstStyle/>
          <a:p>
            <a:pPr marL="346466" indent="-346466">
              <a:buFont typeface="Arial" panose="020B0604020202020204" pitchFamily="34" charset="0"/>
              <a:buChar char="•"/>
            </a:pPr>
            <a:r>
              <a:rPr lang="en-US" sz="2000" dirty="0">
                <a:solidFill>
                  <a:srgbClr val="0000CC"/>
                </a:solidFill>
                <a:latin typeface="Book Antiqua" panose="02040602050305030304" pitchFamily="18" charset="0"/>
              </a:rPr>
              <a:t>ICFR relates to the preparation of financial statements and includes data security requirements.</a:t>
            </a:r>
          </a:p>
          <a:p>
            <a:pPr marL="173233" indent="-173233">
              <a:buFont typeface="Arial" panose="020B0604020202020204" pitchFamily="34" charset="0"/>
              <a:buChar char="•"/>
            </a:pPr>
            <a:endParaRPr lang="en-US" sz="2000" dirty="0">
              <a:solidFill>
                <a:srgbClr val="0000CC"/>
              </a:solidFill>
              <a:latin typeface="Book Antiqua" panose="02040602050305030304" pitchFamily="18" charset="0"/>
            </a:endParaRPr>
          </a:p>
          <a:p>
            <a:pPr marL="346466" indent="-346466">
              <a:buFont typeface="Arial" panose="020B0604020202020204" pitchFamily="34" charset="0"/>
              <a:buChar char="•"/>
            </a:pPr>
            <a:r>
              <a:rPr lang="en-US" sz="2000" dirty="0">
                <a:solidFill>
                  <a:srgbClr val="0000CC"/>
                </a:solidFill>
                <a:latin typeface="Book Antiqua" panose="02040602050305030304" pitchFamily="18" charset="0"/>
              </a:rPr>
              <a:t>The financial statements should be internally reviewed, including authorizing journal entries, reconciling accounts to the general ledger, comparing financial statements to the underlying accounting records, and evaluating reasonableness through an analytic review. </a:t>
            </a:r>
          </a:p>
          <a:p>
            <a:pPr marL="173233" indent="-173233">
              <a:buFont typeface="Arial" panose="020B0604020202020204" pitchFamily="34" charset="0"/>
              <a:buChar char="•"/>
            </a:pPr>
            <a:endParaRPr lang="en-US" sz="2000" dirty="0">
              <a:solidFill>
                <a:srgbClr val="0000CC"/>
              </a:solidFill>
              <a:latin typeface="Book Antiqua" panose="02040602050305030304" pitchFamily="18" charset="0"/>
            </a:endParaRPr>
          </a:p>
          <a:p>
            <a:pPr marL="346466" indent="-346466">
              <a:buFont typeface="Arial" panose="020B0604020202020204" pitchFamily="34" charset="0"/>
              <a:buChar char="•"/>
            </a:pPr>
            <a:r>
              <a:rPr lang="en-US" sz="2000" dirty="0">
                <a:solidFill>
                  <a:srgbClr val="0000CC"/>
                </a:solidFill>
                <a:latin typeface="Book Antiqua" panose="02040602050305030304" pitchFamily="18" charset="0"/>
              </a:rPr>
              <a:t>FP&amp;A procedures like trend analysis, ratios computation, and variance analysis comparing actual with budgeted amounts should be scrutinized as another check on financial statement accuracy.  </a:t>
            </a:r>
          </a:p>
          <a:p>
            <a:endParaRPr lang="en-US" sz="1200" dirty="0">
              <a:solidFill>
                <a:srgbClr val="0000CC"/>
              </a:solidFill>
              <a:latin typeface="Book Antiqua" panose="02040602050305030304" pitchFamily="18" charset="0"/>
            </a:endParaRPr>
          </a:p>
          <a:p>
            <a:r>
              <a:rPr lang="en-US" sz="2000" dirty="0">
                <a:solidFill>
                  <a:srgbClr val="0000CC"/>
                </a:solidFill>
                <a:latin typeface="Book Antiqua" panose="02040602050305030304" pitchFamily="18" charset="0"/>
              </a:rPr>
              <a:t>In the US, On an annual basis, management’s assessment of internal control over financial statements is performed. Management of public companies reports the results regarding reasonable assurance of the operating effectiveness of ICFR at the business in the 10-K. </a:t>
            </a:r>
          </a:p>
        </p:txBody>
      </p:sp>
      <p:sp>
        <p:nvSpPr>
          <p:cNvPr id="4" name="Rectangle 2">
            <a:extLst>
              <a:ext uri="{FF2B5EF4-FFF2-40B4-BE49-F238E27FC236}">
                <a16:creationId xmlns:a16="http://schemas.microsoft.com/office/drawing/2014/main" id="{BCB24647-8360-97BB-3D34-0BE1ED0065FD}"/>
              </a:ext>
            </a:extLst>
          </p:cNvPr>
          <p:cNvSpPr>
            <a:spLocks noGrp="1" noChangeArrowheads="1"/>
          </p:cNvSpPr>
          <p:nvPr>
            <p:ph type="title"/>
          </p:nvPr>
        </p:nvSpPr>
        <p:spPr bwMode="auto">
          <a:xfrm>
            <a:off x="196436" y="1692399"/>
            <a:ext cx="9344662"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Significance of Internal Control in Financial Reporting</a:t>
            </a:r>
          </a:p>
        </p:txBody>
      </p:sp>
      <p:sp>
        <p:nvSpPr>
          <p:cNvPr id="5" name="Title 3">
            <a:extLst>
              <a:ext uri="{FF2B5EF4-FFF2-40B4-BE49-F238E27FC236}">
                <a16:creationId xmlns:a16="http://schemas.microsoft.com/office/drawing/2014/main" id="{9AA5D0C4-820E-1253-1AE9-35021E9F1D5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3897504246"/>
      </p:ext>
    </p:extLst>
  </p:cSld>
  <p:clrMapOvr>
    <a:masterClrMapping/>
  </p:clrMapOvr>
  <p:transition>
    <p:fad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DCA50F6-5BF5-4667-AA6D-CB5E82710B43}"/>
              </a:ext>
            </a:extLst>
          </p:cNvPr>
          <p:cNvSpPr txBox="1"/>
          <p:nvPr/>
        </p:nvSpPr>
        <p:spPr>
          <a:xfrm>
            <a:off x="370062" y="2201286"/>
            <a:ext cx="9269064" cy="5016758"/>
          </a:xfrm>
          <a:prstGeom prst="rect">
            <a:avLst/>
          </a:prstGeom>
          <a:noFill/>
        </p:spPr>
        <p:txBody>
          <a:bodyPr wrap="square">
            <a:spAutoFit/>
          </a:bodyPr>
          <a:lstStyle/>
          <a:p>
            <a:r>
              <a:rPr lang="en-US" sz="2000" dirty="0">
                <a:solidFill>
                  <a:srgbClr val="0000CC"/>
                </a:solidFill>
                <a:latin typeface="Book Antiqua" panose="02040602050305030304" pitchFamily="18" charset="0"/>
              </a:rPr>
              <a:t>Role of Auditors in ICFR</a:t>
            </a:r>
          </a:p>
          <a:p>
            <a:pPr marL="288722" indent="-288722">
              <a:buFont typeface="Arial" panose="020B0604020202020204" pitchFamily="34" charset="0"/>
              <a:buChar char="•"/>
            </a:pPr>
            <a:r>
              <a:rPr lang="en-US" sz="2000" dirty="0">
                <a:solidFill>
                  <a:srgbClr val="0000CC"/>
                </a:solidFill>
                <a:latin typeface="Book Antiqua" panose="02040602050305030304" pitchFamily="18" charset="0"/>
              </a:rPr>
              <a:t>Auditors assess their client’s system of internal control procedures for ICFR, including assessing risk of material misstatement of the financial statements and sample testing of transactions. Auditors determine if deficiencies to the extent of material weaknesses in internal control exist. The extent of audit testing increases with weak internal controls at a client company, increasing the annual audit bill. </a:t>
            </a:r>
          </a:p>
          <a:p>
            <a:pPr marL="288722" indent="-288722">
              <a:buFont typeface="Arial" panose="020B0604020202020204" pitchFamily="34" charset="0"/>
              <a:buChar char="•"/>
            </a:pPr>
            <a:endParaRPr lang="en-US" sz="2000" dirty="0">
              <a:solidFill>
                <a:srgbClr val="0000CC"/>
              </a:solidFill>
              <a:latin typeface="Book Antiqua" panose="02040602050305030304" pitchFamily="18" charset="0"/>
            </a:endParaRPr>
          </a:p>
          <a:p>
            <a:pPr marL="288722" indent="-288722">
              <a:buFont typeface="Arial" panose="020B0604020202020204" pitchFamily="34" charset="0"/>
              <a:buChar char="•"/>
            </a:pPr>
            <a:r>
              <a:rPr lang="en-US" sz="2000" dirty="0">
                <a:solidFill>
                  <a:srgbClr val="0000CC"/>
                </a:solidFill>
                <a:latin typeface="Book Antiqua" panose="02040602050305030304" pitchFamily="18" charset="0"/>
              </a:rPr>
              <a:t>In connection with an annual audit or review of the financial statements, auditors issue reports to their privately-held and publicly-traded clients on internal control matters requiring improvement. These reports are presented to management and the Audit Committee of the Board of Directors. Companies should correct these internal control deficiencies on a timely basis. </a:t>
            </a:r>
          </a:p>
          <a:p>
            <a:pPr marL="288722" indent="-288722">
              <a:buFont typeface="Arial" panose="020B0604020202020204" pitchFamily="34" charset="0"/>
              <a:buChar char="•"/>
            </a:pPr>
            <a:r>
              <a:rPr lang="en-US" sz="2000" dirty="0">
                <a:solidFill>
                  <a:srgbClr val="0000CC"/>
                </a:solidFill>
                <a:latin typeface="Book Antiqua" panose="02040602050305030304" pitchFamily="18" charset="0"/>
              </a:rPr>
              <a:t>As small companies grow to achieve different stages of growth and add employees, their internal controls, including ICFR, should improve because separation of duties, review, approval, and IT systems improve.  </a:t>
            </a:r>
            <a:endParaRPr lang="en-US" sz="2000" dirty="0">
              <a:solidFill>
                <a:srgbClr val="0000CC"/>
              </a:solidFill>
            </a:endParaRPr>
          </a:p>
        </p:txBody>
      </p:sp>
      <p:sp>
        <p:nvSpPr>
          <p:cNvPr id="4" name="Rectangle 2">
            <a:extLst>
              <a:ext uri="{FF2B5EF4-FFF2-40B4-BE49-F238E27FC236}">
                <a16:creationId xmlns:a16="http://schemas.microsoft.com/office/drawing/2014/main" id="{DC7E59C6-2CB6-D33B-1483-8E53D14F0A77}"/>
              </a:ext>
            </a:extLst>
          </p:cNvPr>
          <p:cNvSpPr>
            <a:spLocks noGrp="1" noChangeArrowheads="1"/>
          </p:cNvSpPr>
          <p:nvPr>
            <p:ph type="title"/>
          </p:nvPr>
        </p:nvSpPr>
        <p:spPr bwMode="auto">
          <a:xfrm>
            <a:off x="196436" y="1548383"/>
            <a:ext cx="9344662" cy="5785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a:r>
              <a:rPr lang="en-US" sz="2829" b="1" dirty="0">
                <a:latin typeface="Book Antiqua" panose="02040602050305030304" pitchFamily="18" charset="0"/>
              </a:rPr>
              <a:t>Significance of Internal Control in Financial Reporting</a:t>
            </a:r>
          </a:p>
        </p:txBody>
      </p:sp>
      <p:sp>
        <p:nvSpPr>
          <p:cNvPr id="5" name="Title 3">
            <a:extLst>
              <a:ext uri="{FF2B5EF4-FFF2-40B4-BE49-F238E27FC236}">
                <a16:creationId xmlns:a16="http://schemas.microsoft.com/office/drawing/2014/main" id="{B483AAF4-3E89-B8BD-A13E-E78FC3C397F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520083322"/>
      </p:ext>
    </p:extLst>
  </p:cSld>
  <p:clrMapOvr>
    <a:masterClrMapping/>
  </p:clrMapOvr>
  <p:transition>
    <p:fad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10142"/>
            <a:ext cx="7921298" cy="687496"/>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800" b="1" dirty="0">
                <a:solidFill>
                  <a:srgbClr val="FF0000"/>
                </a:solidFill>
                <a:latin typeface="Book Antiqua" panose="02040602050305030304" pitchFamily="18" charset="0"/>
              </a:rPr>
              <a:t>Compiling Audit Reports</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EE182D4C-59F8-0D79-817E-FCB653D1A180}"/>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8392273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2B71A8-F6D9-4E29-85A6-E3FFF3CBDBD7}"/>
              </a:ext>
            </a:extLst>
          </p:cNvPr>
          <p:cNvSpPr txBox="1"/>
          <p:nvPr/>
        </p:nvSpPr>
        <p:spPr>
          <a:xfrm>
            <a:off x="540098" y="2628503"/>
            <a:ext cx="8666272" cy="2619948"/>
          </a:xfrm>
          <a:prstGeom prst="rect">
            <a:avLst/>
          </a:prstGeom>
          <a:noFill/>
        </p:spPr>
        <p:txBody>
          <a:bodyPr wrap="square">
            <a:spAutoFit/>
          </a:bodyPr>
          <a:lstStyle/>
          <a:p>
            <a:r>
              <a:rPr lang="en-US" sz="2000" dirty="0">
                <a:solidFill>
                  <a:srgbClr val="2323A5"/>
                </a:solidFill>
                <a:latin typeface="Book Antiqua" panose="02040602050305030304" pitchFamily="18" charset="0"/>
              </a:rPr>
              <a:t>When writing a report there are five key areas which you should always consider:</a:t>
            </a:r>
          </a:p>
          <a:p>
            <a:pPr lvl="1"/>
            <a:r>
              <a:rPr lang="en-US" sz="2000" dirty="0">
                <a:solidFill>
                  <a:srgbClr val="2323A5"/>
                </a:solidFill>
                <a:latin typeface="Book Antiqua" panose="02040602050305030304" pitchFamily="18" charset="0"/>
              </a:rPr>
              <a:t>1. What is the purpose of the report?</a:t>
            </a:r>
          </a:p>
          <a:p>
            <a:pPr lvl="1"/>
            <a:r>
              <a:rPr lang="en-US" sz="2000" dirty="0">
                <a:solidFill>
                  <a:srgbClr val="2323A5"/>
                </a:solidFill>
                <a:latin typeface="Book Antiqua" panose="02040602050305030304" pitchFamily="18" charset="0"/>
              </a:rPr>
              <a:t>2. Who will read it?</a:t>
            </a:r>
          </a:p>
          <a:p>
            <a:pPr lvl="1"/>
            <a:r>
              <a:rPr lang="en-US" sz="2000" dirty="0">
                <a:solidFill>
                  <a:srgbClr val="2323A5"/>
                </a:solidFill>
                <a:latin typeface="Book Antiqua" panose="02040602050305030304" pitchFamily="18" charset="0"/>
              </a:rPr>
              <a:t>3. How to start.</a:t>
            </a:r>
          </a:p>
          <a:p>
            <a:pPr lvl="1"/>
            <a:r>
              <a:rPr lang="en-US" sz="2000" dirty="0">
                <a:solidFill>
                  <a:srgbClr val="2323A5"/>
                </a:solidFill>
                <a:latin typeface="Book Antiqua" panose="02040602050305030304" pitchFamily="18" charset="0"/>
              </a:rPr>
              <a:t>4. The report structure.</a:t>
            </a:r>
          </a:p>
          <a:p>
            <a:pPr lvl="1"/>
            <a:r>
              <a:rPr lang="en-US" sz="2000" dirty="0">
                <a:solidFill>
                  <a:srgbClr val="2323A5"/>
                </a:solidFill>
                <a:latin typeface="Book Antiqua" panose="02040602050305030304" pitchFamily="18" charset="0"/>
              </a:rPr>
              <a:t>5. Style and presentation.</a:t>
            </a:r>
          </a:p>
          <a:p>
            <a:r>
              <a:rPr lang="en-US" sz="2425" dirty="0">
                <a:solidFill>
                  <a:srgbClr val="2323A5"/>
                </a:solidFill>
                <a:latin typeface="Book Antiqua" panose="02040602050305030304" pitchFamily="18" charset="0"/>
              </a:rPr>
              <a:t>.</a:t>
            </a:r>
          </a:p>
        </p:txBody>
      </p:sp>
      <p:sp>
        <p:nvSpPr>
          <p:cNvPr id="7" name="TextBox 6">
            <a:extLst>
              <a:ext uri="{FF2B5EF4-FFF2-40B4-BE49-F238E27FC236}">
                <a16:creationId xmlns:a16="http://schemas.microsoft.com/office/drawing/2014/main" id="{DE475F4D-DCFF-4C70-A77F-ABA75867ACA4}"/>
              </a:ext>
            </a:extLst>
          </p:cNvPr>
          <p:cNvSpPr txBox="1"/>
          <p:nvPr/>
        </p:nvSpPr>
        <p:spPr>
          <a:xfrm>
            <a:off x="520563" y="1822934"/>
            <a:ext cx="8473712" cy="528670"/>
          </a:xfrm>
          <a:prstGeom prst="rect">
            <a:avLst/>
          </a:prstGeom>
          <a:noFill/>
        </p:spPr>
        <p:txBody>
          <a:bodyPr wrap="square">
            <a:spAutoFit/>
          </a:bodyPr>
          <a:lstStyle/>
          <a:p>
            <a:r>
              <a:rPr lang="en-US" sz="2829" b="1" dirty="0">
                <a:solidFill>
                  <a:srgbClr val="FF0000"/>
                </a:solidFill>
                <a:latin typeface="Book Antiqua" panose="02040602050305030304" pitchFamily="18" charset="0"/>
              </a:rPr>
              <a:t>Considerations when compiling an audit report</a:t>
            </a:r>
          </a:p>
        </p:txBody>
      </p:sp>
      <p:sp>
        <p:nvSpPr>
          <p:cNvPr id="4" name="Title 3">
            <a:extLst>
              <a:ext uri="{FF2B5EF4-FFF2-40B4-BE49-F238E27FC236}">
                <a16:creationId xmlns:a16="http://schemas.microsoft.com/office/drawing/2014/main" id="{F8BA6517-AADB-8C5D-88EE-E68133058FC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229385191"/>
      </p:ext>
    </p:extLst>
  </p:cSld>
  <p:clrMapOvr>
    <a:masterClrMapping/>
  </p:clrMapOvr>
  <p:transition>
    <p:fad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2B71A8-F6D9-4E29-85A6-E3FFF3CBDBD7}"/>
              </a:ext>
            </a:extLst>
          </p:cNvPr>
          <p:cNvSpPr txBox="1"/>
          <p:nvPr/>
        </p:nvSpPr>
        <p:spPr>
          <a:xfrm>
            <a:off x="545060" y="2267086"/>
            <a:ext cx="9289032" cy="4757071"/>
          </a:xfrm>
          <a:prstGeom prst="rect">
            <a:avLst/>
          </a:prstGeom>
          <a:noFill/>
        </p:spPr>
        <p:txBody>
          <a:bodyPr wrap="square">
            <a:spAutoFit/>
          </a:bodyPr>
          <a:lstStyle/>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 is one that clearly communicates the objectives, scope, and findings of an audit engagement, and in doing so, motivates its readers to take internal audit’s recommended actions.(</a:t>
            </a:r>
            <a:r>
              <a:rPr lang="en-US" sz="2021" dirty="0">
                <a:solidFill>
                  <a:srgbClr val="CC9900"/>
                </a:solidFill>
                <a:latin typeface="Book Antiqua" panose="02040602050305030304" pitchFamily="18" charset="0"/>
                <a:hlinkClick r:id="rId3">
                  <a:extLst>
                    <a:ext uri="{A12FA001-AC4F-418D-AE19-62706E023703}">
                      <ahyp:hlinkClr xmlns:ahyp="http://schemas.microsoft.com/office/drawing/2018/hyperlinkcolor" val="tx"/>
                    </a:ext>
                  </a:extLst>
                </a:hlinkClick>
              </a:rPr>
              <a:t>How to Write a Good Audit Report: 4 Key Resources to Follow | </a:t>
            </a:r>
            <a:r>
              <a:rPr lang="en-US" sz="2021" dirty="0" err="1">
                <a:solidFill>
                  <a:srgbClr val="2323A5"/>
                </a:solidFill>
                <a:latin typeface="Book Antiqua" panose="02040602050305030304" pitchFamily="18" charset="0"/>
                <a:hlinkClick r:id="rId3">
                  <a:extLst>
                    <a:ext uri="{A12FA001-AC4F-418D-AE19-62706E023703}">
                      <ahyp:hlinkClr xmlns:ahyp="http://schemas.microsoft.com/office/drawing/2018/hyperlinkcolor" val="tx"/>
                    </a:ext>
                  </a:extLst>
                </a:hlinkClick>
              </a:rPr>
              <a:t>AuditBoard</a:t>
            </a:r>
            <a:r>
              <a:rPr lang="en-US" sz="2021" dirty="0">
                <a:solidFill>
                  <a:srgbClr val="2323A5"/>
                </a:solidFill>
                <a:latin typeface="Book Antiqua" panose="02040602050305030304" pitchFamily="18" charset="0"/>
              </a:rPr>
              <a:t>)</a:t>
            </a:r>
          </a:p>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conveys a clear message to the reader – Idea is to communicate, not to report  (The IIA Standard 2410 )</a:t>
            </a:r>
          </a:p>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should be free of judgment, written in a tone that appeals to the reader instead of making accusations. </a:t>
            </a:r>
          </a:p>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should be brief and to the point. </a:t>
            </a:r>
          </a:p>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 “The length of the audit report, if one is even needed, should be just enough to tell the consumers of the report what they need to know – and no more.”  - Norman Marks </a:t>
            </a:r>
          </a:p>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should also steer clear of any jargon since the report may go to external parties. </a:t>
            </a:r>
          </a:p>
          <a:p>
            <a:pPr marL="346466" indent="-346466">
              <a:buFont typeface="Arial" panose="020B0604020202020204" pitchFamily="34" charset="0"/>
              <a:buChar char="•"/>
            </a:pPr>
            <a:r>
              <a:rPr lang="en-US" sz="2021" dirty="0">
                <a:solidFill>
                  <a:srgbClr val="2323A5"/>
                </a:solidFill>
                <a:latin typeface="Book Antiqua" panose="02040602050305030304" pitchFamily="18" charset="0"/>
              </a:rPr>
              <a:t>focus should remain to communicate, Communicate, Communicate.</a:t>
            </a:r>
          </a:p>
        </p:txBody>
      </p:sp>
      <p:sp>
        <p:nvSpPr>
          <p:cNvPr id="7" name="TextBox 6">
            <a:extLst>
              <a:ext uri="{FF2B5EF4-FFF2-40B4-BE49-F238E27FC236}">
                <a16:creationId xmlns:a16="http://schemas.microsoft.com/office/drawing/2014/main" id="{DE475F4D-DCFF-4C70-A77F-ABA75867ACA4}"/>
              </a:ext>
            </a:extLst>
          </p:cNvPr>
          <p:cNvSpPr txBox="1"/>
          <p:nvPr/>
        </p:nvSpPr>
        <p:spPr>
          <a:xfrm>
            <a:off x="558650" y="1587499"/>
            <a:ext cx="5005032" cy="528670"/>
          </a:xfrm>
          <a:prstGeom prst="rect">
            <a:avLst/>
          </a:prstGeom>
          <a:noFill/>
        </p:spPr>
        <p:txBody>
          <a:bodyPr wrap="square">
            <a:spAutoFit/>
          </a:bodyPr>
          <a:lstStyle/>
          <a:p>
            <a:r>
              <a:rPr lang="en-US" sz="2800" b="1" dirty="0">
                <a:solidFill>
                  <a:srgbClr val="FF0000"/>
                </a:solidFill>
                <a:latin typeface="Book Antiqua" panose="02040602050305030304" pitchFamily="18" charset="0"/>
              </a:rPr>
              <a:t>A Good Audit Report -  </a:t>
            </a:r>
          </a:p>
        </p:txBody>
      </p:sp>
      <p:sp>
        <p:nvSpPr>
          <p:cNvPr id="4" name="Title 3">
            <a:extLst>
              <a:ext uri="{FF2B5EF4-FFF2-40B4-BE49-F238E27FC236}">
                <a16:creationId xmlns:a16="http://schemas.microsoft.com/office/drawing/2014/main" id="{69404ECA-70E6-9956-0C37-B6B3CC076E93}"/>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1286110046"/>
      </p:ext>
    </p:extLst>
  </p:cSld>
  <p:clrMapOvr>
    <a:masterClrMapping/>
  </p:clrMapOvr>
  <p:transition>
    <p:fade/>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E0ABF62-7B79-4C1F-9F87-1A77E031EBF0}"/>
              </a:ext>
            </a:extLst>
          </p:cNvPr>
          <p:cNvSpPr txBox="1"/>
          <p:nvPr/>
        </p:nvSpPr>
        <p:spPr>
          <a:xfrm>
            <a:off x="576102" y="1692399"/>
            <a:ext cx="8856984" cy="4647426"/>
          </a:xfrm>
          <a:prstGeom prst="rect">
            <a:avLst/>
          </a:prstGeom>
          <a:noFill/>
        </p:spPr>
        <p:txBody>
          <a:bodyPr wrap="square">
            <a:spAutoFit/>
          </a:bodyPr>
          <a:lstStyle/>
          <a:p>
            <a:r>
              <a:rPr lang="en-US" sz="2800" b="1" dirty="0">
                <a:solidFill>
                  <a:srgbClr val="FF0000"/>
                </a:solidFill>
                <a:latin typeface="Book Antiqua" panose="02040602050305030304" pitchFamily="18" charset="0"/>
              </a:rPr>
              <a:t>Contents of an Audit Report </a:t>
            </a:r>
          </a:p>
          <a:p>
            <a:endParaRPr lang="en-US" sz="2800" b="1" dirty="0">
              <a:solidFill>
                <a:srgbClr val="FF0000"/>
              </a:solidFill>
              <a:latin typeface="Book Antiqua" panose="02040602050305030304" pitchFamily="18" charset="0"/>
            </a:endParaRPr>
          </a:p>
          <a:p>
            <a:r>
              <a:rPr lang="en-US" sz="2000" dirty="0">
                <a:solidFill>
                  <a:srgbClr val="2323A5"/>
                </a:solidFill>
                <a:latin typeface="Book Antiqua" panose="02040602050305030304" pitchFamily="18" charset="0"/>
              </a:rPr>
              <a:t>Content matters when compiling a good audit report </a:t>
            </a:r>
            <a:r>
              <a:rPr lang="en-US" sz="2000" b="1" i="1" dirty="0">
                <a:solidFill>
                  <a:srgbClr val="2323A5"/>
                </a:solidFill>
                <a:latin typeface="Book Antiqua" panose="02040602050305030304" pitchFamily="18" charset="0"/>
              </a:rPr>
              <a:t>(The IIA Standard 2410 - Criteria for Communications)</a:t>
            </a:r>
            <a:r>
              <a:rPr lang="en-US" sz="2000" dirty="0">
                <a:solidFill>
                  <a:srgbClr val="2323A5"/>
                </a:solidFill>
                <a:latin typeface="Book Antiqua" panose="02040602050305030304" pitchFamily="18" charset="0"/>
              </a:rPr>
              <a:t>.</a:t>
            </a:r>
          </a:p>
          <a:p>
            <a:endParaRPr lang="en-US" sz="2000" dirty="0">
              <a:solidFill>
                <a:srgbClr val="2323A5"/>
              </a:solidFill>
              <a:latin typeface="Book Antiqua" panose="02040602050305030304" pitchFamily="18" charset="0"/>
            </a:endParaRPr>
          </a:p>
          <a:p>
            <a:r>
              <a:rPr lang="en-US" sz="2000" dirty="0">
                <a:solidFill>
                  <a:srgbClr val="2323A5"/>
                </a:solidFill>
                <a:latin typeface="Book Antiqua" panose="02040602050305030304" pitchFamily="18" charset="0"/>
              </a:rPr>
              <a:t>Internal auditing standards require audit reports to have a basic structure that most internal auditors follow. The audit report generally includes the following elements:</a:t>
            </a:r>
          </a:p>
          <a:p>
            <a:pPr marL="808421" lvl="1" indent="-346466">
              <a:buFont typeface="Arial" panose="020B0604020202020204" pitchFamily="34" charset="0"/>
              <a:buChar char="•"/>
            </a:pPr>
            <a:r>
              <a:rPr lang="en-US" sz="2000" dirty="0">
                <a:solidFill>
                  <a:srgbClr val="2323A5"/>
                </a:solidFill>
                <a:latin typeface="Book Antiqua" panose="02040602050305030304" pitchFamily="18" charset="0"/>
              </a:rPr>
              <a:t>Scope and objectives (must).</a:t>
            </a:r>
          </a:p>
          <a:p>
            <a:pPr marL="808421" lvl="1" indent="-346466">
              <a:buFont typeface="Arial" panose="020B0604020202020204" pitchFamily="34" charset="0"/>
              <a:buChar char="•"/>
            </a:pPr>
            <a:r>
              <a:rPr lang="en-US" sz="2000" dirty="0">
                <a:solidFill>
                  <a:srgbClr val="2323A5"/>
                </a:solidFill>
                <a:latin typeface="Book Antiqua" panose="02040602050305030304" pitchFamily="18" charset="0"/>
              </a:rPr>
              <a:t>Results (must).</a:t>
            </a:r>
          </a:p>
          <a:p>
            <a:pPr marL="808421" lvl="1" indent="-346466">
              <a:buFont typeface="Arial" panose="020B0604020202020204" pitchFamily="34" charset="0"/>
              <a:buChar char="•"/>
            </a:pPr>
            <a:r>
              <a:rPr lang="en-US" sz="2000" dirty="0">
                <a:solidFill>
                  <a:srgbClr val="2323A5"/>
                </a:solidFill>
                <a:latin typeface="Book Antiqua" panose="02040602050305030304" pitchFamily="18" charset="0"/>
              </a:rPr>
              <a:t>Recommendations and action plans (must).</a:t>
            </a:r>
          </a:p>
          <a:p>
            <a:pPr marL="808421" lvl="1" indent="-346466">
              <a:buFont typeface="Arial" panose="020B0604020202020204" pitchFamily="34" charset="0"/>
              <a:buChar char="•"/>
            </a:pPr>
            <a:r>
              <a:rPr lang="en-US" sz="2000" dirty="0">
                <a:solidFill>
                  <a:srgbClr val="2323A5"/>
                </a:solidFill>
                <a:latin typeface="Book Antiqua" panose="02040602050305030304" pitchFamily="18" charset="0"/>
              </a:rPr>
              <a:t>Conclusions (must).</a:t>
            </a:r>
          </a:p>
          <a:p>
            <a:pPr marL="808421" lvl="1" indent="-346466">
              <a:buFont typeface="Arial" panose="020B0604020202020204" pitchFamily="34" charset="0"/>
              <a:buChar char="•"/>
            </a:pPr>
            <a:r>
              <a:rPr lang="en-US" sz="2000" dirty="0">
                <a:solidFill>
                  <a:srgbClr val="2323A5"/>
                </a:solidFill>
                <a:latin typeface="Book Antiqua" panose="02040602050305030304" pitchFamily="18" charset="0"/>
              </a:rPr>
              <a:t>Opinion (should).</a:t>
            </a:r>
          </a:p>
          <a:p>
            <a:pPr marL="808421" lvl="1" indent="-346466">
              <a:buFont typeface="Arial" panose="020B0604020202020204" pitchFamily="34" charset="0"/>
              <a:buChar char="•"/>
            </a:pPr>
            <a:r>
              <a:rPr lang="en-US" sz="2000" dirty="0">
                <a:solidFill>
                  <a:srgbClr val="2323A5"/>
                </a:solidFill>
                <a:latin typeface="Book Antiqua" panose="02040602050305030304" pitchFamily="18" charset="0"/>
              </a:rPr>
              <a:t>Acknowledgment of satisfactory performance (encouraged).</a:t>
            </a:r>
          </a:p>
        </p:txBody>
      </p:sp>
      <p:sp>
        <p:nvSpPr>
          <p:cNvPr id="3" name="Title 3">
            <a:extLst>
              <a:ext uri="{FF2B5EF4-FFF2-40B4-BE49-F238E27FC236}">
                <a16:creationId xmlns:a16="http://schemas.microsoft.com/office/drawing/2014/main" id="{BACD21AC-139B-43D2-B5C0-F0947F849EC0}"/>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1886637064"/>
      </p:ext>
    </p:extLst>
  </p:cSld>
  <p:clrMapOvr>
    <a:masterClrMapping/>
  </p:clrMapOvr>
  <p:transition>
    <p:fade/>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E0ABF62-7B79-4C1F-9F87-1A77E031EBF0}"/>
              </a:ext>
            </a:extLst>
          </p:cNvPr>
          <p:cNvSpPr txBox="1"/>
          <p:nvPr/>
        </p:nvSpPr>
        <p:spPr>
          <a:xfrm>
            <a:off x="108050" y="2340471"/>
            <a:ext cx="9297765" cy="4708981"/>
          </a:xfrm>
          <a:prstGeom prst="rect">
            <a:avLst/>
          </a:prstGeom>
          <a:noFill/>
        </p:spPr>
        <p:txBody>
          <a:bodyPr wrap="square">
            <a:spAutoFit/>
          </a:bodyPr>
          <a:lstStyle/>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Does the report meet its purpose (terms of reference)?</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Is the report suitable for its intended readers?</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Is the title consistent with the scope of the report?</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Does the summary cover the main points?</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Are the sections and sub-sections of the report logically related, correctly headed and referred to accurately in the contents page?</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Are the component parts given appropriate weight?</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Is the paragraphing adequate</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Has every sentence been checked for:  - spelling;  - grammar</a:t>
            </a:r>
          </a:p>
          <a:p>
            <a:pPr lvl="1"/>
            <a:r>
              <a:rPr lang="en-US" sz="2000" dirty="0">
                <a:solidFill>
                  <a:srgbClr val="2323A5"/>
                </a:solidFill>
                <a:latin typeface="Book Antiqua" panose="02040602050305030304" pitchFamily="18" charset="0"/>
              </a:rPr>
              <a:t>	- verbosity;  - clarity?</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Are any tables and examples clearly set out and properly labelled?</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Is a glossary of special terms necessary?</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Have the right conclusions been drawn?</a:t>
            </a:r>
          </a:p>
          <a:p>
            <a:pPr marL="808421" lvl="1" indent="-346466">
              <a:buFont typeface="Wingdings" panose="05000000000000000000" pitchFamily="2" charset="2"/>
              <a:buChar char="ü"/>
            </a:pPr>
            <a:r>
              <a:rPr lang="en-US" sz="2000" dirty="0">
                <a:solidFill>
                  <a:srgbClr val="2323A5"/>
                </a:solidFill>
                <a:latin typeface="Book Antiqua" panose="02040602050305030304" pitchFamily="18" charset="0"/>
              </a:rPr>
              <a:t>Do the recommendations follow naturally from the conclusions</a:t>
            </a:r>
          </a:p>
          <a:p>
            <a:pPr lvl="1"/>
            <a:endParaRPr lang="en-US" sz="2000" dirty="0">
              <a:solidFill>
                <a:srgbClr val="2323A5"/>
              </a:solidFill>
              <a:latin typeface="Book Antiqua" panose="02040602050305030304" pitchFamily="18" charset="0"/>
            </a:endParaRPr>
          </a:p>
        </p:txBody>
      </p:sp>
      <p:sp>
        <p:nvSpPr>
          <p:cNvPr id="4" name="TextBox 3">
            <a:extLst>
              <a:ext uri="{FF2B5EF4-FFF2-40B4-BE49-F238E27FC236}">
                <a16:creationId xmlns:a16="http://schemas.microsoft.com/office/drawing/2014/main" id="{8AE78974-70AD-921C-394B-A6221968A1E0}"/>
              </a:ext>
            </a:extLst>
          </p:cNvPr>
          <p:cNvSpPr txBox="1"/>
          <p:nvPr/>
        </p:nvSpPr>
        <p:spPr>
          <a:xfrm>
            <a:off x="355711" y="1692399"/>
            <a:ext cx="9689443" cy="523220"/>
          </a:xfrm>
          <a:prstGeom prst="rect">
            <a:avLst/>
          </a:prstGeom>
          <a:noFill/>
        </p:spPr>
        <p:txBody>
          <a:bodyPr wrap="square">
            <a:spAutoFit/>
          </a:bodyPr>
          <a:lstStyle/>
          <a:p>
            <a:r>
              <a:rPr lang="en-US" sz="2800" b="1" dirty="0">
                <a:solidFill>
                  <a:srgbClr val="FF0000"/>
                </a:solidFill>
                <a:latin typeface="Book Antiqua" panose="02040602050305030304" pitchFamily="18" charset="0"/>
              </a:rPr>
              <a:t>Useful considerations at the review stage of report writing </a:t>
            </a:r>
            <a:endParaRPr lang="en-US" sz="2800" b="1" dirty="0">
              <a:solidFill>
                <a:srgbClr val="2323A5"/>
              </a:solidFill>
              <a:latin typeface="Book Antiqua" panose="02040602050305030304" pitchFamily="18" charset="0"/>
            </a:endParaRPr>
          </a:p>
        </p:txBody>
      </p:sp>
      <p:sp>
        <p:nvSpPr>
          <p:cNvPr id="5" name="Title 3">
            <a:extLst>
              <a:ext uri="{FF2B5EF4-FFF2-40B4-BE49-F238E27FC236}">
                <a16:creationId xmlns:a16="http://schemas.microsoft.com/office/drawing/2014/main" id="{9C2813E0-4CEF-5A6B-7DDC-54D16CD9F85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3883355219"/>
      </p:ext>
    </p:extLst>
  </p:cSld>
  <p:clrMapOvr>
    <a:masterClrMapping/>
  </p:clrMapOvr>
  <p:transition>
    <p:fade/>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10142"/>
            <a:ext cx="7921298" cy="687496"/>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dirty="0">
                <a:solidFill>
                  <a:srgbClr val="FF0000"/>
                </a:solidFill>
                <a:latin typeface="Book Antiqua" panose="02040602050305030304" pitchFamily="18" charset="0"/>
              </a:rPr>
              <a:t>Financial Reporting - Relevance in Audit</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6C96356A-6E7E-46DB-68D2-3CABFF68967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78956906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ED4B0ED-1D0F-423A-8447-52AA55D58078}"/>
              </a:ext>
            </a:extLst>
          </p:cNvPr>
          <p:cNvSpPr txBox="1"/>
          <p:nvPr/>
        </p:nvSpPr>
        <p:spPr>
          <a:xfrm>
            <a:off x="283849" y="2412479"/>
            <a:ext cx="9217024" cy="4401205"/>
          </a:xfrm>
          <a:prstGeom prst="rect">
            <a:avLst/>
          </a:prstGeom>
          <a:noFill/>
        </p:spPr>
        <p:txBody>
          <a:bodyPr wrap="square">
            <a:spAutoFit/>
          </a:bodyPr>
          <a:lstStyle/>
          <a:p>
            <a:r>
              <a:rPr lang="en-US" sz="2000" dirty="0">
                <a:solidFill>
                  <a:srgbClr val="0000CC"/>
                </a:solidFill>
                <a:latin typeface="Book Antiqua" panose="02040602050305030304" pitchFamily="18" charset="0"/>
              </a:rPr>
              <a:t>The auditor should consider financial reporting issues throughout an audit. Therefore, question scenarios involving these matters could be based in the planning phase, the evidence gathering period, or during the completion stage when the audit opinion is being evaluated. Each of these stages of the audit is discussed in turn below.</a:t>
            </a:r>
          </a:p>
          <a:p>
            <a:endParaRPr lang="en-US" sz="2000" dirty="0">
              <a:solidFill>
                <a:srgbClr val="0000CC"/>
              </a:solidFill>
              <a:latin typeface="Book Antiqua" panose="02040602050305030304" pitchFamily="18" charset="0"/>
            </a:endParaRPr>
          </a:p>
          <a:p>
            <a:r>
              <a:rPr lang="en-US" sz="2000" b="1" u="sng" dirty="0">
                <a:solidFill>
                  <a:srgbClr val="0000CC"/>
                </a:solidFill>
                <a:latin typeface="Book Antiqua" panose="02040602050305030304" pitchFamily="18" charset="0"/>
              </a:rPr>
              <a:t>Planning phase</a:t>
            </a:r>
          </a:p>
          <a:p>
            <a:r>
              <a:rPr lang="en-US" sz="2000" dirty="0">
                <a:solidFill>
                  <a:srgbClr val="0000CC"/>
                </a:solidFill>
                <a:latin typeface="Book Antiqua" panose="02040602050305030304" pitchFamily="18" charset="0"/>
              </a:rPr>
              <a:t>Auditor will use risk assessment techniques to assess the client’s business and financial statements for potential problem areas. One type of risk that the auditor will assess is financial statement risk.</a:t>
            </a:r>
          </a:p>
          <a:p>
            <a:r>
              <a:rPr lang="en-US" sz="2000" dirty="0">
                <a:solidFill>
                  <a:srgbClr val="0000CC"/>
                </a:solidFill>
                <a:latin typeface="Book Antiqua" panose="02040602050305030304" pitchFamily="18" charset="0"/>
              </a:rPr>
              <a:t>Financial statement risk is the risk that components of the financial statements could be misstated, through inaccurate or incomplete recording of transactions or disclosure.</a:t>
            </a:r>
          </a:p>
          <a:p>
            <a:endParaRPr lang="en-US" sz="2000" dirty="0">
              <a:solidFill>
                <a:srgbClr val="0000CC"/>
              </a:solidFill>
              <a:latin typeface="Book Antiqua" panose="02040602050305030304" pitchFamily="18" charset="0"/>
            </a:endParaRPr>
          </a:p>
        </p:txBody>
      </p:sp>
      <p:sp>
        <p:nvSpPr>
          <p:cNvPr id="4" name="TextBox 3">
            <a:extLst>
              <a:ext uri="{FF2B5EF4-FFF2-40B4-BE49-F238E27FC236}">
                <a16:creationId xmlns:a16="http://schemas.microsoft.com/office/drawing/2014/main" id="{C447DF59-C522-5320-4DEC-CDBC17BA4C3E}"/>
              </a:ext>
            </a:extLst>
          </p:cNvPr>
          <p:cNvSpPr txBox="1"/>
          <p:nvPr/>
        </p:nvSpPr>
        <p:spPr>
          <a:xfrm>
            <a:off x="252066" y="1620391"/>
            <a:ext cx="9649072" cy="523220"/>
          </a:xfrm>
          <a:prstGeom prst="rect">
            <a:avLst/>
          </a:prstGeom>
          <a:noFill/>
        </p:spPr>
        <p:txBody>
          <a:bodyPr wrap="square">
            <a:spAutoFit/>
          </a:bodyPr>
          <a:lstStyle/>
          <a:p>
            <a:r>
              <a:rPr lang="en-US" sz="2800" b="1" dirty="0">
                <a:solidFill>
                  <a:srgbClr val="FF0000"/>
                </a:solidFill>
                <a:latin typeface="Book Antiqua" panose="02040602050305030304" pitchFamily="18" charset="0"/>
              </a:rPr>
              <a:t>Impacts of financial reporting issues for the Auditor</a:t>
            </a:r>
          </a:p>
        </p:txBody>
      </p:sp>
      <p:sp>
        <p:nvSpPr>
          <p:cNvPr id="5" name="Title 3">
            <a:extLst>
              <a:ext uri="{FF2B5EF4-FFF2-40B4-BE49-F238E27FC236}">
                <a16:creationId xmlns:a16="http://schemas.microsoft.com/office/drawing/2014/main" id="{67FE8DAB-036E-1B23-213C-60199F1703DD}"/>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345441259"/>
      </p:ext>
    </p:extLst>
  </p:cSld>
  <p:clrMapOvr>
    <a:masterClrMapping/>
  </p:clrMapOvr>
  <p:transition>
    <p:fade/>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B508637-99F7-4A09-AA72-2DC6166AAA92}"/>
              </a:ext>
            </a:extLst>
          </p:cNvPr>
          <p:cNvSpPr txBox="1"/>
          <p:nvPr/>
        </p:nvSpPr>
        <p:spPr>
          <a:xfrm>
            <a:off x="357731" y="2196455"/>
            <a:ext cx="9293725" cy="5016758"/>
          </a:xfrm>
          <a:prstGeom prst="rect">
            <a:avLst/>
          </a:prstGeom>
          <a:noFill/>
        </p:spPr>
        <p:txBody>
          <a:bodyPr wrap="square">
            <a:spAutoFit/>
          </a:bodyPr>
          <a:lstStyle/>
          <a:p>
            <a:r>
              <a:rPr lang="en-US" sz="2000" b="1" u="sng" dirty="0">
                <a:solidFill>
                  <a:srgbClr val="0000CC"/>
                </a:solidFill>
                <a:latin typeface="Book Antiqua" panose="02040602050305030304" pitchFamily="18" charset="0"/>
              </a:rPr>
              <a:t>Gathering evidence</a:t>
            </a:r>
          </a:p>
          <a:p>
            <a:r>
              <a:rPr lang="en-US" sz="2000" dirty="0">
                <a:solidFill>
                  <a:srgbClr val="0000CC"/>
                </a:solidFill>
                <a:latin typeface="Book Antiqua" panose="02040602050305030304" pitchFamily="18" charset="0"/>
              </a:rPr>
              <a:t>Auditors need to gather sufficient, appropriate evidence regarding financial reporting issues. Of course, one of the matters for which the auditor needs to gather evidence is in relation to compliance with financial reporting standards. A common question requirement here will ask the candidate to ‘comment on the matters to be considered’ in relation to a financial reporting issue. Usually, a second, related requirement will ask the candidate to suggest relevant audit procedures. For an example of this type of question requirement</a:t>
            </a:r>
          </a:p>
          <a:p>
            <a:r>
              <a:rPr lang="en-US" sz="2000" dirty="0">
                <a:solidFill>
                  <a:srgbClr val="0000CC"/>
                </a:solidFill>
                <a:latin typeface="Book Antiqua" panose="02040602050305030304" pitchFamily="18" charset="0"/>
              </a:rPr>
              <a:t>Some financial reporting matters are considered to be relatively hard to audit, and, in some cases, a particular International Standard on Auditing (ISA) has been issued to provide guidance to the auditor on such matters. An example is ISA 550, Related Parties, which provides guidance for the auditor on the subject of auditing related party transactions. These are the kind of matters which are likely to feature regularly in the exam, so candidates should pay particular attention to financial reporting matters which are the subject of specific ISAs (see ISAs 540–570)</a:t>
            </a:r>
          </a:p>
        </p:txBody>
      </p:sp>
      <p:sp>
        <p:nvSpPr>
          <p:cNvPr id="3" name="TextBox 2">
            <a:extLst>
              <a:ext uri="{FF2B5EF4-FFF2-40B4-BE49-F238E27FC236}">
                <a16:creationId xmlns:a16="http://schemas.microsoft.com/office/drawing/2014/main" id="{04158887-D6C3-2197-A564-FFE7C7FC2E3E}"/>
              </a:ext>
            </a:extLst>
          </p:cNvPr>
          <p:cNvSpPr txBox="1"/>
          <p:nvPr/>
        </p:nvSpPr>
        <p:spPr>
          <a:xfrm>
            <a:off x="252066" y="1620391"/>
            <a:ext cx="9649072" cy="523220"/>
          </a:xfrm>
          <a:prstGeom prst="rect">
            <a:avLst/>
          </a:prstGeom>
          <a:noFill/>
        </p:spPr>
        <p:txBody>
          <a:bodyPr wrap="square">
            <a:spAutoFit/>
          </a:bodyPr>
          <a:lstStyle/>
          <a:p>
            <a:r>
              <a:rPr lang="en-US" sz="2800" b="1" dirty="0">
                <a:solidFill>
                  <a:srgbClr val="FF0000"/>
                </a:solidFill>
                <a:latin typeface="Book Antiqua" panose="02040602050305030304" pitchFamily="18" charset="0"/>
              </a:rPr>
              <a:t>Impacts of financial reporting issues for the Auditor</a:t>
            </a:r>
          </a:p>
        </p:txBody>
      </p:sp>
      <p:sp>
        <p:nvSpPr>
          <p:cNvPr id="4" name="Title 3">
            <a:extLst>
              <a:ext uri="{FF2B5EF4-FFF2-40B4-BE49-F238E27FC236}">
                <a16:creationId xmlns:a16="http://schemas.microsoft.com/office/drawing/2014/main" id="{40616305-6547-1F29-5A0C-AF9C8CEDBD1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1586311583"/>
      </p:ext>
    </p:extLst>
  </p:cSld>
  <p:clrMapOvr>
    <a:masterClrMapping/>
  </p:clrMapOvr>
  <p:transition>
    <p:fade/>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9D09B3-D9E0-4B3F-8711-FF066B832C2E}"/>
              </a:ext>
            </a:extLst>
          </p:cNvPr>
          <p:cNvSpPr txBox="1"/>
          <p:nvPr/>
        </p:nvSpPr>
        <p:spPr>
          <a:xfrm>
            <a:off x="324074" y="2289949"/>
            <a:ext cx="9103168" cy="5016758"/>
          </a:xfrm>
          <a:prstGeom prst="rect">
            <a:avLst/>
          </a:prstGeom>
          <a:noFill/>
        </p:spPr>
        <p:txBody>
          <a:bodyPr wrap="square">
            <a:spAutoFit/>
          </a:bodyPr>
          <a:lstStyle/>
          <a:p>
            <a:r>
              <a:rPr lang="en-US" sz="2000" b="1" u="sng" dirty="0">
                <a:solidFill>
                  <a:srgbClr val="0000CC"/>
                </a:solidFill>
                <a:latin typeface="Book Antiqua" panose="02040602050305030304" pitchFamily="18" charset="0"/>
              </a:rPr>
              <a:t>Reaching an audit opinion</a:t>
            </a:r>
          </a:p>
          <a:p>
            <a:r>
              <a:rPr lang="en-US" sz="2000" dirty="0">
                <a:solidFill>
                  <a:srgbClr val="0000CC"/>
                </a:solidFill>
                <a:latin typeface="Book Antiqua" panose="02040602050305030304" pitchFamily="18" charset="0"/>
              </a:rPr>
              <a:t>The ultimate impact of financial reporting issues is in arriving at the audit opinion. The auditor must decide whether the financial statements prepared by management comply with relevant standards, and if they do not, the auditor needs to consider the impact on the audit opinion. A non-compliance with standards leading to a material misstatement in the financial statements will result in an opinion modified due to disagreement, which could be an ‘except for’ qualification, or an adverse opinion. For an example of a question in this area, see Paper P7 December 2007 Q5 (a).</a:t>
            </a:r>
          </a:p>
          <a:p>
            <a:endParaRPr lang="en-US" sz="2000" dirty="0">
              <a:solidFill>
                <a:srgbClr val="0000CC"/>
              </a:solidFill>
              <a:latin typeface="Book Antiqua" panose="02040602050305030304" pitchFamily="18" charset="0"/>
            </a:endParaRPr>
          </a:p>
          <a:p>
            <a:r>
              <a:rPr lang="en-US" sz="2000" dirty="0">
                <a:solidFill>
                  <a:srgbClr val="0000CC"/>
                </a:solidFill>
                <a:latin typeface="Book Antiqua" panose="02040602050305030304" pitchFamily="18" charset="0"/>
              </a:rPr>
              <a:t>On discovering a material breach of financial reporting standards, the auditor should bring the matter to the attention of those charged with governance. This is to highlight the seriousness of the issue, and to ensure that those charged with governance have full awareness of the technical issues involved, and can therefore make an informed decision with regard to amending the financial statements.</a:t>
            </a:r>
          </a:p>
        </p:txBody>
      </p:sp>
      <p:sp>
        <p:nvSpPr>
          <p:cNvPr id="3" name="TextBox 2">
            <a:extLst>
              <a:ext uri="{FF2B5EF4-FFF2-40B4-BE49-F238E27FC236}">
                <a16:creationId xmlns:a16="http://schemas.microsoft.com/office/drawing/2014/main" id="{F7FAD7D1-FD53-DA5E-37B8-B27903205EE5}"/>
              </a:ext>
            </a:extLst>
          </p:cNvPr>
          <p:cNvSpPr txBox="1"/>
          <p:nvPr/>
        </p:nvSpPr>
        <p:spPr>
          <a:xfrm>
            <a:off x="252066" y="1620391"/>
            <a:ext cx="9649072" cy="523220"/>
          </a:xfrm>
          <a:prstGeom prst="rect">
            <a:avLst/>
          </a:prstGeom>
          <a:noFill/>
        </p:spPr>
        <p:txBody>
          <a:bodyPr wrap="square">
            <a:spAutoFit/>
          </a:bodyPr>
          <a:lstStyle/>
          <a:p>
            <a:r>
              <a:rPr lang="en-US" sz="2800" b="1" dirty="0">
                <a:solidFill>
                  <a:srgbClr val="FF0000"/>
                </a:solidFill>
                <a:latin typeface="Book Antiqua" panose="02040602050305030304" pitchFamily="18" charset="0"/>
              </a:rPr>
              <a:t>Impacts of financial reporting issues for the Auditor</a:t>
            </a:r>
          </a:p>
        </p:txBody>
      </p:sp>
      <p:sp>
        <p:nvSpPr>
          <p:cNvPr id="4" name="Title 3">
            <a:extLst>
              <a:ext uri="{FF2B5EF4-FFF2-40B4-BE49-F238E27FC236}">
                <a16:creationId xmlns:a16="http://schemas.microsoft.com/office/drawing/2014/main" id="{768BE784-FA27-6F4E-2F4B-7D50F3EF3217}"/>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4041382727"/>
      </p:ext>
    </p:extLst>
  </p:cSld>
  <p:clrMapOvr>
    <a:masterClrMapping/>
  </p:clrMapOvr>
  <p:transition>
    <p:fade/>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113097" defTabSz="905068">
              <a:lnSpc>
                <a:spcPct val="150000"/>
              </a:lnSpc>
              <a:spcBef>
                <a:spcPct val="20000"/>
              </a:spcBef>
              <a:spcAft>
                <a:spcPct val="20000"/>
              </a:spcAft>
              <a:buClr>
                <a:srgbClr val="000000"/>
              </a:buClr>
              <a:defRPr/>
            </a:pPr>
            <a:r>
              <a:rPr lang="en-US" sz="2425" dirty="0">
                <a:solidFill>
                  <a:srgbClr val="FF0000"/>
                </a:solidFill>
                <a:latin typeface="Book Antiqua" panose="02040602050305030304" pitchFamily="18" charset="0"/>
              </a:rPr>
              <a:t>Financial Statements – Management Responsibilities</a:t>
            </a:r>
          </a:p>
          <a:p>
            <a:pPr marL="458663" indent="-345566" defTabSz="905068">
              <a:lnSpc>
                <a:spcPct val="150000"/>
              </a:lnSpc>
              <a:spcBef>
                <a:spcPct val="20000"/>
              </a:spcBef>
              <a:spcAft>
                <a:spcPct val="20000"/>
              </a:spcAft>
              <a:buClr>
                <a:srgbClr val="000000"/>
              </a:buClr>
              <a:defRPr/>
            </a:pPr>
            <a:endParaRPr lang="en-GB" altLang="en-US" sz="2728"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728"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6618DB88-AA21-DCEF-5F0D-AFF4E380B82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38722728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70A78D-AAB9-47A6-BC9F-7709B36D22AC}"/>
              </a:ext>
            </a:extLst>
          </p:cNvPr>
          <p:cNvSpPr txBox="1"/>
          <p:nvPr/>
        </p:nvSpPr>
        <p:spPr>
          <a:xfrm>
            <a:off x="324074" y="2863106"/>
            <a:ext cx="9210601" cy="4247317"/>
          </a:xfrm>
          <a:prstGeom prst="rect">
            <a:avLst/>
          </a:prstGeom>
          <a:noFill/>
        </p:spPr>
        <p:txBody>
          <a:bodyPr wrap="square">
            <a:spAutoFit/>
          </a:bodyPr>
          <a:lstStyle/>
          <a:p>
            <a:r>
              <a:rPr lang="en-US" sz="2000" dirty="0">
                <a:solidFill>
                  <a:srgbClr val="0000CC"/>
                </a:solidFill>
                <a:latin typeface="Book Antiqua" panose="02040602050305030304" pitchFamily="18" charset="0"/>
              </a:rPr>
              <a:t>Management Responsibilities relating to Financial Statements Objective and general principal governing Audit (ISA 200) include:</a:t>
            </a:r>
          </a:p>
          <a:p>
            <a:endParaRPr lang="en-US" sz="800" dirty="0">
              <a:solidFill>
                <a:srgbClr val="0000CC"/>
              </a:solidFill>
              <a:latin typeface="Book Antiqua" panose="02040602050305030304" pitchFamily="18" charset="0"/>
            </a:endParaRPr>
          </a:p>
          <a:p>
            <a:pPr marL="457200" indent="-457200">
              <a:buFont typeface="+mj-lt"/>
              <a:buAutoNum type="arabicParenR"/>
            </a:pPr>
            <a:r>
              <a:rPr lang="en-US" sz="2000" dirty="0">
                <a:solidFill>
                  <a:srgbClr val="0000CC"/>
                </a:solidFill>
                <a:latin typeface="Book Antiqua" panose="02040602050305030304" pitchFamily="18" charset="0"/>
              </a:rPr>
              <a:t>The overall responsibility for the preparation and presentation of the financial statements.</a:t>
            </a:r>
          </a:p>
          <a:p>
            <a:pPr marL="457200" indent="-457200">
              <a:buFont typeface="+mj-lt"/>
              <a:buAutoNum type="arabicParenR"/>
            </a:pPr>
            <a:endParaRPr lang="en-US" sz="800" dirty="0">
              <a:solidFill>
                <a:srgbClr val="0000CC"/>
              </a:solidFill>
              <a:latin typeface="Book Antiqua" panose="02040602050305030304" pitchFamily="18" charset="0"/>
            </a:endParaRPr>
          </a:p>
          <a:p>
            <a:pPr marL="457200" indent="-457200">
              <a:buFont typeface="+mj-lt"/>
              <a:buAutoNum type="arabicParenR"/>
            </a:pPr>
            <a:r>
              <a:rPr lang="en-US" sz="2000" dirty="0">
                <a:solidFill>
                  <a:srgbClr val="0000CC"/>
                </a:solidFill>
                <a:latin typeface="Book Antiqua" panose="02040602050305030304" pitchFamily="18" charset="0"/>
              </a:rPr>
              <a:t>Identifying the financial reporting framework to be used in the preparation and presentation of the financial statements.</a:t>
            </a:r>
          </a:p>
          <a:p>
            <a:pPr marL="457200" indent="-457200">
              <a:buFont typeface="+mj-lt"/>
              <a:buAutoNum type="arabicParenR"/>
            </a:pPr>
            <a:endParaRPr lang="en-US" sz="800" dirty="0">
              <a:solidFill>
                <a:srgbClr val="0000CC"/>
              </a:solidFill>
              <a:latin typeface="Book Antiqua" panose="02040602050305030304" pitchFamily="18" charset="0"/>
            </a:endParaRPr>
          </a:p>
          <a:p>
            <a:pPr marL="457200" indent="-457200">
              <a:buFont typeface="+mj-lt"/>
              <a:buAutoNum type="arabicParenR"/>
            </a:pPr>
            <a:r>
              <a:rPr lang="en-US" sz="2000" dirty="0">
                <a:solidFill>
                  <a:srgbClr val="0000CC"/>
                </a:solidFill>
                <a:latin typeface="Book Antiqua" panose="02040602050305030304" pitchFamily="18" charset="0"/>
              </a:rPr>
              <a:t>Designing, implementing and maintaining internal controls relevant to the preparation and presentation of financial statements that are free from material misstatement whether due to fraud or error.</a:t>
            </a:r>
          </a:p>
          <a:p>
            <a:pPr marL="457200" indent="-457200">
              <a:buFont typeface="+mj-lt"/>
              <a:buAutoNum type="arabicParenR"/>
            </a:pPr>
            <a:endParaRPr lang="en-US" sz="800" dirty="0">
              <a:solidFill>
                <a:srgbClr val="0000CC"/>
              </a:solidFill>
              <a:latin typeface="Book Antiqua" panose="02040602050305030304" pitchFamily="18" charset="0"/>
            </a:endParaRPr>
          </a:p>
          <a:p>
            <a:pPr marL="457200" indent="-457200">
              <a:buFont typeface="+mj-lt"/>
              <a:buAutoNum type="arabicParenR"/>
            </a:pPr>
            <a:r>
              <a:rPr lang="en-US" sz="2000" dirty="0">
                <a:solidFill>
                  <a:srgbClr val="0000CC"/>
                </a:solidFill>
                <a:latin typeface="Book Antiqua" panose="02040602050305030304" pitchFamily="18" charset="0"/>
              </a:rPr>
              <a:t>Selecting and applying appropriate accounting policies.</a:t>
            </a:r>
          </a:p>
          <a:p>
            <a:pPr marL="457200" indent="-457200">
              <a:buFont typeface="+mj-lt"/>
              <a:buAutoNum type="arabicParenR"/>
            </a:pPr>
            <a:endParaRPr lang="en-US" sz="800" dirty="0">
              <a:solidFill>
                <a:srgbClr val="0000CC"/>
              </a:solidFill>
              <a:latin typeface="Book Antiqua" panose="02040602050305030304" pitchFamily="18" charset="0"/>
            </a:endParaRPr>
          </a:p>
          <a:p>
            <a:pPr marL="457200" indent="-457200">
              <a:buFont typeface="+mj-lt"/>
              <a:buAutoNum type="arabicParenR"/>
            </a:pPr>
            <a:r>
              <a:rPr lang="en-US" sz="2000" dirty="0">
                <a:solidFill>
                  <a:srgbClr val="0000CC"/>
                </a:solidFill>
                <a:latin typeface="Book Antiqua" panose="02040602050305030304" pitchFamily="18" charset="0"/>
              </a:rPr>
              <a:t>Making accounting estimates that are reasonable in the circumstances.</a:t>
            </a:r>
          </a:p>
        </p:txBody>
      </p:sp>
      <p:sp>
        <p:nvSpPr>
          <p:cNvPr id="3" name="Title 3">
            <a:extLst>
              <a:ext uri="{FF2B5EF4-FFF2-40B4-BE49-F238E27FC236}">
                <a16:creationId xmlns:a16="http://schemas.microsoft.com/office/drawing/2014/main" id="{B2EDC6E9-D406-35DE-58B2-21C146978B5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
        <p:nvSpPr>
          <p:cNvPr id="5" name="TextBox 4">
            <a:extLst>
              <a:ext uri="{FF2B5EF4-FFF2-40B4-BE49-F238E27FC236}">
                <a16:creationId xmlns:a16="http://schemas.microsoft.com/office/drawing/2014/main" id="{552E2C53-9D89-720A-69CE-F47502B37DA2}"/>
              </a:ext>
            </a:extLst>
          </p:cNvPr>
          <p:cNvSpPr txBox="1"/>
          <p:nvPr/>
        </p:nvSpPr>
        <p:spPr>
          <a:xfrm>
            <a:off x="399292" y="1620391"/>
            <a:ext cx="9069798" cy="954107"/>
          </a:xfrm>
          <a:prstGeom prst="rect">
            <a:avLst/>
          </a:prstGeom>
          <a:noFill/>
        </p:spPr>
        <p:txBody>
          <a:bodyPr wrap="square">
            <a:spAutoFit/>
          </a:bodyPr>
          <a:lstStyle/>
          <a:p>
            <a:r>
              <a:rPr lang="en-US" sz="2800" b="1" dirty="0">
                <a:solidFill>
                  <a:srgbClr val="FF0000"/>
                </a:solidFill>
                <a:latin typeface="Book Antiqua" panose="02040602050305030304" pitchFamily="18" charset="0"/>
              </a:rPr>
              <a:t>Overview of Management Responsibilities relating  to Financial Statements</a:t>
            </a:r>
          </a:p>
        </p:txBody>
      </p:sp>
    </p:spTree>
    <p:extLst>
      <p:ext uri="{BB962C8B-B14F-4D97-AF65-F5344CB8AC3E}">
        <p14:creationId xmlns:p14="http://schemas.microsoft.com/office/powerpoint/2010/main" val="3583379633"/>
      </p:ext>
    </p:extLst>
  </p:cSld>
  <p:clrMapOvr>
    <a:masterClrMapping/>
  </p:clrMapOvr>
  <p:transition>
    <p:fade/>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59BB2B3-AD49-42EC-B6B2-C8DB0440BB24}"/>
              </a:ext>
            </a:extLst>
          </p:cNvPr>
          <p:cNvSpPr txBox="1"/>
          <p:nvPr/>
        </p:nvSpPr>
        <p:spPr>
          <a:xfrm>
            <a:off x="180058" y="2772519"/>
            <a:ext cx="9433048" cy="4401205"/>
          </a:xfrm>
          <a:prstGeom prst="rect">
            <a:avLst/>
          </a:prstGeom>
          <a:noFill/>
        </p:spPr>
        <p:txBody>
          <a:bodyPr wrap="square">
            <a:spAutoFit/>
          </a:bodyPr>
          <a:lstStyle/>
          <a:p>
            <a:r>
              <a:rPr lang="en-US" sz="2000" dirty="0">
                <a:solidFill>
                  <a:srgbClr val="FF0000"/>
                </a:solidFill>
                <a:latin typeface="Book Antiqua" panose="02040602050305030304" pitchFamily="18" charset="0"/>
              </a:rPr>
              <a:t>Preparation and Presentation of Financial Statements</a:t>
            </a:r>
          </a:p>
          <a:p>
            <a:r>
              <a:rPr lang="en-US" sz="2000" dirty="0">
                <a:solidFill>
                  <a:srgbClr val="0000CC"/>
                </a:solidFill>
                <a:latin typeface="Book Antiqua" panose="02040602050305030304" pitchFamily="18" charset="0"/>
              </a:rPr>
              <a:t>An acceptable financial reporting framework should be used by the management in the preparation and presentation of the financial statements. Management should also identify financial reporting framework which is used in preparation and presentation of financial statements. Financial statement should be prepared for general purpose and it should also fulfill the requirement of local laws and regulations.    </a:t>
            </a:r>
          </a:p>
          <a:p>
            <a:endParaRPr lang="en-US" sz="2000" dirty="0">
              <a:solidFill>
                <a:srgbClr val="0000CC"/>
              </a:solidFill>
              <a:latin typeface="Book Antiqua" panose="02040602050305030304" pitchFamily="18" charset="0"/>
            </a:endParaRPr>
          </a:p>
          <a:p>
            <a:r>
              <a:rPr lang="en-US" sz="2000" dirty="0">
                <a:solidFill>
                  <a:srgbClr val="FF0000"/>
                </a:solidFill>
                <a:latin typeface="Book Antiqua" panose="02040602050305030304" pitchFamily="18" charset="0"/>
              </a:rPr>
              <a:t>Designing, implementing and maintaining Internal Controls</a:t>
            </a:r>
          </a:p>
          <a:p>
            <a:r>
              <a:rPr lang="en-US" sz="2000" dirty="0">
                <a:solidFill>
                  <a:srgbClr val="0000CC"/>
                </a:solidFill>
                <a:latin typeface="Book Antiqua" panose="02040602050305030304" pitchFamily="18" charset="0"/>
              </a:rPr>
              <a:t>Management should agree and acknowledge for such internal control as management determines is necessary to enable the preparation of financial statements that are free from material misstatement, whether due to fraud or error. Internal Control system is very important for determining the time and extent of audit procedures.</a:t>
            </a:r>
          </a:p>
        </p:txBody>
      </p:sp>
      <p:sp>
        <p:nvSpPr>
          <p:cNvPr id="3" name="Title 3">
            <a:extLst>
              <a:ext uri="{FF2B5EF4-FFF2-40B4-BE49-F238E27FC236}">
                <a16:creationId xmlns:a16="http://schemas.microsoft.com/office/drawing/2014/main" id="{8D1BF0F2-235A-80B8-7F2E-B177816B22B4}"/>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
        <p:nvSpPr>
          <p:cNvPr id="4" name="TextBox 3">
            <a:extLst>
              <a:ext uri="{FF2B5EF4-FFF2-40B4-BE49-F238E27FC236}">
                <a16:creationId xmlns:a16="http://schemas.microsoft.com/office/drawing/2014/main" id="{463B4800-1ACF-0DAA-1EAD-64B159400B7B}"/>
              </a:ext>
            </a:extLst>
          </p:cNvPr>
          <p:cNvSpPr txBox="1"/>
          <p:nvPr/>
        </p:nvSpPr>
        <p:spPr>
          <a:xfrm>
            <a:off x="399292" y="1620391"/>
            <a:ext cx="9069798" cy="954107"/>
          </a:xfrm>
          <a:prstGeom prst="rect">
            <a:avLst/>
          </a:prstGeom>
          <a:noFill/>
        </p:spPr>
        <p:txBody>
          <a:bodyPr wrap="square">
            <a:spAutoFit/>
          </a:bodyPr>
          <a:lstStyle/>
          <a:p>
            <a:r>
              <a:rPr lang="en-US" sz="2800" b="1" dirty="0">
                <a:solidFill>
                  <a:srgbClr val="FF0000"/>
                </a:solidFill>
                <a:latin typeface="Book Antiqua" panose="02040602050305030304" pitchFamily="18" charset="0"/>
              </a:rPr>
              <a:t>Overview of Management Responsibilities relating  to Financial Statements</a:t>
            </a:r>
          </a:p>
        </p:txBody>
      </p:sp>
    </p:spTree>
    <p:extLst>
      <p:ext uri="{BB962C8B-B14F-4D97-AF65-F5344CB8AC3E}">
        <p14:creationId xmlns:p14="http://schemas.microsoft.com/office/powerpoint/2010/main" val="1617196733"/>
      </p:ext>
    </p:extLst>
  </p:cSld>
  <p:clrMapOvr>
    <a:masterClrMapping/>
  </p:clrMapOvr>
  <p:transition>
    <p:fad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59BB2B3-AD49-42EC-B6B2-C8DB0440BB24}"/>
              </a:ext>
            </a:extLst>
          </p:cNvPr>
          <p:cNvSpPr txBox="1"/>
          <p:nvPr/>
        </p:nvSpPr>
        <p:spPr>
          <a:xfrm>
            <a:off x="468090" y="2916535"/>
            <a:ext cx="9217024" cy="3785652"/>
          </a:xfrm>
          <a:prstGeom prst="rect">
            <a:avLst/>
          </a:prstGeom>
          <a:noFill/>
        </p:spPr>
        <p:txBody>
          <a:bodyPr wrap="square">
            <a:spAutoFit/>
          </a:bodyPr>
          <a:lstStyle/>
          <a:p>
            <a:r>
              <a:rPr lang="en-US" sz="2000" b="1" dirty="0">
                <a:solidFill>
                  <a:srgbClr val="FF0000"/>
                </a:solidFill>
                <a:latin typeface="Book Antiqua" panose="02040602050305030304" pitchFamily="18" charset="0"/>
              </a:rPr>
              <a:t>Selection and application of appropriate accounting policies</a:t>
            </a:r>
          </a:p>
          <a:p>
            <a:r>
              <a:rPr lang="en-US" sz="2000" dirty="0">
                <a:solidFill>
                  <a:srgbClr val="0000CC"/>
                </a:solidFill>
                <a:latin typeface="Book Antiqua" panose="02040602050305030304" pitchFamily="18" charset="0"/>
              </a:rPr>
              <a:t>Management should select and apply accounting policies properly in accordance with relevant standards , rules and regulations so that financial statements providing a true and accurate picture of the state of affairs of the entity. selection and application of appropriate accounting policies depends upon the competence of relevant personnel.</a:t>
            </a:r>
          </a:p>
          <a:p>
            <a:endParaRPr lang="en-US" sz="2000" dirty="0">
              <a:solidFill>
                <a:srgbClr val="0000CC"/>
              </a:solidFill>
              <a:latin typeface="Book Antiqua" panose="02040602050305030304" pitchFamily="18" charset="0"/>
            </a:endParaRPr>
          </a:p>
          <a:p>
            <a:r>
              <a:rPr lang="en-US" sz="2000" b="1" dirty="0">
                <a:solidFill>
                  <a:srgbClr val="FF0000"/>
                </a:solidFill>
                <a:latin typeface="Book Antiqua" panose="02040602050305030304" pitchFamily="18" charset="0"/>
              </a:rPr>
              <a:t>Making reasonable accounting estimates</a:t>
            </a:r>
          </a:p>
          <a:p>
            <a:r>
              <a:rPr lang="en-US" sz="2000" dirty="0">
                <a:solidFill>
                  <a:srgbClr val="0000CC"/>
                </a:solidFill>
                <a:latin typeface="Book Antiqua" panose="02040602050305030304" pitchFamily="18" charset="0"/>
              </a:rPr>
              <a:t>Management  should make reasonable accounting estimates keeping in view the substance of transactions and their impact on financial statements. Accounting estimates should be made in accordance with normal accounting practices prevailing in the market.</a:t>
            </a:r>
          </a:p>
        </p:txBody>
      </p:sp>
      <p:sp>
        <p:nvSpPr>
          <p:cNvPr id="3" name="Title 3">
            <a:extLst>
              <a:ext uri="{FF2B5EF4-FFF2-40B4-BE49-F238E27FC236}">
                <a16:creationId xmlns:a16="http://schemas.microsoft.com/office/drawing/2014/main" id="{EB394C2D-DDF3-0291-5131-2E86C52DA6E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
        <p:nvSpPr>
          <p:cNvPr id="4" name="TextBox 3">
            <a:extLst>
              <a:ext uri="{FF2B5EF4-FFF2-40B4-BE49-F238E27FC236}">
                <a16:creationId xmlns:a16="http://schemas.microsoft.com/office/drawing/2014/main" id="{212E95B2-CCB5-80EA-FA4E-84BAC37607BB}"/>
              </a:ext>
            </a:extLst>
          </p:cNvPr>
          <p:cNvSpPr txBox="1"/>
          <p:nvPr/>
        </p:nvSpPr>
        <p:spPr>
          <a:xfrm>
            <a:off x="399292" y="1620391"/>
            <a:ext cx="9069798" cy="954107"/>
          </a:xfrm>
          <a:prstGeom prst="rect">
            <a:avLst/>
          </a:prstGeom>
          <a:noFill/>
        </p:spPr>
        <p:txBody>
          <a:bodyPr wrap="square">
            <a:spAutoFit/>
          </a:bodyPr>
          <a:lstStyle/>
          <a:p>
            <a:r>
              <a:rPr lang="en-US" sz="2800" b="1" dirty="0">
                <a:solidFill>
                  <a:srgbClr val="FF0000"/>
                </a:solidFill>
                <a:latin typeface="Book Antiqua" panose="02040602050305030304" pitchFamily="18" charset="0"/>
              </a:rPr>
              <a:t>Overview of Management Responsibilities relating  to Financial Statements</a:t>
            </a:r>
          </a:p>
        </p:txBody>
      </p:sp>
    </p:spTree>
    <p:extLst>
      <p:ext uri="{BB962C8B-B14F-4D97-AF65-F5344CB8AC3E}">
        <p14:creationId xmlns:p14="http://schemas.microsoft.com/office/powerpoint/2010/main" val="2739650091"/>
      </p:ext>
    </p:extLst>
  </p:cSld>
  <p:clrMapOvr>
    <a:masterClrMapping/>
  </p:clrMapOvr>
  <p:transition>
    <p:fade/>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776193"/>
            <a:ext cx="7921298" cy="432313"/>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dirty="0">
                <a:solidFill>
                  <a:srgbClr val="FF0000"/>
                </a:solidFill>
                <a:latin typeface="Book Antiqua" panose="02040602050305030304" pitchFamily="18" charset="0"/>
              </a:rPr>
              <a:t>Fraud and Internal Auditor’s Responsibilities</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10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000C5548-DA8A-43D1-84CE-B29CC35C53C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348390961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726287A-907A-4DC5-A26B-7F43E4A4269A}"/>
              </a:ext>
            </a:extLst>
          </p:cNvPr>
          <p:cNvSpPr>
            <a:spLocks noGrp="1" noChangeArrowheads="1"/>
          </p:cNvSpPr>
          <p:nvPr>
            <p:ph type="title"/>
          </p:nvPr>
        </p:nvSpPr>
        <p:spPr>
          <a:xfrm>
            <a:off x="612106" y="1559779"/>
            <a:ext cx="8008169" cy="701897"/>
          </a:xfrm>
        </p:spPr>
        <p:txBody>
          <a:bodyPr>
            <a:noAutofit/>
          </a:bodyPr>
          <a:lstStyle/>
          <a:p>
            <a:r>
              <a:rPr lang="en-US" altLang="en-US" sz="2829" b="1" dirty="0">
                <a:latin typeface="Book Antiqua" panose="02040602050305030304" pitchFamily="18" charset="0"/>
              </a:rPr>
              <a:t>What is fraud and corruption?</a:t>
            </a:r>
          </a:p>
        </p:txBody>
      </p:sp>
      <p:sp>
        <p:nvSpPr>
          <p:cNvPr id="36867" name="Rectangle 3">
            <a:extLst>
              <a:ext uri="{FF2B5EF4-FFF2-40B4-BE49-F238E27FC236}">
                <a16:creationId xmlns:a16="http://schemas.microsoft.com/office/drawing/2014/main" id="{EF3F2232-0693-452C-9A82-D64385D34457}"/>
              </a:ext>
            </a:extLst>
          </p:cNvPr>
          <p:cNvSpPr>
            <a:spLocks noGrp="1" noChangeArrowheads="1"/>
          </p:cNvSpPr>
          <p:nvPr>
            <p:ph type="body" sz="quarter" idx="10"/>
          </p:nvPr>
        </p:nvSpPr>
        <p:spPr>
          <a:xfrm>
            <a:off x="180058" y="2268463"/>
            <a:ext cx="9433048" cy="4464496"/>
          </a:xfrm>
        </p:spPr>
        <p:txBody>
          <a:bodyPr>
            <a:noAutofit/>
          </a:bodyPr>
          <a:lstStyle/>
          <a:p>
            <a:pPr marL="449123" indent="0">
              <a:spcBef>
                <a:spcPct val="30000"/>
              </a:spcBef>
              <a:buNone/>
              <a:defRPr/>
            </a:pPr>
            <a:r>
              <a:rPr lang="en-AU" sz="2000" b="1" dirty="0">
                <a:solidFill>
                  <a:srgbClr val="0000CC"/>
                </a:solidFill>
                <a:latin typeface="Book Antiqua" panose="02040602050305030304" pitchFamily="18" charset="0"/>
              </a:rPr>
              <a:t>Fraud</a:t>
            </a:r>
          </a:p>
          <a:p>
            <a:pPr marL="795589" indent="-346466">
              <a:spcBef>
                <a:spcPct val="30000"/>
              </a:spcBef>
              <a:buFont typeface="Arial" panose="020B0604020202020204" pitchFamily="34" charset="0"/>
              <a:buChar char="•"/>
              <a:defRPr/>
            </a:pPr>
            <a:r>
              <a:rPr lang="en-AU" sz="2000" dirty="0">
                <a:solidFill>
                  <a:srgbClr val="0000CC"/>
                </a:solidFill>
                <a:latin typeface="Book Antiqua" panose="02040602050305030304" pitchFamily="18" charset="0"/>
              </a:rPr>
              <a:t>“Dishonestly obtaining a benefit by deception or other means.”  [Source: </a:t>
            </a:r>
            <a:r>
              <a:rPr lang="en-AU" sz="2000" i="1" dirty="0">
                <a:solidFill>
                  <a:srgbClr val="0000CC"/>
                </a:solidFill>
                <a:latin typeface="Book Antiqua" panose="02040602050305030304" pitchFamily="18" charset="0"/>
              </a:rPr>
              <a:t>Commonwealth Fraud Control Guidelines</a:t>
            </a:r>
            <a:r>
              <a:rPr lang="en-AU" sz="2000" dirty="0">
                <a:solidFill>
                  <a:srgbClr val="0000CC"/>
                </a:solidFill>
                <a:latin typeface="Book Antiqua" panose="02040602050305030304" pitchFamily="18" charset="0"/>
              </a:rPr>
              <a:t> 2002, p. 4.]</a:t>
            </a:r>
          </a:p>
          <a:p>
            <a:pPr marL="795589" indent="-346466">
              <a:lnSpc>
                <a:spcPct val="90000"/>
              </a:lnSpc>
              <a:spcBef>
                <a:spcPct val="30000"/>
              </a:spcBef>
              <a:buFont typeface="Arial" panose="020B0604020202020204" pitchFamily="34" charset="0"/>
              <a:buChar char="•"/>
              <a:defRPr/>
            </a:pPr>
            <a:r>
              <a:rPr lang="en-AU" sz="2000" dirty="0">
                <a:solidFill>
                  <a:srgbClr val="0000CC"/>
                </a:solidFill>
                <a:latin typeface="Book Antiqua" panose="02040602050305030304" pitchFamily="18" charset="0"/>
              </a:rPr>
              <a:t>Dishonest activity causing actual or potential financial loss to any person or organisation including theft of moneys or other property by employees or persons external to the organisation whether or not deception is used at the time, immediately before or immediately following the activity.</a:t>
            </a:r>
          </a:p>
          <a:p>
            <a:pPr marL="795589" indent="-346466">
              <a:lnSpc>
                <a:spcPct val="90000"/>
              </a:lnSpc>
              <a:spcBef>
                <a:spcPct val="30000"/>
              </a:spcBef>
              <a:buFont typeface="Arial" panose="020B0604020202020204" pitchFamily="34" charset="0"/>
              <a:buChar char="•"/>
              <a:defRPr/>
            </a:pPr>
            <a:endParaRPr lang="en-AU" sz="1050" dirty="0">
              <a:solidFill>
                <a:srgbClr val="0000CC"/>
              </a:solidFill>
              <a:latin typeface="Book Antiqua" panose="02040602050305030304" pitchFamily="18" charset="0"/>
            </a:endParaRPr>
          </a:p>
          <a:p>
            <a:pPr marL="449123" indent="0">
              <a:spcBef>
                <a:spcPct val="30000"/>
              </a:spcBef>
              <a:buNone/>
              <a:defRPr/>
            </a:pPr>
            <a:r>
              <a:rPr lang="en-AU" sz="2000" b="1" dirty="0">
                <a:solidFill>
                  <a:srgbClr val="0000CC"/>
                </a:solidFill>
                <a:latin typeface="Book Antiqua" panose="02040602050305030304" pitchFamily="18" charset="0"/>
              </a:rPr>
              <a:t>Corruption</a:t>
            </a:r>
          </a:p>
          <a:p>
            <a:pPr marL="795589" indent="-346466">
              <a:lnSpc>
                <a:spcPct val="90000"/>
              </a:lnSpc>
              <a:spcBef>
                <a:spcPct val="30000"/>
              </a:spcBef>
              <a:buFont typeface="Arial" panose="020B0604020202020204" pitchFamily="34" charset="0"/>
              <a:buChar char="•"/>
              <a:defRPr/>
            </a:pPr>
            <a:r>
              <a:rPr lang="en-AU" sz="2000" dirty="0">
                <a:solidFill>
                  <a:srgbClr val="0000CC"/>
                </a:solidFill>
                <a:latin typeface="Book Antiqua" panose="02040602050305030304" pitchFamily="18" charset="0"/>
              </a:rPr>
              <a:t>Dishonest activity in which a director, executive, manager, employee or contractor of an organisation acts contrary to the interests of the organisation and abuses his/her position of trust in order to achieve some personal gain or advantage for him/herself or another person or the organisation.  </a:t>
            </a:r>
          </a:p>
        </p:txBody>
      </p:sp>
      <p:sp>
        <p:nvSpPr>
          <p:cNvPr id="4" name="Title 3">
            <a:extLst>
              <a:ext uri="{FF2B5EF4-FFF2-40B4-BE49-F238E27FC236}">
                <a16:creationId xmlns:a16="http://schemas.microsoft.com/office/drawing/2014/main" id="{34BD19AD-5C58-04A2-946C-AA657B3EEE6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965980304"/>
      </p:ext>
    </p:extLst>
  </p:cSld>
  <p:clrMapOvr>
    <a:masterClrMapping/>
  </p:clrMapOvr>
  <p:transition>
    <p:fade/>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3E2CE37-E522-42A1-9CD4-CD365AF4F20D}"/>
              </a:ext>
            </a:extLst>
          </p:cNvPr>
          <p:cNvSpPr>
            <a:spLocks noGrp="1" noChangeArrowheads="1"/>
          </p:cNvSpPr>
          <p:nvPr>
            <p:ph type="title"/>
          </p:nvPr>
        </p:nvSpPr>
        <p:spPr>
          <a:xfrm>
            <a:off x="252066" y="1548383"/>
            <a:ext cx="8214756" cy="528533"/>
          </a:xfrm>
        </p:spPr>
        <p:txBody>
          <a:bodyPr>
            <a:noAutofit/>
          </a:bodyPr>
          <a:lstStyle/>
          <a:p>
            <a:r>
              <a:rPr lang="en-US" altLang="en-US" sz="2800" b="1" dirty="0">
                <a:solidFill>
                  <a:srgbClr val="FF0000"/>
                </a:solidFill>
                <a:latin typeface="Book Antiqua" panose="02040602050305030304" pitchFamily="18" charset="0"/>
              </a:rPr>
              <a:t>Examples of Fraud and Corruption</a:t>
            </a:r>
          </a:p>
        </p:txBody>
      </p:sp>
      <p:graphicFrame>
        <p:nvGraphicFramePr>
          <p:cNvPr id="4" name="Group 58">
            <a:extLst>
              <a:ext uri="{FF2B5EF4-FFF2-40B4-BE49-F238E27FC236}">
                <a16:creationId xmlns:a16="http://schemas.microsoft.com/office/drawing/2014/main" id="{BD59C5F8-68C3-4936-BA36-035A4AA1AFCC}"/>
              </a:ext>
            </a:extLst>
          </p:cNvPr>
          <p:cNvGraphicFramePr>
            <a:graphicFrameLocks/>
          </p:cNvGraphicFramePr>
          <p:nvPr>
            <p:extLst>
              <p:ext uri="{D42A27DB-BD31-4B8C-83A1-F6EECF244321}">
                <p14:modId xmlns:p14="http://schemas.microsoft.com/office/powerpoint/2010/main" val="124400502"/>
              </p:ext>
            </p:extLst>
          </p:nvPr>
        </p:nvGraphicFramePr>
        <p:xfrm>
          <a:off x="310084" y="2268463"/>
          <a:ext cx="9389019" cy="4863249"/>
        </p:xfrm>
        <a:graphic>
          <a:graphicData uri="http://schemas.openxmlformats.org/drawingml/2006/table">
            <a:tbl>
              <a:tblPr/>
              <a:tblGrid>
                <a:gridCol w="4829977">
                  <a:extLst>
                    <a:ext uri="{9D8B030D-6E8A-4147-A177-3AD203B41FA5}">
                      <a16:colId xmlns:a16="http://schemas.microsoft.com/office/drawing/2014/main" val="20000"/>
                    </a:ext>
                  </a:extLst>
                </a:gridCol>
                <a:gridCol w="4559042">
                  <a:extLst>
                    <a:ext uri="{9D8B030D-6E8A-4147-A177-3AD203B41FA5}">
                      <a16:colId xmlns:a16="http://schemas.microsoft.com/office/drawing/2014/main" val="20001"/>
                    </a:ext>
                  </a:extLst>
                </a:gridCol>
              </a:tblGrid>
              <a:tr h="352269">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EXAMPLES OF FRAUD</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EXAMPLES OF CORRUPTION</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615978">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Theft/obtaining property/financial advantage by deception</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Collusive tendering</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15978">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Providing false or misleading information/misstatement</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Conflicts of interests</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615978">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Causing a loss (or avoiding or creating a liability) by deception</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Receiving inappropriate gifts or entertainment</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353937">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Using forged or falsified documents</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Corrupt payments (‘kick backs’)</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352269">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False accounting</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Internet or e-mail misuse</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615978">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Money laundering</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Leaking confidential or private information / IP</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03363">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Unlawful use of the organisation’s assets</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a:ln>
                            <a:noFill/>
                          </a:ln>
                          <a:solidFill>
                            <a:srgbClr val="0000CC"/>
                          </a:solidFill>
                          <a:effectLst/>
                          <a:latin typeface="Book Antiqua" panose="02040602050305030304" pitchFamily="18" charset="0"/>
                          <a:cs typeface="Times New Roman" pitchFamily="18" charset="0"/>
                        </a:rPr>
                        <a:t>Serious nepotism and/or collusion</a:t>
                      </a: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754771">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Manipulating expenses, salaries, ghost employees etc.</a:t>
                      </a:r>
                    </a:p>
                  </a:txBody>
                  <a:tcPr marL="92393" marR="92393" marT="46190" marB="4619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50000"/>
                        </a:spcAft>
                        <a:buClrTx/>
                        <a:buSzTx/>
                        <a:buFontTx/>
                        <a:buNone/>
                        <a:tabLst/>
                      </a:pPr>
                      <a:r>
                        <a:rPr kumimoji="0" lang="en-AU" sz="1900" b="0" i="0" u="none" strike="noStrike" cap="none" normalizeH="0" baseline="0" dirty="0">
                          <a:ln>
                            <a:noFill/>
                          </a:ln>
                          <a:solidFill>
                            <a:srgbClr val="0000CC"/>
                          </a:solidFill>
                          <a:effectLst/>
                          <a:latin typeface="Book Antiqua" panose="02040602050305030304" pitchFamily="18" charset="0"/>
                          <a:cs typeface="Times New Roman" pitchFamily="18" charset="0"/>
                        </a:rPr>
                        <a:t>Bribery or abuse of position of trust</a:t>
                      </a:r>
                    </a:p>
                    <a:p>
                      <a:pPr marL="0" marR="0" lvl="0" indent="0" algn="l" defTabSz="914400" rtl="0" eaLnBrk="1" fontAlgn="base" latinLnBrk="0" hangingPunct="1">
                        <a:lnSpc>
                          <a:spcPct val="95000"/>
                        </a:lnSpc>
                        <a:spcBef>
                          <a:spcPct val="0"/>
                        </a:spcBef>
                        <a:spcAft>
                          <a:spcPct val="50000"/>
                        </a:spcAft>
                        <a:buClrTx/>
                        <a:buSzTx/>
                        <a:buFontTx/>
                        <a:buNone/>
                        <a:tabLst/>
                      </a:pPr>
                      <a:endParaRPr kumimoji="0" lang="en-US" sz="1900" b="0" i="0" u="none" strike="noStrike" cap="none" normalizeH="0" baseline="0" dirty="0">
                        <a:ln>
                          <a:noFill/>
                        </a:ln>
                        <a:solidFill>
                          <a:srgbClr val="0000CC"/>
                        </a:solidFill>
                        <a:effectLst/>
                        <a:latin typeface="Book Antiqua" panose="02040602050305030304" pitchFamily="18" charset="0"/>
                        <a:cs typeface="Times New Roman" pitchFamily="18" charset="0"/>
                      </a:endParaRPr>
                    </a:p>
                  </a:txBody>
                  <a:tcPr marL="92393" marR="92393" marT="46190" marB="461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9"/>
                  </a:ext>
                </a:extLst>
              </a:tr>
            </a:tbl>
          </a:graphicData>
        </a:graphic>
      </p:graphicFrame>
      <p:sp>
        <p:nvSpPr>
          <p:cNvPr id="5" name="Title 3">
            <a:extLst>
              <a:ext uri="{FF2B5EF4-FFF2-40B4-BE49-F238E27FC236}">
                <a16:creationId xmlns:a16="http://schemas.microsoft.com/office/drawing/2014/main" id="{F9F72F5F-7D17-EF76-273C-90E6282E7F1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416159828"/>
      </p:ext>
    </p:extLst>
  </p:cSld>
  <p:clrMapOvr>
    <a:masterClrMapping/>
  </p:clrMapOvr>
  <p:transition>
    <p:fade/>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E350997-22A7-48BB-9800-B141B4BA3673}"/>
              </a:ext>
            </a:extLst>
          </p:cNvPr>
          <p:cNvSpPr>
            <a:spLocks noGrp="1" noChangeArrowheads="1"/>
          </p:cNvSpPr>
          <p:nvPr>
            <p:ph type="title"/>
          </p:nvPr>
        </p:nvSpPr>
        <p:spPr>
          <a:xfrm>
            <a:off x="540098" y="1764407"/>
            <a:ext cx="6948321" cy="436716"/>
          </a:xfrm>
        </p:spPr>
        <p:txBody>
          <a:bodyPr>
            <a:noAutofit/>
          </a:bodyPr>
          <a:lstStyle/>
          <a:p>
            <a:r>
              <a:rPr lang="en-US" altLang="en-US" sz="2800" b="1" dirty="0">
                <a:latin typeface="Book Antiqua" panose="02040602050305030304" pitchFamily="18" charset="0"/>
              </a:rPr>
              <a:t>Bribery</a:t>
            </a:r>
          </a:p>
        </p:txBody>
      </p:sp>
      <p:sp>
        <p:nvSpPr>
          <p:cNvPr id="21507" name="Rectangle 3">
            <a:extLst>
              <a:ext uri="{FF2B5EF4-FFF2-40B4-BE49-F238E27FC236}">
                <a16:creationId xmlns:a16="http://schemas.microsoft.com/office/drawing/2014/main" id="{38CB8AE2-92BC-4D8A-A085-DC977085BD83}"/>
              </a:ext>
            </a:extLst>
          </p:cNvPr>
          <p:cNvSpPr>
            <a:spLocks noGrp="1" noChangeArrowheads="1"/>
          </p:cNvSpPr>
          <p:nvPr>
            <p:ph type="body" sz="quarter" idx="10"/>
          </p:nvPr>
        </p:nvSpPr>
        <p:spPr>
          <a:xfrm>
            <a:off x="324074" y="2296013"/>
            <a:ext cx="9361040" cy="4796986"/>
          </a:xfrm>
        </p:spPr>
        <p:txBody>
          <a:bodyPr>
            <a:normAutofit/>
          </a:bodyPr>
          <a:lstStyle/>
          <a:p>
            <a:pPr algn="just">
              <a:buFont typeface="Arial" panose="020B0604020202020204" pitchFamily="34" charset="0"/>
              <a:buChar char="•"/>
            </a:pPr>
            <a:r>
              <a:rPr lang="en-GB" altLang="en-US" sz="2000" dirty="0">
                <a:solidFill>
                  <a:srgbClr val="0000CC"/>
                </a:solidFill>
                <a:latin typeface="Book Antiqua" panose="02040602050305030304" pitchFamily="18" charset="0"/>
              </a:rPr>
              <a:t>A bribe is defined as “</a:t>
            </a:r>
            <a:r>
              <a:rPr lang="en-GB" altLang="en-US" sz="2000" i="1" dirty="0">
                <a:solidFill>
                  <a:srgbClr val="0000CC"/>
                </a:solidFill>
                <a:latin typeface="Book Antiqua" panose="02040602050305030304" pitchFamily="18" charset="0"/>
              </a:rPr>
              <a:t>any offer, promise or gift of any undue pecuniary or other advantage, directly or through intermediaries, to foreign public officials, in order that the official act or refrain from acting in relation to the official’s duties, in order to obtain or retain business or other improper advantage in international business.</a:t>
            </a:r>
            <a:r>
              <a:rPr lang="en-GB" altLang="en-US" sz="2000" dirty="0">
                <a:solidFill>
                  <a:srgbClr val="0000CC"/>
                </a:solidFill>
                <a:latin typeface="Book Antiqua" panose="02040602050305030304" pitchFamily="18" charset="0"/>
              </a:rPr>
              <a:t>”</a:t>
            </a:r>
            <a:endParaRPr lang="en-US" altLang="en-US" sz="2000" dirty="0">
              <a:solidFill>
                <a:srgbClr val="0000CC"/>
              </a:solidFill>
              <a:latin typeface="Book Antiqua" panose="02040602050305030304" pitchFamily="18" charset="0"/>
            </a:endParaRPr>
          </a:p>
          <a:p>
            <a:pPr algn="just">
              <a:buFont typeface="Arial" panose="020B0604020202020204" pitchFamily="34" charset="0"/>
              <a:buChar char="•"/>
            </a:pPr>
            <a:r>
              <a:rPr lang="en-GB" altLang="en-US" sz="2000" dirty="0">
                <a:solidFill>
                  <a:srgbClr val="0000CC"/>
                </a:solidFill>
                <a:latin typeface="Book Antiqua" panose="02040602050305030304" pitchFamily="18" charset="0"/>
              </a:rPr>
              <a:t>Paying bribes to Government officials is an offence in almost all jurisdictions with serious consequences (e.g. China)</a:t>
            </a:r>
          </a:p>
          <a:p>
            <a:pPr algn="just">
              <a:buFont typeface="Arial" panose="020B0604020202020204" pitchFamily="34" charset="0"/>
              <a:buChar char="•"/>
            </a:pPr>
            <a:r>
              <a:rPr lang="en-GB" altLang="en-US" sz="2000" dirty="0">
                <a:solidFill>
                  <a:srgbClr val="0000CC"/>
                </a:solidFill>
                <a:latin typeface="Book Antiqua" panose="02040602050305030304" pitchFamily="18" charset="0"/>
              </a:rPr>
              <a:t>It is also an offence in OECD countries to pay a bribe to a foreign government official:</a:t>
            </a:r>
          </a:p>
          <a:p>
            <a:pPr lvl="1" algn="just">
              <a:buFont typeface="Wingdings" panose="05000000000000000000" pitchFamily="2" charset="2"/>
              <a:buChar char="§"/>
            </a:pPr>
            <a:r>
              <a:rPr lang="en-GB" altLang="en-US" sz="2000" dirty="0">
                <a:solidFill>
                  <a:srgbClr val="0000CC"/>
                </a:solidFill>
                <a:latin typeface="Book Antiqua" panose="02040602050305030304" pitchFamily="18" charset="0"/>
              </a:rPr>
              <a:t>OECD convention (1997) &amp; Foreign Corrupt Practices Act (FCPA) (1977)</a:t>
            </a:r>
          </a:p>
          <a:p>
            <a:pPr algn="just">
              <a:buFont typeface="Arial" panose="020B0604020202020204" pitchFamily="34" charset="0"/>
              <a:buChar char="•"/>
            </a:pPr>
            <a:r>
              <a:rPr lang="en-GB" altLang="en-US" sz="2000" dirty="0">
                <a:solidFill>
                  <a:srgbClr val="0000CC"/>
                </a:solidFill>
                <a:latin typeface="Book Antiqua" panose="02040602050305030304" pitchFamily="18" charset="0"/>
              </a:rPr>
              <a:t>Facilitation payments (differing treatment in the legislation)</a:t>
            </a:r>
          </a:p>
        </p:txBody>
      </p:sp>
      <p:sp>
        <p:nvSpPr>
          <p:cNvPr id="4" name="Title 3">
            <a:extLst>
              <a:ext uri="{FF2B5EF4-FFF2-40B4-BE49-F238E27FC236}">
                <a16:creationId xmlns:a16="http://schemas.microsoft.com/office/drawing/2014/main" id="{BA49F9F2-6647-20C1-B9B3-6287E8090787}"/>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184262560"/>
      </p:ext>
    </p:extLst>
  </p:cSld>
  <p:clrMapOvr>
    <a:masterClrMapping/>
  </p:clrMapOvr>
  <p:transition>
    <p:fade/>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E532C13-E527-42AA-BCA6-3138A1C42896}"/>
              </a:ext>
            </a:extLst>
          </p:cNvPr>
          <p:cNvSpPr>
            <a:spLocks noGrp="1" noChangeArrowheads="1"/>
          </p:cNvSpPr>
          <p:nvPr>
            <p:ph type="title"/>
          </p:nvPr>
        </p:nvSpPr>
        <p:spPr>
          <a:xfrm>
            <a:off x="684114" y="1689354"/>
            <a:ext cx="8712968" cy="507101"/>
          </a:xfrm>
        </p:spPr>
        <p:txBody>
          <a:bodyPr>
            <a:noAutofit/>
          </a:bodyPr>
          <a:lstStyle/>
          <a:p>
            <a:r>
              <a:rPr lang="en-GB" altLang="en-US" sz="2800" b="1" dirty="0">
                <a:latin typeface="Book Antiqua" panose="02040602050305030304" pitchFamily="18" charset="0"/>
              </a:rPr>
              <a:t>What are Internal Auditor Responsibilities?</a:t>
            </a:r>
            <a:endParaRPr lang="en-US" altLang="en-US" sz="2800" b="1" dirty="0">
              <a:latin typeface="Book Antiqua" panose="02040602050305030304" pitchFamily="18" charset="0"/>
            </a:endParaRPr>
          </a:p>
        </p:txBody>
      </p:sp>
      <p:sp>
        <p:nvSpPr>
          <p:cNvPr id="25603" name="Rectangle 3">
            <a:extLst>
              <a:ext uri="{FF2B5EF4-FFF2-40B4-BE49-F238E27FC236}">
                <a16:creationId xmlns:a16="http://schemas.microsoft.com/office/drawing/2014/main" id="{ED066EA3-8D15-4A7A-94F4-AEB86AB66402}"/>
              </a:ext>
            </a:extLst>
          </p:cNvPr>
          <p:cNvSpPr>
            <a:spLocks noGrp="1" noChangeArrowheads="1"/>
          </p:cNvSpPr>
          <p:nvPr>
            <p:ph type="body" sz="quarter" idx="10"/>
          </p:nvPr>
        </p:nvSpPr>
        <p:spPr>
          <a:xfrm>
            <a:off x="684114" y="2340471"/>
            <a:ext cx="8856984" cy="4803255"/>
          </a:xfrm>
        </p:spPr>
        <p:txBody>
          <a:bodyPr>
            <a:normAutofit/>
          </a:bodyPr>
          <a:lstStyle/>
          <a:p>
            <a:pPr>
              <a:buFontTx/>
              <a:buNone/>
            </a:pPr>
            <a:r>
              <a:rPr lang="en-GB" altLang="en-US" sz="2800" b="1" dirty="0">
                <a:solidFill>
                  <a:srgbClr val="0000CC"/>
                </a:solidFill>
                <a:latin typeface="Book Antiqua" panose="02040602050305030304" pitchFamily="18" charset="0"/>
              </a:rPr>
              <a:t>IIA Standard: I210.A2 </a:t>
            </a:r>
            <a:r>
              <a:rPr lang="en-GB" altLang="en-US" sz="2800" dirty="0">
                <a:solidFill>
                  <a:srgbClr val="0000CC"/>
                </a:solidFill>
                <a:latin typeface="Book Antiqua" panose="02040602050305030304" pitchFamily="18" charset="0"/>
              </a:rPr>
              <a:t>(updated in 2009)</a:t>
            </a:r>
          </a:p>
          <a:p>
            <a:pPr>
              <a:buFont typeface="Arial" panose="020B0604020202020204" pitchFamily="34" charset="0"/>
              <a:buChar char="•"/>
            </a:pPr>
            <a:r>
              <a:rPr lang="en-GB" altLang="en-US" sz="2400" i="1" dirty="0">
                <a:solidFill>
                  <a:srgbClr val="0000CC"/>
                </a:solidFill>
                <a:latin typeface="Book Antiqua" panose="02040602050305030304" pitchFamily="18" charset="0"/>
              </a:rPr>
              <a:t>“Internal auditors must have sufficient knowledge to evaluate the risk of fraud and the manner in which it is managed by the organisation, but are not expected to have the expertise of a person whose primary responsibility is detecting and investigating fraud.”</a:t>
            </a:r>
          </a:p>
          <a:p>
            <a:pPr marL="0" indent="0">
              <a:buNone/>
            </a:pPr>
            <a:endParaRPr lang="en-GB" altLang="en-US" sz="1900" dirty="0">
              <a:solidFill>
                <a:srgbClr val="0000CC"/>
              </a:solidFill>
              <a:latin typeface="Book Antiqua" panose="02040602050305030304" pitchFamily="18" charset="0"/>
            </a:endParaRPr>
          </a:p>
          <a:p>
            <a:pPr>
              <a:buFontTx/>
              <a:buNone/>
            </a:pPr>
            <a:r>
              <a:rPr lang="en-GB" altLang="en-US" sz="2800" dirty="0">
                <a:solidFill>
                  <a:srgbClr val="0000CC"/>
                </a:solidFill>
                <a:latin typeface="Book Antiqua" panose="02040602050305030304" pitchFamily="18" charset="0"/>
              </a:rPr>
              <a:t>BUT:</a:t>
            </a:r>
          </a:p>
          <a:p>
            <a:pPr>
              <a:buFont typeface="Arial" panose="020B0604020202020204" pitchFamily="34" charset="0"/>
              <a:buChar char="•"/>
            </a:pPr>
            <a:r>
              <a:rPr lang="en-GB" altLang="en-US" sz="2200" dirty="0">
                <a:solidFill>
                  <a:srgbClr val="0000CC"/>
                </a:solidFill>
                <a:latin typeface="Book Antiqua" panose="02040602050305030304" pitchFamily="18" charset="0"/>
              </a:rPr>
              <a:t>Should conduct audit procedures to identify controls mitigating risk of fraud</a:t>
            </a:r>
            <a:r>
              <a:rPr lang="en-GB" altLang="en-US" dirty="0">
                <a:solidFill>
                  <a:srgbClr val="0000CC"/>
                </a:solidFill>
                <a:latin typeface="Book Antiqua" panose="02040602050305030304" pitchFamily="18" charset="0"/>
              </a:rPr>
              <a:t>. </a:t>
            </a:r>
          </a:p>
        </p:txBody>
      </p:sp>
      <p:sp>
        <p:nvSpPr>
          <p:cNvPr id="4" name="Title 3">
            <a:extLst>
              <a:ext uri="{FF2B5EF4-FFF2-40B4-BE49-F238E27FC236}">
                <a16:creationId xmlns:a16="http://schemas.microsoft.com/office/drawing/2014/main" id="{EB312145-539D-5CA9-7CAF-EE2E088409B4}"/>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1221994976"/>
      </p:ext>
    </p:extLst>
  </p:cSld>
  <p:clrMapOvr>
    <a:masterClrMapping/>
  </p:clrMapOvr>
  <p:transition>
    <p:fade/>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EF56175A-01F3-4303-846F-CC9F3AA33583}"/>
              </a:ext>
            </a:extLst>
          </p:cNvPr>
          <p:cNvSpPr>
            <a:spLocks noGrp="1" noChangeArrowheads="1"/>
          </p:cNvSpPr>
          <p:nvPr>
            <p:ph type="body" sz="quarter" idx="10"/>
          </p:nvPr>
        </p:nvSpPr>
        <p:spPr>
          <a:xfrm>
            <a:off x="324074" y="2124447"/>
            <a:ext cx="8870090" cy="5124897"/>
          </a:xfrm>
        </p:spPr>
        <p:txBody>
          <a:bodyPr>
            <a:normAutofit fontScale="77500" lnSpcReduction="20000"/>
          </a:bodyPr>
          <a:lstStyle/>
          <a:p>
            <a:pPr algn="just">
              <a:buFontTx/>
              <a:buNone/>
            </a:pPr>
            <a:r>
              <a:rPr lang="en-GB" altLang="en-US" sz="2900" dirty="0">
                <a:solidFill>
                  <a:srgbClr val="0000CC"/>
                </a:solidFill>
                <a:latin typeface="Book Antiqua" panose="02040602050305030304" pitchFamily="18" charset="0"/>
              </a:rPr>
              <a:t>Principal mechanism for deterring fraud is control.  </a:t>
            </a:r>
          </a:p>
          <a:p>
            <a:pPr algn="just">
              <a:buFont typeface="Arial" panose="020B0604020202020204" pitchFamily="34" charset="0"/>
              <a:buChar char="•"/>
            </a:pPr>
            <a:r>
              <a:rPr lang="en-GB" altLang="en-US" sz="2900" b="1" i="1" dirty="0">
                <a:solidFill>
                  <a:srgbClr val="0000CC"/>
                </a:solidFill>
                <a:latin typeface="Book Antiqua" panose="02040602050305030304" pitchFamily="18" charset="0"/>
              </a:rPr>
              <a:t>Management</a:t>
            </a:r>
            <a:r>
              <a:rPr lang="en-GB" altLang="en-US" sz="2900" dirty="0">
                <a:solidFill>
                  <a:srgbClr val="0000CC"/>
                </a:solidFill>
                <a:latin typeface="Book Antiqua" panose="02040602050305030304" pitchFamily="18" charset="0"/>
              </a:rPr>
              <a:t> has primary responsibility for establishing and maintaining controls </a:t>
            </a:r>
          </a:p>
          <a:p>
            <a:pPr algn="just">
              <a:buFont typeface="Arial" panose="020B0604020202020204" pitchFamily="34" charset="0"/>
              <a:buChar char="•"/>
            </a:pPr>
            <a:r>
              <a:rPr lang="en-GB" altLang="en-US" sz="2900" b="1" i="1" dirty="0">
                <a:solidFill>
                  <a:srgbClr val="0000CC"/>
                </a:solidFill>
                <a:latin typeface="Book Antiqua" panose="02040602050305030304" pitchFamily="18" charset="0"/>
              </a:rPr>
              <a:t>Internal auditors</a:t>
            </a:r>
            <a:r>
              <a:rPr lang="en-GB" altLang="en-US" sz="2900" dirty="0">
                <a:solidFill>
                  <a:srgbClr val="0000CC"/>
                </a:solidFill>
                <a:latin typeface="Book Antiqua" panose="02040602050305030304" pitchFamily="18" charset="0"/>
              </a:rPr>
              <a:t> are responsible for assisting in the deterrence of fraud by assessing the effectiveness of the system of control</a:t>
            </a:r>
          </a:p>
          <a:p>
            <a:pPr lvl="2" algn="just"/>
            <a:r>
              <a:rPr lang="en-US" altLang="en-US" dirty="0">
                <a:solidFill>
                  <a:srgbClr val="0000CC"/>
                </a:solidFill>
                <a:latin typeface="Book Antiqua" panose="02040602050305030304" pitchFamily="18" charset="0"/>
              </a:rPr>
              <a:t>The organizational environment fosters control consciousness</a:t>
            </a:r>
          </a:p>
          <a:p>
            <a:pPr lvl="2" algn="just"/>
            <a:r>
              <a:rPr lang="en-US" altLang="en-US" dirty="0">
                <a:solidFill>
                  <a:srgbClr val="0000CC"/>
                </a:solidFill>
                <a:latin typeface="Book Antiqua" panose="02040602050305030304" pitchFamily="18" charset="0"/>
              </a:rPr>
              <a:t>Realistic organizational goals and objectives are set</a:t>
            </a:r>
          </a:p>
          <a:p>
            <a:pPr lvl="2" algn="just"/>
            <a:r>
              <a:rPr lang="en-US" altLang="en-US" dirty="0">
                <a:solidFill>
                  <a:srgbClr val="0000CC"/>
                </a:solidFill>
                <a:latin typeface="Book Antiqua" panose="02040602050305030304" pitchFamily="18" charset="0"/>
              </a:rPr>
              <a:t>Written policies exist and actions taken when violations are discovered</a:t>
            </a:r>
          </a:p>
          <a:p>
            <a:pPr lvl="2" algn="just"/>
            <a:r>
              <a:rPr lang="en-US" altLang="en-US" dirty="0">
                <a:solidFill>
                  <a:srgbClr val="0000CC"/>
                </a:solidFill>
                <a:latin typeface="Book Antiqua" panose="02040602050305030304" pitchFamily="18" charset="0"/>
              </a:rPr>
              <a:t>Appropriate authorization policies are in place</a:t>
            </a:r>
          </a:p>
          <a:p>
            <a:pPr lvl="2" algn="just"/>
            <a:r>
              <a:rPr lang="en-US" altLang="en-US" dirty="0">
                <a:solidFill>
                  <a:srgbClr val="0000CC"/>
                </a:solidFill>
                <a:latin typeface="Book Antiqua" panose="02040602050305030304" pitchFamily="18" charset="0"/>
              </a:rPr>
              <a:t>Communication channels provide management with adequate and reliable information</a:t>
            </a:r>
          </a:p>
          <a:p>
            <a:pPr lvl="2" algn="just"/>
            <a:r>
              <a:rPr lang="en-US" altLang="en-US" dirty="0">
                <a:solidFill>
                  <a:srgbClr val="0000CC"/>
                </a:solidFill>
                <a:latin typeface="Book Antiqua" panose="02040602050305030304" pitchFamily="18" charset="0"/>
              </a:rPr>
              <a:t>Recommendations should be made to establish or enhance cost-effective controls to help deter fraud</a:t>
            </a:r>
          </a:p>
        </p:txBody>
      </p:sp>
      <p:sp>
        <p:nvSpPr>
          <p:cNvPr id="6" name="Rectangle 2">
            <a:extLst>
              <a:ext uri="{FF2B5EF4-FFF2-40B4-BE49-F238E27FC236}">
                <a16:creationId xmlns:a16="http://schemas.microsoft.com/office/drawing/2014/main" id="{80EF411F-2C0A-8A4D-E1EB-95A17E043DEB}"/>
              </a:ext>
            </a:extLst>
          </p:cNvPr>
          <p:cNvSpPr>
            <a:spLocks noGrp="1" noChangeArrowheads="1"/>
          </p:cNvSpPr>
          <p:nvPr>
            <p:ph type="title"/>
          </p:nvPr>
        </p:nvSpPr>
        <p:spPr>
          <a:xfrm>
            <a:off x="252066" y="1617346"/>
            <a:ext cx="8712968" cy="507101"/>
          </a:xfrm>
        </p:spPr>
        <p:txBody>
          <a:bodyPr>
            <a:noAutofit/>
          </a:bodyPr>
          <a:lstStyle/>
          <a:p>
            <a:r>
              <a:rPr lang="en-GB" altLang="en-US" sz="2800" b="1" dirty="0">
                <a:latin typeface="Book Antiqua" panose="02040602050305030304" pitchFamily="18" charset="0"/>
              </a:rPr>
              <a:t>What are Internal Auditor Responsibilities?</a:t>
            </a:r>
            <a:endParaRPr lang="en-US" altLang="en-US" sz="2800" b="1" dirty="0">
              <a:latin typeface="Book Antiqua" panose="02040602050305030304" pitchFamily="18" charset="0"/>
            </a:endParaRPr>
          </a:p>
        </p:txBody>
      </p:sp>
      <p:sp>
        <p:nvSpPr>
          <p:cNvPr id="7" name="Title 3">
            <a:extLst>
              <a:ext uri="{FF2B5EF4-FFF2-40B4-BE49-F238E27FC236}">
                <a16:creationId xmlns:a16="http://schemas.microsoft.com/office/drawing/2014/main" id="{756300C8-C770-D8D7-1E04-AE821D0FE1FD}"/>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705655599"/>
      </p:ext>
    </p:extLst>
  </p:cSld>
  <p:clrMapOvr>
    <a:masterClrMapping/>
  </p:clrMapOvr>
  <p:transition>
    <p:fade/>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91A1978A-EF88-4D3B-B56F-F2B118640AE2}"/>
              </a:ext>
            </a:extLst>
          </p:cNvPr>
          <p:cNvSpPr>
            <a:spLocks noGrp="1" noChangeArrowheads="1"/>
          </p:cNvSpPr>
          <p:nvPr>
            <p:ph type="title"/>
          </p:nvPr>
        </p:nvSpPr>
        <p:spPr>
          <a:xfrm>
            <a:off x="468090" y="1764407"/>
            <a:ext cx="9649072" cy="566600"/>
          </a:xfrm>
          <a:noFill/>
        </p:spPr>
        <p:txBody>
          <a:bodyPr>
            <a:noAutofit/>
          </a:bodyPr>
          <a:lstStyle/>
          <a:p>
            <a:r>
              <a:rPr lang="en-GB" altLang="en-US" sz="2800" b="1" dirty="0">
                <a:latin typeface="Book Antiqua" panose="02040602050305030304" pitchFamily="18" charset="0"/>
              </a:rPr>
              <a:t>Fraud &amp; Audit: Identifying Fraud &amp; Corruption Risks</a:t>
            </a:r>
          </a:p>
        </p:txBody>
      </p:sp>
      <p:sp>
        <p:nvSpPr>
          <p:cNvPr id="27651" name="Rectangle 3">
            <a:extLst>
              <a:ext uri="{FF2B5EF4-FFF2-40B4-BE49-F238E27FC236}">
                <a16:creationId xmlns:a16="http://schemas.microsoft.com/office/drawing/2014/main" id="{C45D9736-8B64-44D9-A6D6-C837A3CEBADE}"/>
              </a:ext>
            </a:extLst>
          </p:cNvPr>
          <p:cNvSpPr>
            <a:spLocks noGrp="1" noChangeArrowheads="1"/>
          </p:cNvSpPr>
          <p:nvPr>
            <p:ph type="body" sz="quarter" idx="10"/>
          </p:nvPr>
        </p:nvSpPr>
        <p:spPr>
          <a:xfrm>
            <a:off x="612407" y="2484487"/>
            <a:ext cx="8784374" cy="4194062"/>
          </a:xfrm>
          <a:noFill/>
        </p:spPr>
        <p:txBody>
          <a:bodyPr>
            <a:normAutofit/>
          </a:bodyPr>
          <a:lstStyle/>
          <a:p>
            <a:pPr algn="just">
              <a:lnSpc>
                <a:spcPct val="85000"/>
              </a:lnSpc>
              <a:buFont typeface="Arial" panose="020B0604020202020204" pitchFamily="34" charset="0"/>
              <a:buChar char="•"/>
            </a:pPr>
            <a:r>
              <a:rPr lang="en-GB" altLang="en-US" sz="2000" dirty="0">
                <a:solidFill>
                  <a:srgbClr val="0000CC"/>
                </a:solidFill>
                <a:latin typeface="Book Antiqua" panose="02040602050305030304" pitchFamily="18" charset="0"/>
              </a:rPr>
              <a:t>Plan 1 (derived from AAP) – identify high level risk of fraud</a:t>
            </a:r>
          </a:p>
          <a:p>
            <a:pPr lvl="1" algn="just">
              <a:lnSpc>
                <a:spcPct val="85000"/>
              </a:lnSpc>
            </a:pPr>
            <a:r>
              <a:rPr lang="en-GB" altLang="en-US" sz="1819" dirty="0">
                <a:solidFill>
                  <a:srgbClr val="0000CC"/>
                </a:solidFill>
                <a:latin typeface="Book Antiqua" panose="02040602050305030304" pitchFamily="18" charset="0"/>
              </a:rPr>
              <a:t>High probability of fraud based on CPI</a:t>
            </a:r>
          </a:p>
          <a:p>
            <a:pPr lvl="1" algn="just">
              <a:lnSpc>
                <a:spcPct val="85000"/>
              </a:lnSpc>
            </a:pPr>
            <a:r>
              <a:rPr lang="en-GB" altLang="en-US" sz="1819" dirty="0">
                <a:solidFill>
                  <a:srgbClr val="0000CC"/>
                </a:solidFill>
                <a:latin typeface="Book Antiqua" panose="02040602050305030304" pitchFamily="18" charset="0"/>
              </a:rPr>
              <a:t>History of fraud </a:t>
            </a:r>
          </a:p>
          <a:p>
            <a:pPr lvl="1" algn="just">
              <a:lnSpc>
                <a:spcPct val="85000"/>
              </a:lnSpc>
            </a:pPr>
            <a:r>
              <a:rPr lang="en-GB" altLang="en-US" sz="1819" dirty="0">
                <a:solidFill>
                  <a:srgbClr val="0000CC"/>
                </a:solidFill>
                <a:latin typeface="Book Antiqua" panose="02040602050305030304" pitchFamily="18" charset="0"/>
              </a:rPr>
              <a:t>Process being audited</a:t>
            </a:r>
          </a:p>
          <a:p>
            <a:pPr algn="just">
              <a:lnSpc>
                <a:spcPct val="85000"/>
              </a:lnSpc>
              <a:buFont typeface="Arial" panose="020B0604020202020204" pitchFamily="34" charset="0"/>
              <a:buChar char="•"/>
            </a:pPr>
            <a:r>
              <a:rPr lang="en-GB" altLang="en-US" sz="2000" dirty="0">
                <a:solidFill>
                  <a:srgbClr val="0000CC"/>
                </a:solidFill>
                <a:latin typeface="Book Antiqua" panose="02040602050305030304" pitchFamily="18" charset="0"/>
              </a:rPr>
              <a:t>Plan 2</a:t>
            </a:r>
          </a:p>
          <a:p>
            <a:pPr lvl="1" algn="just">
              <a:lnSpc>
                <a:spcPct val="85000"/>
              </a:lnSpc>
            </a:pPr>
            <a:r>
              <a:rPr lang="en-GB" altLang="en-US" sz="1819" dirty="0">
                <a:solidFill>
                  <a:srgbClr val="0000CC"/>
                </a:solidFill>
                <a:latin typeface="Book Antiqua" panose="02040602050305030304" pitchFamily="18" charset="0"/>
              </a:rPr>
              <a:t>Discuss high level fraud risk assessment</a:t>
            </a:r>
          </a:p>
          <a:p>
            <a:pPr lvl="1" algn="just">
              <a:lnSpc>
                <a:spcPct val="85000"/>
              </a:lnSpc>
            </a:pPr>
            <a:r>
              <a:rPr lang="en-GB" altLang="en-US" sz="1819" dirty="0">
                <a:solidFill>
                  <a:srgbClr val="0000CC"/>
                </a:solidFill>
                <a:latin typeface="Book Antiqua" panose="02040602050305030304" pitchFamily="18" charset="0"/>
              </a:rPr>
              <a:t>Specific risks of fraud and misconduct</a:t>
            </a:r>
          </a:p>
          <a:p>
            <a:pPr lvl="1" algn="just">
              <a:lnSpc>
                <a:spcPct val="85000"/>
              </a:lnSpc>
            </a:pPr>
            <a:r>
              <a:rPr lang="en-GB" altLang="en-US" sz="1819" dirty="0">
                <a:solidFill>
                  <a:srgbClr val="0000CC"/>
                </a:solidFill>
                <a:latin typeface="Book Antiqua" panose="02040602050305030304" pitchFamily="18" charset="0"/>
              </a:rPr>
              <a:t>Develop procedures (tests) that would address fraud and misconduct risks  </a:t>
            </a:r>
          </a:p>
          <a:p>
            <a:pPr algn="just">
              <a:lnSpc>
                <a:spcPct val="85000"/>
              </a:lnSpc>
              <a:buFont typeface="Arial" panose="020B0604020202020204" pitchFamily="34" charset="0"/>
              <a:buChar char="•"/>
            </a:pPr>
            <a:r>
              <a:rPr lang="en-GB" altLang="en-US" sz="2000" dirty="0">
                <a:solidFill>
                  <a:srgbClr val="0000CC"/>
                </a:solidFill>
                <a:latin typeface="Book Antiqua" panose="02040602050305030304" pitchFamily="18" charset="0"/>
              </a:rPr>
              <a:t>Execution </a:t>
            </a:r>
          </a:p>
          <a:p>
            <a:pPr lvl="1" algn="just">
              <a:lnSpc>
                <a:spcPct val="85000"/>
              </a:lnSpc>
            </a:pPr>
            <a:r>
              <a:rPr lang="en-GB" altLang="en-US" sz="1819" dirty="0">
                <a:solidFill>
                  <a:srgbClr val="0000CC"/>
                </a:solidFill>
                <a:latin typeface="Book Antiqua" panose="02040602050305030304" pitchFamily="18" charset="0"/>
              </a:rPr>
              <a:t>Identify indicators (“red flags”) of fraud or misconduct that become apparent during the course of normal audit procedures</a:t>
            </a:r>
          </a:p>
          <a:p>
            <a:pPr lvl="1" algn="just">
              <a:lnSpc>
                <a:spcPct val="85000"/>
              </a:lnSpc>
            </a:pPr>
            <a:r>
              <a:rPr lang="en-GB" altLang="en-US" sz="1819" dirty="0">
                <a:solidFill>
                  <a:srgbClr val="0000CC"/>
                </a:solidFill>
                <a:latin typeface="Book Antiqua" panose="02040602050305030304" pitchFamily="18" charset="0"/>
              </a:rPr>
              <a:t>Take appropriate action – involve BID?</a:t>
            </a:r>
          </a:p>
          <a:p>
            <a:pPr algn="just">
              <a:lnSpc>
                <a:spcPct val="85000"/>
              </a:lnSpc>
              <a:buFont typeface="Arial" panose="020B0604020202020204" pitchFamily="34" charset="0"/>
              <a:buChar char="•"/>
            </a:pPr>
            <a:r>
              <a:rPr lang="en-GB" altLang="en-US" sz="2000" dirty="0">
                <a:solidFill>
                  <a:srgbClr val="0000CC"/>
                </a:solidFill>
                <a:latin typeface="Book Antiqua" panose="02040602050305030304" pitchFamily="18" charset="0"/>
              </a:rPr>
              <a:t>Reporting</a:t>
            </a:r>
          </a:p>
          <a:p>
            <a:pPr lvl="1" algn="just">
              <a:lnSpc>
                <a:spcPct val="85000"/>
              </a:lnSpc>
            </a:pPr>
            <a:r>
              <a:rPr lang="en-GB" altLang="en-US" sz="1819" dirty="0">
                <a:solidFill>
                  <a:srgbClr val="0000CC"/>
                </a:solidFill>
                <a:latin typeface="Book Antiqua" panose="02040602050305030304" pitchFamily="18" charset="0"/>
              </a:rPr>
              <a:t>Report based on fact, not suspicions</a:t>
            </a:r>
          </a:p>
        </p:txBody>
      </p:sp>
      <p:sp>
        <p:nvSpPr>
          <p:cNvPr id="4" name="Title 3">
            <a:extLst>
              <a:ext uri="{FF2B5EF4-FFF2-40B4-BE49-F238E27FC236}">
                <a16:creationId xmlns:a16="http://schemas.microsoft.com/office/drawing/2014/main" id="{AF68BE35-B807-2554-77B3-1AC10A252A5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697783436"/>
      </p:ext>
    </p:extLst>
  </p:cSld>
  <p:clrMapOvr>
    <a:masterClrMapping/>
  </p:clrMapOvr>
  <p:transition>
    <p:fade/>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950F58BA-0711-43B4-AEC7-25440D5B27D6}"/>
              </a:ext>
            </a:extLst>
          </p:cNvPr>
          <p:cNvSpPr txBox="1">
            <a:spLocks noChangeArrowheads="1"/>
          </p:cNvSpPr>
          <p:nvPr/>
        </p:nvSpPr>
        <p:spPr bwMode="auto">
          <a:xfrm>
            <a:off x="769938" y="3780632"/>
            <a:ext cx="8392319" cy="40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8" tIns="46195" rIns="92388" bIns="46195">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2021">
              <a:solidFill>
                <a:schemeClr val="accent2"/>
              </a:solidFill>
              <a:latin typeface="Futura Bold" pitchFamily="2" charset="0"/>
              <a:cs typeface="Times New Roman" panose="02020603050405020304" pitchFamily="18" charset="0"/>
            </a:endParaRPr>
          </a:p>
        </p:txBody>
      </p:sp>
      <p:sp>
        <p:nvSpPr>
          <p:cNvPr id="1028" name="Rectangle 8">
            <a:extLst>
              <a:ext uri="{FF2B5EF4-FFF2-40B4-BE49-F238E27FC236}">
                <a16:creationId xmlns:a16="http://schemas.microsoft.com/office/drawing/2014/main" id="{2ADDB614-EAAE-4422-8BB9-B49E48377B19}"/>
              </a:ext>
            </a:extLst>
          </p:cNvPr>
          <p:cNvSpPr>
            <a:spLocks noGrp="1" noChangeArrowheads="1"/>
          </p:cNvSpPr>
          <p:nvPr>
            <p:ph type="title"/>
          </p:nvPr>
        </p:nvSpPr>
        <p:spPr>
          <a:xfrm>
            <a:off x="508257" y="1647421"/>
            <a:ext cx="6948321" cy="436716"/>
          </a:xfrm>
          <a:noFill/>
        </p:spPr>
        <p:txBody>
          <a:bodyPr anchor="ctr">
            <a:noAutofit/>
          </a:bodyPr>
          <a:lstStyle/>
          <a:p>
            <a:r>
              <a:rPr lang="en-GB" altLang="en-US" sz="2800" b="1" dirty="0">
                <a:latin typeface="Book Antiqua" panose="02040602050305030304" pitchFamily="18" charset="0"/>
              </a:rPr>
              <a:t>Causes of Fraud</a:t>
            </a:r>
            <a:endParaRPr lang="en-US" altLang="en-US" sz="2800" b="1" dirty="0">
              <a:latin typeface="Book Antiqua" panose="02040602050305030304" pitchFamily="18" charset="0"/>
            </a:endParaRPr>
          </a:p>
        </p:txBody>
      </p:sp>
      <p:sp>
        <p:nvSpPr>
          <p:cNvPr id="9" name="Content Placeholder 4">
            <a:extLst>
              <a:ext uri="{FF2B5EF4-FFF2-40B4-BE49-F238E27FC236}">
                <a16:creationId xmlns:a16="http://schemas.microsoft.com/office/drawing/2014/main" id="{D2C4F3F2-C7C1-4558-AD69-C864DD51939D}"/>
              </a:ext>
            </a:extLst>
          </p:cNvPr>
          <p:cNvSpPr txBox="1">
            <a:spLocks/>
          </p:cNvSpPr>
          <p:nvPr/>
        </p:nvSpPr>
        <p:spPr>
          <a:xfrm>
            <a:off x="408211" y="2196455"/>
            <a:ext cx="5091044" cy="4824536"/>
          </a:xfrm>
          <a:prstGeom prst="rect">
            <a:avLst/>
          </a:prstGeom>
        </p:spPr>
        <p:txBody>
          <a:bodyPr/>
          <a:lstStyle/>
          <a:p>
            <a:pPr marL="267870" indent="-267870" eaLnBrk="0" hangingPunct="0">
              <a:lnSpc>
                <a:spcPct val="140000"/>
              </a:lnSpc>
              <a:spcAft>
                <a:spcPts val="606"/>
              </a:spcAft>
              <a:buClr>
                <a:schemeClr val="accent2"/>
              </a:buClr>
              <a:buSzPct val="75000"/>
              <a:buBlip>
                <a:blip r:embed="rId3"/>
              </a:buBlip>
              <a:defRPr/>
            </a:pPr>
            <a:r>
              <a:rPr lang="en-US" sz="1718" b="1" dirty="0">
                <a:solidFill>
                  <a:srgbClr val="0000CC"/>
                </a:solidFill>
              </a:rPr>
              <a:t>The Fraud Triangle:</a:t>
            </a:r>
            <a:endParaRPr lang="en-US" sz="1718" dirty="0">
              <a:solidFill>
                <a:srgbClr val="0000CC"/>
              </a:solidFill>
              <a:cs typeface="Times New Roman" charset="0"/>
            </a:endParaRPr>
          </a:p>
          <a:p>
            <a:pPr marL="365714" indent="-365714" algn="just" eaLnBrk="0" hangingPunct="0">
              <a:lnSpc>
                <a:spcPct val="90000"/>
              </a:lnSpc>
              <a:spcAft>
                <a:spcPts val="606"/>
              </a:spcAft>
              <a:buClr>
                <a:schemeClr val="tx1"/>
              </a:buClr>
              <a:buSzPct val="75000"/>
              <a:buFont typeface="Wingdings" pitchFamily="2" charset="2"/>
              <a:buChar char="ü"/>
              <a:defRPr/>
            </a:pPr>
            <a:r>
              <a:rPr lang="en-US" sz="1600" b="1" dirty="0">
                <a:solidFill>
                  <a:srgbClr val="0000CC"/>
                </a:solidFill>
              </a:rPr>
              <a:t>Incentive / Pressure</a:t>
            </a:r>
            <a:r>
              <a:rPr lang="en-US" sz="1600" dirty="0">
                <a:solidFill>
                  <a:srgbClr val="0000CC"/>
                </a:solidFill>
              </a:rPr>
              <a:t> - management or other employees have an incentive or are under pressure that provides a reason to commit fraud</a:t>
            </a:r>
          </a:p>
          <a:p>
            <a:pPr marL="365714" indent="-365714" algn="just" eaLnBrk="0" hangingPunct="0">
              <a:lnSpc>
                <a:spcPct val="90000"/>
              </a:lnSpc>
              <a:spcAft>
                <a:spcPts val="606"/>
              </a:spcAft>
              <a:buClr>
                <a:schemeClr val="tx1"/>
              </a:buClr>
              <a:buSzPct val="75000"/>
              <a:buFont typeface="Wingdings" pitchFamily="2" charset="2"/>
              <a:buChar char="ü"/>
              <a:defRPr/>
            </a:pPr>
            <a:r>
              <a:rPr lang="en-US" sz="1600" b="1" dirty="0">
                <a:solidFill>
                  <a:srgbClr val="0000CC"/>
                </a:solidFill>
              </a:rPr>
              <a:t>Opportunity </a:t>
            </a:r>
            <a:r>
              <a:rPr lang="en-US" sz="1600" dirty="0">
                <a:solidFill>
                  <a:srgbClr val="0000CC"/>
                </a:solidFill>
              </a:rPr>
              <a:t>- circumstances exist, such as the absence of controls, ineffective controls or the ability of management to override controls, which provide an opportunity for a fraud to be perpetrated.  </a:t>
            </a:r>
          </a:p>
          <a:p>
            <a:pPr marL="365714" indent="-365714" algn="just" eaLnBrk="0" hangingPunct="0">
              <a:lnSpc>
                <a:spcPct val="90000"/>
              </a:lnSpc>
              <a:spcAft>
                <a:spcPts val="606"/>
              </a:spcAft>
              <a:buClr>
                <a:schemeClr val="tx1"/>
              </a:buClr>
              <a:buSzPct val="75000"/>
              <a:buFont typeface="Wingdings" pitchFamily="2" charset="2"/>
              <a:buChar char="ü"/>
              <a:defRPr/>
            </a:pPr>
            <a:r>
              <a:rPr lang="en-US" sz="1600" b="1" dirty="0">
                <a:solidFill>
                  <a:srgbClr val="0000CC"/>
                </a:solidFill>
              </a:rPr>
              <a:t>Rationalization</a:t>
            </a:r>
            <a:r>
              <a:rPr lang="en-US" sz="1600" dirty="0">
                <a:solidFill>
                  <a:srgbClr val="0000CC"/>
                </a:solidFill>
              </a:rPr>
              <a:t> - those involved are able to rationalize a fraudulent act as being consistent with their personal code of ethics.  Some individuals possess an attitude, character, or set of ethical values that allow them to knowingly and intentionally commit a dishonest act.  However, even otherwise honest individuals can commit fraud in an environment that imposes sufficient pressure on them. The greater the incentive or pressure, the more likely an individual will be able to rationalize the acceptability of committing fraud</a:t>
            </a:r>
            <a:endParaRPr lang="en-US" sz="1718" dirty="0">
              <a:solidFill>
                <a:srgbClr val="0000CC"/>
              </a:solidFill>
            </a:endParaRPr>
          </a:p>
        </p:txBody>
      </p:sp>
      <p:sp>
        <p:nvSpPr>
          <p:cNvPr id="10" name="TextBox 9">
            <a:extLst>
              <a:ext uri="{FF2B5EF4-FFF2-40B4-BE49-F238E27FC236}">
                <a16:creationId xmlns:a16="http://schemas.microsoft.com/office/drawing/2014/main" id="{3F25A695-6D8C-4CEC-8DE7-9D1D8E531C69}"/>
              </a:ext>
            </a:extLst>
          </p:cNvPr>
          <p:cNvSpPr txBox="1"/>
          <p:nvPr/>
        </p:nvSpPr>
        <p:spPr>
          <a:xfrm>
            <a:off x="5766406" y="2124447"/>
            <a:ext cx="3811191" cy="1287532"/>
          </a:xfrm>
          <a:prstGeom prst="rect">
            <a:avLst/>
          </a:prstGeom>
          <a:noFill/>
        </p:spPr>
        <p:txBody>
          <a:bodyPr>
            <a:spAutoFit/>
          </a:bodyPr>
          <a:lstStyle/>
          <a:p>
            <a:pPr>
              <a:lnSpc>
                <a:spcPct val="110000"/>
              </a:lnSpc>
              <a:defRPr/>
            </a:pPr>
            <a:r>
              <a:rPr lang="en-US" b="1" dirty="0">
                <a:solidFill>
                  <a:srgbClr val="0000CC"/>
                </a:solidFill>
              </a:rPr>
              <a:t>The Fraud Triangle describes three conditions that are generally present when fraud occurs</a:t>
            </a:r>
          </a:p>
        </p:txBody>
      </p:sp>
      <p:graphicFrame>
        <p:nvGraphicFramePr>
          <p:cNvPr id="1026" name="Object 9">
            <a:extLst>
              <a:ext uri="{FF2B5EF4-FFF2-40B4-BE49-F238E27FC236}">
                <a16:creationId xmlns:a16="http://schemas.microsoft.com/office/drawing/2014/main" id="{3D2CFBFB-B38C-41E9-B60F-798F9F3A1395}"/>
              </a:ext>
            </a:extLst>
          </p:cNvPr>
          <p:cNvGraphicFramePr>
            <a:graphicFrameLocks noChangeAspect="1"/>
          </p:cNvGraphicFramePr>
          <p:nvPr>
            <p:extLst>
              <p:ext uri="{D42A27DB-BD31-4B8C-83A1-F6EECF244321}">
                <p14:modId xmlns:p14="http://schemas.microsoft.com/office/powerpoint/2010/main" val="2359649605"/>
              </p:ext>
            </p:extLst>
          </p:nvPr>
        </p:nvGraphicFramePr>
        <p:xfrm>
          <a:off x="5580658" y="3492599"/>
          <a:ext cx="3751841" cy="2964259"/>
        </p:xfrm>
        <a:graphic>
          <a:graphicData uri="http://schemas.openxmlformats.org/presentationml/2006/ole">
            <mc:AlternateContent xmlns:mc="http://schemas.openxmlformats.org/markup-compatibility/2006">
              <mc:Choice xmlns:v="urn:schemas-microsoft-com:vml" Requires="v">
                <p:oleObj name="Picture" r:id="rId4" imgW="3209544" imgH="2523744" progId="Word.Picture.8">
                  <p:embed/>
                </p:oleObj>
              </mc:Choice>
              <mc:Fallback>
                <p:oleObj name="Picture" r:id="rId4" imgW="3209544" imgH="2523744" progId="Word.Picture.8">
                  <p:embed/>
                  <p:pic>
                    <p:nvPicPr>
                      <p:cNvPr id="1026" name="Object 9">
                        <a:extLst>
                          <a:ext uri="{FF2B5EF4-FFF2-40B4-BE49-F238E27FC236}">
                            <a16:creationId xmlns:a16="http://schemas.microsoft.com/office/drawing/2014/main" id="{3D2CFBFB-B38C-41E9-B60F-798F9F3A13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658" y="3492599"/>
                        <a:ext cx="3751841" cy="29642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itle 3">
            <a:extLst>
              <a:ext uri="{FF2B5EF4-FFF2-40B4-BE49-F238E27FC236}">
                <a16:creationId xmlns:a16="http://schemas.microsoft.com/office/drawing/2014/main" id="{00806980-69CD-AD5C-F1D4-B9BCD41DC905}"/>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449544816"/>
      </p:ext>
    </p:extLst>
  </p:cSld>
  <p:clrMapOvr>
    <a:masterClrMapping/>
  </p:clrMapOvr>
  <p:transition>
    <p:fade/>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C32DA4C-00B1-4103-A8CF-B1A5CACE3E0F}"/>
              </a:ext>
            </a:extLst>
          </p:cNvPr>
          <p:cNvSpPr>
            <a:spLocks noGrp="1" noChangeArrowheads="1"/>
          </p:cNvSpPr>
          <p:nvPr>
            <p:ph type="title"/>
          </p:nvPr>
        </p:nvSpPr>
        <p:spPr bwMode="auto">
          <a:xfrm>
            <a:off x="397273" y="1750117"/>
            <a:ext cx="7781180" cy="4234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GB" altLang="en-US" sz="2829" b="1" dirty="0">
                <a:latin typeface="Book Antiqua" panose="02040602050305030304" pitchFamily="18" charset="0"/>
              </a:rPr>
              <a:t>Before You Raise an Alarm</a:t>
            </a:r>
            <a:endParaRPr lang="en-US" altLang="en-US" sz="2829" b="1" dirty="0">
              <a:latin typeface="Book Antiqua" panose="02040602050305030304" pitchFamily="18" charset="0"/>
            </a:endParaRPr>
          </a:p>
        </p:txBody>
      </p:sp>
      <p:grpSp>
        <p:nvGrpSpPr>
          <p:cNvPr id="29699" name="Group 18">
            <a:extLst>
              <a:ext uri="{FF2B5EF4-FFF2-40B4-BE49-F238E27FC236}">
                <a16:creationId xmlns:a16="http://schemas.microsoft.com/office/drawing/2014/main" id="{911D1CDC-C97D-428D-BC26-27DE388AAF56}"/>
              </a:ext>
            </a:extLst>
          </p:cNvPr>
          <p:cNvGrpSpPr>
            <a:grpSpLocks/>
          </p:cNvGrpSpPr>
          <p:nvPr/>
        </p:nvGrpSpPr>
        <p:grpSpPr bwMode="auto">
          <a:xfrm>
            <a:off x="612106" y="2484487"/>
            <a:ext cx="8856984" cy="4477171"/>
            <a:chOff x="152400" y="1743075"/>
            <a:chExt cx="7848600" cy="4568825"/>
          </a:xfrm>
        </p:grpSpPr>
        <p:sp>
          <p:nvSpPr>
            <p:cNvPr id="29700" name="Text Box 3">
              <a:extLst>
                <a:ext uri="{FF2B5EF4-FFF2-40B4-BE49-F238E27FC236}">
                  <a16:creationId xmlns:a16="http://schemas.microsoft.com/office/drawing/2014/main" id="{BFB05A77-5FB0-4C53-8A3D-04DFF0373756}"/>
                </a:ext>
              </a:extLst>
            </p:cNvPr>
            <p:cNvSpPr txBox="1">
              <a:spLocks noChangeArrowheads="1"/>
            </p:cNvSpPr>
            <p:nvPr/>
          </p:nvSpPr>
          <p:spPr bwMode="auto">
            <a:xfrm>
              <a:off x="2514600" y="3733800"/>
              <a:ext cx="1905000" cy="838200"/>
            </a:xfrm>
            <a:prstGeom prst="rect">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a:solidFill>
                    <a:srgbClr val="0000CC"/>
                  </a:solidFill>
                </a:rPr>
                <a:t>Apply Professional skepticism</a:t>
              </a:r>
            </a:p>
          </p:txBody>
        </p:sp>
        <p:sp>
          <p:nvSpPr>
            <p:cNvPr id="29701" name="Text Box 4">
              <a:extLst>
                <a:ext uri="{FF2B5EF4-FFF2-40B4-BE49-F238E27FC236}">
                  <a16:creationId xmlns:a16="http://schemas.microsoft.com/office/drawing/2014/main" id="{DD783C43-BA6C-42B5-8558-1AFDB054C39B}"/>
                </a:ext>
              </a:extLst>
            </p:cNvPr>
            <p:cNvSpPr txBox="1">
              <a:spLocks noChangeArrowheads="1"/>
            </p:cNvSpPr>
            <p:nvPr/>
          </p:nvSpPr>
          <p:spPr bwMode="auto">
            <a:xfrm>
              <a:off x="2514600" y="2009775"/>
              <a:ext cx="1905000" cy="349250"/>
            </a:xfrm>
            <a:prstGeom prst="rect">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a:solidFill>
                    <a:srgbClr val="0000CC"/>
                  </a:solidFill>
                </a:rPr>
                <a:t>Audit</a:t>
              </a:r>
            </a:p>
          </p:txBody>
        </p:sp>
        <p:sp>
          <p:nvSpPr>
            <p:cNvPr id="29702" name="Text Box 5">
              <a:extLst>
                <a:ext uri="{FF2B5EF4-FFF2-40B4-BE49-F238E27FC236}">
                  <a16:creationId xmlns:a16="http://schemas.microsoft.com/office/drawing/2014/main" id="{C32A91A0-6754-46B2-AE6E-86F396005287}"/>
                </a:ext>
              </a:extLst>
            </p:cNvPr>
            <p:cNvSpPr txBox="1">
              <a:spLocks noChangeArrowheads="1"/>
            </p:cNvSpPr>
            <p:nvPr/>
          </p:nvSpPr>
          <p:spPr bwMode="auto">
            <a:xfrm>
              <a:off x="2514600" y="2895600"/>
              <a:ext cx="1905000" cy="349250"/>
            </a:xfrm>
            <a:prstGeom prst="rect">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a:solidFill>
                    <a:srgbClr val="0000CC"/>
                  </a:solidFill>
                </a:rPr>
                <a:t>Exception</a:t>
              </a:r>
            </a:p>
          </p:txBody>
        </p:sp>
        <p:sp>
          <p:nvSpPr>
            <p:cNvPr id="29703" name="Text Box 6">
              <a:extLst>
                <a:ext uri="{FF2B5EF4-FFF2-40B4-BE49-F238E27FC236}">
                  <a16:creationId xmlns:a16="http://schemas.microsoft.com/office/drawing/2014/main" id="{73CAE33A-4D4F-4D0D-B7CF-A12E6C3AE29C}"/>
                </a:ext>
              </a:extLst>
            </p:cNvPr>
            <p:cNvSpPr txBox="1">
              <a:spLocks noChangeArrowheads="1"/>
            </p:cNvSpPr>
            <p:nvPr/>
          </p:nvSpPr>
          <p:spPr bwMode="auto">
            <a:xfrm>
              <a:off x="152400" y="5321300"/>
              <a:ext cx="1600200" cy="593725"/>
            </a:xfrm>
            <a:prstGeom prst="rect">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a:solidFill>
                    <a:srgbClr val="0000CC"/>
                  </a:solidFill>
                </a:rPr>
                <a:t>Continue with procedures</a:t>
              </a:r>
            </a:p>
          </p:txBody>
        </p:sp>
        <p:sp>
          <p:nvSpPr>
            <p:cNvPr id="29704" name="Text Box 7">
              <a:extLst>
                <a:ext uri="{FF2B5EF4-FFF2-40B4-BE49-F238E27FC236}">
                  <a16:creationId xmlns:a16="http://schemas.microsoft.com/office/drawing/2014/main" id="{AC078996-EED1-4FC1-9EE3-5A29F635C047}"/>
                </a:ext>
              </a:extLst>
            </p:cNvPr>
            <p:cNvSpPr txBox="1">
              <a:spLocks noChangeArrowheads="1"/>
            </p:cNvSpPr>
            <p:nvPr/>
          </p:nvSpPr>
          <p:spPr bwMode="auto">
            <a:xfrm>
              <a:off x="5524500" y="1743075"/>
              <a:ext cx="2476500" cy="2427288"/>
            </a:xfrm>
            <a:prstGeom prst="rect">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dirty="0">
                  <a:solidFill>
                    <a:srgbClr val="0000CC"/>
                  </a:solidFill>
                </a:rPr>
                <a:t>Conduct further testing</a:t>
              </a:r>
            </a:p>
            <a:p>
              <a:pPr eaLnBrk="1" hangingPunct="1">
                <a:spcBef>
                  <a:spcPct val="50000"/>
                </a:spcBef>
                <a:buFontTx/>
                <a:buChar char="•"/>
              </a:pPr>
              <a:r>
                <a:rPr lang="en-US" altLang="en-US" sz="1617" b="1" dirty="0">
                  <a:solidFill>
                    <a:srgbClr val="0000CC"/>
                  </a:solidFill>
                </a:rPr>
                <a:t>Consult Manager</a:t>
              </a:r>
            </a:p>
            <a:p>
              <a:pPr eaLnBrk="1" hangingPunct="1">
                <a:spcBef>
                  <a:spcPct val="50000"/>
                </a:spcBef>
                <a:buFontTx/>
                <a:buChar char="•"/>
              </a:pPr>
              <a:r>
                <a:rPr lang="en-US" altLang="en-US" sz="1617" b="1" dirty="0">
                  <a:solidFill>
                    <a:srgbClr val="0000CC"/>
                  </a:solidFill>
                </a:rPr>
                <a:t>Secure audit evidence identified</a:t>
              </a:r>
            </a:p>
            <a:p>
              <a:pPr eaLnBrk="1" hangingPunct="1">
                <a:spcBef>
                  <a:spcPct val="50000"/>
                </a:spcBef>
                <a:buFontTx/>
                <a:buChar char="•"/>
              </a:pPr>
              <a:r>
                <a:rPr lang="en-US" altLang="en-US" sz="1617" b="1" dirty="0">
                  <a:solidFill>
                    <a:srgbClr val="0000CC"/>
                  </a:solidFill>
                </a:rPr>
                <a:t>Do not share results of testing with the business</a:t>
              </a:r>
            </a:p>
          </p:txBody>
        </p:sp>
        <p:cxnSp>
          <p:nvCxnSpPr>
            <p:cNvPr id="29705" name="AutoShape 9">
              <a:extLst>
                <a:ext uri="{FF2B5EF4-FFF2-40B4-BE49-F238E27FC236}">
                  <a16:creationId xmlns:a16="http://schemas.microsoft.com/office/drawing/2014/main" id="{2E0E3666-2660-49F3-8B14-69E017344339}"/>
                </a:ext>
              </a:extLst>
            </p:cNvPr>
            <p:cNvCxnSpPr>
              <a:cxnSpLocks noChangeShapeType="1"/>
              <a:stCxn id="29701" idx="2"/>
              <a:endCxn id="29702" idx="0"/>
            </p:cNvCxnSpPr>
            <p:nvPr/>
          </p:nvCxnSpPr>
          <p:spPr bwMode="auto">
            <a:xfrm>
              <a:off x="3467100" y="2378075"/>
              <a:ext cx="0" cy="498475"/>
            </a:xfrm>
            <a:prstGeom prst="straightConnector1">
              <a:avLst/>
            </a:prstGeom>
            <a:noFill/>
            <a:ln w="38100">
              <a:solidFill>
                <a:srgbClr val="0097ED"/>
              </a:solidFill>
              <a:round/>
              <a:headEnd type="none" w="sm" len="sm"/>
              <a:tailEnd type="triangle" w="sm" len="sm"/>
            </a:ln>
            <a:extLst>
              <a:ext uri="{909E8E84-426E-40DD-AFC4-6F175D3DCCD1}">
                <a14:hiddenFill xmlns:a14="http://schemas.microsoft.com/office/drawing/2010/main">
                  <a:noFill/>
                </a14:hiddenFill>
              </a:ext>
            </a:extLst>
          </p:spPr>
        </p:cxnSp>
        <p:cxnSp>
          <p:nvCxnSpPr>
            <p:cNvPr id="29706" name="AutoShape 10">
              <a:extLst>
                <a:ext uri="{FF2B5EF4-FFF2-40B4-BE49-F238E27FC236}">
                  <a16:creationId xmlns:a16="http://schemas.microsoft.com/office/drawing/2014/main" id="{04EB3E8A-88F0-4C5B-975A-6F33C406BF4F}"/>
                </a:ext>
              </a:extLst>
            </p:cNvPr>
            <p:cNvCxnSpPr>
              <a:cxnSpLocks noChangeShapeType="1"/>
              <a:stCxn id="29702" idx="2"/>
              <a:endCxn id="29700" idx="0"/>
            </p:cNvCxnSpPr>
            <p:nvPr/>
          </p:nvCxnSpPr>
          <p:spPr bwMode="auto">
            <a:xfrm>
              <a:off x="3467100" y="3263900"/>
              <a:ext cx="0" cy="450850"/>
            </a:xfrm>
            <a:prstGeom prst="straightConnector1">
              <a:avLst/>
            </a:prstGeom>
            <a:noFill/>
            <a:ln w="38100">
              <a:solidFill>
                <a:srgbClr val="0097ED"/>
              </a:solidFill>
              <a:round/>
              <a:headEnd type="none" w="sm" len="sm"/>
              <a:tailEnd type="triangle" w="sm" len="sm"/>
            </a:ln>
            <a:extLst>
              <a:ext uri="{909E8E84-426E-40DD-AFC4-6F175D3DCCD1}">
                <a14:hiddenFill xmlns:a14="http://schemas.microsoft.com/office/drawing/2010/main">
                  <a:noFill/>
                </a14:hiddenFill>
              </a:ext>
            </a:extLst>
          </p:spPr>
        </p:cxnSp>
        <p:cxnSp>
          <p:nvCxnSpPr>
            <p:cNvPr id="29707" name="AutoShape 11">
              <a:extLst>
                <a:ext uri="{FF2B5EF4-FFF2-40B4-BE49-F238E27FC236}">
                  <a16:creationId xmlns:a16="http://schemas.microsoft.com/office/drawing/2014/main" id="{45AE2E2C-4CF7-4E71-908A-BC41F9FE6FAF}"/>
                </a:ext>
              </a:extLst>
            </p:cNvPr>
            <p:cNvCxnSpPr>
              <a:cxnSpLocks noChangeShapeType="1"/>
            </p:cNvCxnSpPr>
            <p:nvPr/>
          </p:nvCxnSpPr>
          <p:spPr bwMode="auto">
            <a:xfrm>
              <a:off x="3505200" y="4559300"/>
              <a:ext cx="0" cy="333375"/>
            </a:xfrm>
            <a:prstGeom prst="straightConnector1">
              <a:avLst/>
            </a:prstGeom>
            <a:noFill/>
            <a:ln w="38100">
              <a:solidFill>
                <a:srgbClr val="0097ED"/>
              </a:solidFill>
              <a:round/>
              <a:headEnd type="none" w="sm" len="sm"/>
              <a:tailEnd type="triangle" w="sm" len="sm"/>
            </a:ln>
            <a:extLst>
              <a:ext uri="{909E8E84-426E-40DD-AFC4-6F175D3DCCD1}">
                <a14:hiddenFill xmlns:a14="http://schemas.microsoft.com/office/drawing/2010/main">
                  <a:noFill/>
                </a14:hiddenFill>
              </a:ext>
            </a:extLst>
          </p:spPr>
        </p:cxnSp>
        <p:cxnSp>
          <p:nvCxnSpPr>
            <p:cNvPr id="29708" name="AutoShape 12">
              <a:extLst>
                <a:ext uri="{FF2B5EF4-FFF2-40B4-BE49-F238E27FC236}">
                  <a16:creationId xmlns:a16="http://schemas.microsoft.com/office/drawing/2014/main" id="{871E1909-116F-4F60-96B7-769F12642DB5}"/>
                </a:ext>
              </a:extLst>
            </p:cNvPr>
            <p:cNvCxnSpPr>
              <a:cxnSpLocks noChangeShapeType="1"/>
              <a:endCxn id="29704" idx="1"/>
            </p:cNvCxnSpPr>
            <p:nvPr/>
          </p:nvCxnSpPr>
          <p:spPr bwMode="auto">
            <a:xfrm flipV="1">
              <a:off x="4667250" y="2957513"/>
              <a:ext cx="838200" cy="2651125"/>
            </a:xfrm>
            <a:prstGeom prst="bentConnector3">
              <a:avLst>
                <a:gd name="adj1" fmla="val 50000"/>
              </a:avLst>
            </a:prstGeom>
            <a:noFill/>
            <a:ln w="38100">
              <a:solidFill>
                <a:srgbClr val="0097ED"/>
              </a:solidFill>
              <a:miter lim="800000"/>
              <a:headEnd type="none" w="sm" len="sm"/>
              <a:tailEnd type="triangle" w="sm" len="sm"/>
            </a:ln>
            <a:extLst>
              <a:ext uri="{909E8E84-426E-40DD-AFC4-6F175D3DCCD1}">
                <a14:hiddenFill xmlns:a14="http://schemas.microsoft.com/office/drawing/2010/main">
                  <a:noFill/>
                </a14:hiddenFill>
              </a:ext>
            </a:extLst>
          </p:spPr>
        </p:cxnSp>
        <p:cxnSp>
          <p:nvCxnSpPr>
            <p:cNvPr id="29709" name="AutoShape 13">
              <a:extLst>
                <a:ext uri="{FF2B5EF4-FFF2-40B4-BE49-F238E27FC236}">
                  <a16:creationId xmlns:a16="http://schemas.microsoft.com/office/drawing/2014/main" id="{28FF3BF0-5324-46FB-A060-D85C8762AAD9}"/>
                </a:ext>
              </a:extLst>
            </p:cNvPr>
            <p:cNvCxnSpPr>
              <a:cxnSpLocks noChangeShapeType="1"/>
              <a:stCxn id="29704" idx="2"/>
              <a:endCxn id="29713" idx="0"/>
            </p:cNvCxnSpPr>
            <p:nvPr/>
          </p:nvCxnSpPr>
          <p:spPr bwMode="auto">
            <a:xfrm>
              <a:off x="6762750" y="4189413"/>
              <a:ext cx="0" cy="531812"/>
            </a:xfrm>
            <a:prstGeom prst="straightConnector1">
              <a:avLst/>
            </a:prstGeom>
            <a:noFill/>
            <a:ln w="38100">
              <a:solidFill>
                <a:srgbClr val="0097ED"/>
              </a:solidFill>
              <a:round/>
              <a:headEnd type="none" w="sm" len="sm"/>
              <a:tailEnd type="triangle" w="sm" len="sm"/>
            </a:ln>
            <a:extLst>
              <a:ext uri="{909E8E84-426E-40DD-AFC4-6F175D3DCCD1}">
                <a14:hiddenFill xmlns:a14="http://schemas.microsoft.com/office/drawing/2010/main">
                  <a:noFill/>
                </a14:hiddenFill>
              </a:ext>
            </a:extLst>
          </p:spPr>
        </p:cxnSp>
        <p:cxnSp>
          <p:nvCxnSpPr>
            <p:cNvPr id="29710" name="AutoShape 14">
              <a:extLst>
                <a:ext uri="{FF2B5EF4-FFF2-40B4-BE49-F238E27FC236}">
                  <a16:creationId xmlns:a16="http://schemas.microsoft.com/office/drawing/2014/main" id="{1E589856-C738-4E23-803E-EB7040B3911E}"/>
                </a:ext>
              </a:extLst>
            </p:cNvPr>
            <p:cNvCxnSpPr>
              <a:cxnSpLocks noChangeShapeType="1"/>
              <a:endCxn id="29703" idx="3"/>
            </p:cNvCxnSpPr>
            <p:nvPr/>
          </p:nvCxnSpPr>
          <p:spPr bwMode="auto">
            <a:xfrm flipH="1">
              <a:off x="1771650" y="5608638"/>
              <a:ext cx="495300" cy="9525"/>
            </a:xfrm>
            <a:prstGeom prst="straightConnector1">
              <a:avLst/>
            </a:prstGeom>
            <a:noFill/>
            <a:ln w="38100">
              <a:solidFill>
                <a:srgbClr val="0097ED"/>
              </a:solidFill>
              <a:round/>
              <a:headEnd type="none" w="sm" len="sm"/>
              <a:tailEnd type="triangle" w="sm" len="sm"/>
            </a:ln>
            <a:extLst>
              <a:ext uri="{909E8E84-426E-40DD-AFC4-6F175D3DCCD1}">
                <a14:hiddenFill xmlns:a14="http://schemas.microsoft.com/office/drawing/2010/main">
                  <a:noFill/>
                </a14:hiddenFill>
              </a:ext>
            </a:extLst>
          </p:spPr>
        </p:cxnSp>
        <p:sp>
          <p:nvSpPr>
            <p:cNvPr id="15" name="Text Box 15">
              <a:extLst>
                <a:ext uri="{FF2B5EF4-FFF2-40B4-BE49-F238E27FC236}">
                  <a16:creationId xmlns:a16="http://schemas.microsoft.com/office/drawing/2014/main" id="{E085D807-9DF0-495E-A64C-A0C8DD680E26}"/>
                </a:ext>
              </a:extLst>
            </p:cNvPr>
            <p:cNvSpPr txBox="1">
              <a:spLocks noChangeArrowheads="1"/>
            </p:cNvSpPr>
            <p:nvPr/>
          </p:nvSpPr>
          <p:spPr bwMode="auto">
            <a:xfrm>
              <a:off x="4191000" y="4980891"/>
              <a:ext cx="609600" cy="296608"/>
            </a:xfrm>
            <a:prstGeom prst="rect">
              <a:avLst/>
            </a:prstGeom>
            <a:noFill/>
            <a:ln w="38100">
              <a:noFill/>
              <a:miter lim="800000"/>
              <a:headEnd type="none" w="sm" len="sm"/>
              <a:tailEnd type="none" w="sm" len="sm"/>
            </a:ln>
            <a:effectLst/>
          </p:spPr>
          <p:txBody>
            <a:bodyPr>
              <a:spAutoFit/>
            </a:bodyPr>
            <a:lstStyle/>
            <a:p>
              <a:pPr>
                <a:spcBef>
                  <a:spcPct val="50000"/>
                </a:spcBef>
                <a:defRPr/>
              </a:pPr>
              <a:r>
                <a:rPr lang="en-US" sz="1617" b="1">
                  <a:solidFill>
                    <a:srgbClr val="0000CC"/>
                  </a:solidFill>
                  <a:effectLst>
                    <a:outerShdw blurRad="38100" dist="38100" dir="2700000" algn="tl">
                      <a:srgbClr val="C0C0C0"/>
                    </a:outerShdw>
                  </a:effectLst>
                </a:rPr>
                <a:t>Yes</a:t>
              </a:r>
            </a:p>
          </p:txBody>
        </p:sp>
        <p:sp>
          <p:nvSpPr>
            <p:cNvPr id="16" name="Text Box 16">
              <a:extLst>
                <a:ext uri="{FF2B5EF4-FFF2-40B4-BE49-F238E27FC236}">
                  <a16:creationId xmlns:a16="http://schemas.microsoft.com/office/drawing/2014/main" id="{217B351C-777A-40C3-9337-B93CD509903C}"/>
                </a:ext>
              </a:extLst>
            </p:cNvPr>
            <p:cNvSpPr txBox="1">
              <a:spLocks noChangeArrowheads="1"/>
            </p:cNvSpPr>
            <p:nvPr/>
          </p:nvSpPr>
          <p:spPr bwMode="auto">
            <a:xfrm>
              <a:off x="1981200" y="5087983"/>
              <a:ext cx="457200" cy="296608"/>
            </a:xfrm>
            <a:prstGeom prst="rect">
              <a:avLst/>
            </a:prstGeom>
            <a:noFill/>
            <a:ln w="38100">
              <a:noFill/>
              <a:miter lim="800000"/>
              <a:headEnd type="none" w="sm" len="sm"/>
              <a:tailEnd type="none" w="sm" len="sm"/>
            </a:ln>
            <a:effectLst/>
          </p:spPr>
          <p:txBody>
            <a:bodyPr>
              <a:spAutoFit/>
            </a:bodyPr>
            <a:lstStyle/>
            <a:p>
              <a:pPr>
                <a:spcBef>
                  <a:spcPct val="50000"/>
                </a:spcBef>
                <a:defRPr/>
              </a:pPr>
              <a:r>
                <a:rPr lang="en-US" sz="1617" b="1">
                  <a:solidFill>
                    <a:srgbClr val="0000CC"/>
                  </a:solidFill>
                  <a:effectLst>
                    <a:outerShdw blurRad="38100" dist="38100" dir="2700000" algn="tl">
                      <a:srgbClr val="C0C0C0"/>
                    </a:outerShdw>
                  </a:effectLst>
                </a:rPr>
                <a:t>No</a:t>
              </a:r>
            </a:p>
          </p:txBody>
        </p:sp>
        <p:sp>
          <p:nvSpPr>
            <p:cNvPr id="29713" name="Text Box 17">
              <a:extLst>
                <a:ext uri="{FF2B5EF4-FFF2-40B4-BE49-F238E27FC236}">
                  <a16:creationId xmlns:a16="http://schemas.microsoft.com/office/drawing/2014/main" id="{EFC878AC-3953-42C5-AA3E-38FCF7CA6C31}"/>
                </a:ext>
              </a:extLst>
            </p:cNvPr>
            <p:cNvSpPr txBox="1">
              <a:spLocks noChangeArrowheads="1"/>
            </p:cNvSpPr>
            <p:nvPr/>
          </p:nvSpPr>
          <p:spPr bwMode="auto">
            <a:xfrm>
              <a:off x="5524500" y="4740275"/>
              <a:ext cx="2476500" cy="349250"/>
            </a:xfrm>
            <a:prstGeom prst="rect">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dirty="0">
                  <a:solidFill>
                    <a:srgbClr val="0000CC"/>
                  </a:solidFill>
                </a:rPr>
                <a:t>Engage  Manager</a:t>
              </a:r>
            </a:p>
          </p:txBody>
        </p:sp>
        <p:sp>
          <p:nvSpPr>
            <p:cNvPr id="29714" name="AutoShape 8">
              <a:extLst>
                <a:ext uri="{FF2B5EF4-FFF2-40B4-BE49-F238E27FC236}">
                  <a16:creationId xmlns:a16="http://schemas.microsoft.com/office/drawing/2014/main" id="{96DA6643-6A40-441B-9B23-28DA11F99764}"/>
                </a:ext>
              </a:extLst>
            </p:cNvPr>
            <p:cNvSpPr>
              <a:spLocks noChangeArrowheads="1"/>
            </p:cNvSpPr>
            <p:nvPr/>
          </p:nvSpPr>
          <p:spPr bwMode="auto">
            <a:xfrm>
              <a:off x="2286000" y="4905375"/>
              <a:ext cx="2362200" cy="1406525"/>
            </a:xfrm>
            <a:prstGeom prst="flowChartDecision">
              <a:avLst/>
            </a:prstGeom>
            <a:noFill/>
            <a:ln w="38100" algn="ctr">
              <a:solidFill>
                <a:srgbClr val="0097ED"/>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617" b="1">
                  <a:solidFill>
                    <a:srgbClr val="0000CC"/>
                  </a:solidFill>
                </a:rPr>
                <a:t>Is this an indicator of fraud</a:t>
              </a:r>
            </a:p>
          </p:txBody>
        </p:sp>
      </p:grpSp>
      <p:sp>
        <p:nvSpPr>
          <p:cNvPr id="22" name="Title 3">
            <a:extLst>
              <a:ext uri="{FF2B5EF4-FFF2-40B4-BE49-F238E27FC236}">
                <a16:creationId xmlns:a16="http://schemas.microsoft.com/office/drawing/2014/main" id="{F671E5F6-E2B5-9657-32C2-3CF4C7893FD7}"/>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Financial Reports - Relevance and Reliability in Audit</a:t>
            </a:r>
          </a:p>
        </p:txBody>
      </p:sp>
    </p:spTree>
    <p:extLst>
      <p:ext uri="{BB962C8B-B14F-4D97-AF65-F5344CB8AC3E}">
        <p14:creationId xmlns:p14="http://schemas.microsoft.com/office/powerpoint/2010/main" val="2235734144"/>
      </p:ext>
    </p:extLst>
  </p:cSld>
  <p:clrMapOvr>
    <a:masterClrMapping/>
  </p:clrMapOvr>
  <p:transition>
    <p:fade/>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3341197D-B345-DFA9-A09B-FC73F6F51CD3}"/>
              </a:ext>
            </a:extLst>
          </p:cNvPr>
          <p:cNvSpPr>
            <a:spLocks noChangeArrowheads="1"/>
          </p:cNvSpPr>
          <p:nvPr/>
        </p:nvSpPr>
        <p:spPr bwMode="auto">
          <a:xfrm>
            <a:off x="917509" y="2446073"/>
            <a:ext cx="8340990" cy="2733412"/>
          </a:xfrm>
          <a:prstGeom prst="ellipse">
            <a:avLst/>
          </a:prstGeom>
          <a:solidFill>
            <a:srgbClr val="FFFF00"/>
          </a:solidFill>
          <a:ln>
            <a:noFill/>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LID4096" altLang="LID4096" sz="2627">
              <a:solidFill>
                <a:srgbClr val="FF0000"/>
              </a:solidFill>
            </a:endParaRPr>
          </a:p>
        </p:txBody>
      </p:sp>
      <p:sp>
        <p:nvSpPr>
          <p:cNvPr id="14339" name="Rectangle 3">
            <a:extLst>
              <a:ext uri="{FF2B5EF4-FFF2-40B4-BE49-F238E27FC236}">
                <a16:creationId xmlns:a16="http://schemas.microsoft.com/office/drawing/2014/main" id="{BC585343-1C78-47DA-3FC7-A639F4D79502}"/>
              </a:ext>
            </a:extLst>
          </p:cNvPr>
          <p:cNvSpPr>
            <a:spLocks noGrp="1" noChangeArrowheads="1"/>
          </p:cNvSpPr>
          <p:nvPr>
            <p:ph type="title"/>
          </p:nvPr>
        </p:nvSpPr>
        <p:spPr>
          <a:xfrm>
            <a:off x="576919" y="3295812"/>
            <a:ext cx="8674629" cy="1251148"/>
          </a:xfrm>
        </p:spPr>
        <p:txBody>
          <a:bodyPr vert="horz" wrap="square" lIns="100787" tIns="50394" rIns="100787" bIns="50394" numCol="1" anchor="ctr" anchorCtr="0" compatLnSpc="1">
            <a:prstTxWarp prst="textNoShape">
              <a:avLst/>
            </a:prstTxWarp>
          </a:bodyPr>
          <a:lstStyle/>
          <a:p>
            <a:r>
              <a:rPr lang="en-US" altLang="en-US" sz="8976" i="1" dirty="0">
                <a:solidFill>
                  <a:srgbClr val="FF0000"/>
                </a:solidFill>
                <a:latin typeface="Arial Black" panose="020B0A04020102020204" pitchFamily="34" charset="0"/>
              </a:rPr>
              <a:t>15 Minutes</a:t>
            </a:r>
          </a:p>
        </p:txBody>
      </p:sp>
      <p:sp>
        <p:nvSpPr>
          <p:cNvPr id="14340" name="Text Box 4">
            <a:extLst>
              <a:ext uri="{FF2B5EF4-FFF2-40B4-BE49-F238E27FC236}">
                <a16:creationId xmlns:a16="http://schemas.microsoft.com/office/drawing/2014/main" id="{BD2B4A0C-F393-AE4D-5DA5-D026AE245CF4}"/>
              </a:ext>
            </a:extLst>
          </p:cNvPr>
          <p:cNvSpPr txBox="1">
            <a:spLocks noChangeArrowheads="1"/>
          </p:cNvSpPr>
          <p:nvPr/>
        </p:nvSpPr>
        <p:spPr bwMode="auto">
          <a:xfrm>
            <a:off x="1548210" y="1743893"/>
            <a:ext cx="6422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FF0000"/>
                </a:solidFill>
                <a:latin typeface="Arial Black" panose="020B0A04020102020204" pitchFamily="34" charset="0"/>
              </a:rPr>
              <a:t>We’ll resume our meeting in:</a:t>
            </a:r>
          </a:p>
        </p:txBody>
      </p:sp>
      <p:sp>
        <p:nvSpPr>
          <p:cNvPr id="6" name="Title 3">
            <a:extLst>
              <a:ext uri="{FF2B5EF4-FFF2-40B4-BE49-F238E27FC236}">
                <a16:creationId xmlns:a16="http://schemas.microsoft.com/office/drawing/2014/main" id="{9863018B-48A0-DA6A-9FC5-1533EEFB42D1}"/>
              </a:ext>
            </a:extLst>
          </p:cNvPr>
          <p:cNvSpPr txBox="1">
            <a:spLocks/>
          </p:cNvSpPr>
          <p:nvPr/>
        </p:nvSpPr>
        <p:spPr>
          <a:xfrm>
            <a:off x="2556322" y="972319"/>
            <a:ext cx="7344815" cy="430887"/>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Accounting &amp; Auditing  Issues in JVs</a:t>
            </a:r>
          </a:p>
        </p:txBody>
      </p:sp>
    </p:spTree>
    <p:extLst>
      <p:ext uri="{BB962C8B-B14F-4D97-AF65-F5344CB8AC3E}">
        <p14:creationId xmlns:p14="http://schemas.microsoft.com/office/powerpoint/2010/main" val="1428737922"/>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13A086D-F934-4711-890E-BF16E8A25284}"/>
              </a:ext>
            </a:extLst>
          </p:cNvPr>
          <p:cNvSpPr txBox="1">
            <a:spLocks/>
          </p:cNvSpPr>
          <p:nvPr/>
        </p:nvSpPr>
        <p:spPr>
          <a:xfrm>
            <a:off x="947413" y="3340879"/>
            <a:ext cx="8264929" cy="430887"/>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Audit Risks and Control</a:t>
            </a:r>
            <a:endParaRPr lang="en-NG" sz="2800" i="1" dirty="0"/>
          </a:p>
        </p:txBody>
      </p:sp>
      <p:sp>
        <p:nvSpPr>
          <p:cNvPr id="4" name="Content Placeholder 4">
            <a:extLst>
              <a:ext uri="{FF2B5EF4-FFF2-40B4-BE49-F238E27FC236}">
                <a16:creationId xmlns:a16="http://schemas.microsoft.com/office/drawing/2014/main" id="{FEE24898-0B7C-42DA-82BA-55C28DC391F0}"/>
              </a:ext>
            </a:extLst>
          </p:cNvPr>
          <p:cNvSpPr txBox="1">
            <a:spLocks/>
          </p:cNvSpPr>
          <p:nvPr/>
        </p:nvSpPr>
        <p:spPr>
          <a:xfrm>
            <a:off x="988974" y="3820532"/>
            <a:ext cx="8181806" cy="2839665"/>
          </a:xfrm>
          <a:prstGeom prst="rect">
            <a:avLst/>
          </a:prstGeom>
        </p:spPr>
        <p:txBody>
          <a:bodyPr/>
          <a:lstStyle>
            <a:lvl1pPr marL="0" marR="0" indent="0" algn="l" defTabSz="899320" rtl="0" eaLnBrk="1" fontAlgn="base" latinLnBrk="0" hangingPunct="1">
              <a:lnSpc>
                <a:spcPct val="100000"/>
              </a:lnSpc>
              <a:spcBef>
                <a:spcPts val="0"/>
              </a:spcBef>
              <a:spcAft>
                <a:spcPts val="529"/>
              </a:spcAft>
              <a:buClr>
                <a:srgbClr val="000000"/>
              </a:buClr>
              <a:buSzTx/>
              <a:buFont typeface="Wingdings" pitchFamily="2" charset="2"/>
              <a:buNone/>
              <a:tabLst/>
              <a:defRPr sz="971" kern="1200">
                <a:solidFill>
                  <a:schemeClr val="tx1"/>
                </a:solidFill>
                <a:latin typeface="Bookman Old Style" panose="02050604050505020204" pitchFamily="18" charset="0"/>
                <a:ea typeface="+mn-ea"/>
                <a:cs typeface="+mn-cs"/>
              </a:defRPr>
            </a:lvl1pPr>
            <a:lvl2pPr marL="207320" marR="0" indent="-201717" algn="l" defTabSz="899320" rtl="0" eaLnBrk="1" fontAlgn="base" latinLnBrk="0" hangingPunct="1">
              <a:lnSpc>
                <a:spcPct val="100000"/>
              </a:lnSpc>
              <a:spcBef>
                <a:spcPts val="0"/>
              </a:spcBef>
              <a:spcAft>
                <a:spcPts val="529"/>
              </a:spcAft>
              <a:buClr>
                <a:srgbClr val="000000"/>
              </a:buClr>
              <a:buSzTx/>
              <a:buFont typeface="Wingdings" panose="05000000000000000000" pitchFamily="2" charset="2"/>
              <a:buChar char="§"/>
              <a:tabLst/>
              <a:defRPr sz="971" kern="1200">
                <a:solidFill>
                  <a:schemeClr val="tx1"/>
                </a:solidFill>
                <a:latin typeface="Bookman Old Style" panose="02050604050505020204" pitchFamily="18" charset="0"/>
                <a:ea typeface="+mn-ea"/>
                <a:cs typeface="+mn-cs"/>
              </a:defRPr>
            </a:lvl2pPr>
            <a:lvl3pPr marL="419571" marR="0" indent="-200316" algn="l" defTabSz="899320" rtl="0" eaLnBrk="1" fontAlgn="base" latinLnBrk="0" hangingPunct="1">
              <a:lnSpc>
                <a:spcPct val="100000"/>
              </a:lnSpc>
              <a:spcBef>
                <a:spcPts val="0"/>
              </a:spcBef>
              <a:spcAft>
                <a:spcPts val="529"/>
              </a:spcAft>
              <a:buClr>
                <a:srgbClr val="000000"/>
              </a:buClr>
              <a:buSzTx/>
              <a:buFont typeface="Arial" pitchFamily="34" charset="0"/>
              <a:buChar char="-"/>
              <a:tabLst/>
              <a:defRPr sz="971" kern="1200">
                <a:solidFill>
                  <a:schemeClr val="tx1"/>
                </a:solidFill>
                <a:latin typeface="Bookman Old Style" panose="02050604050505020204" pitchFamily="18" charset="0"/>
                <a:ea typeface="+mn-ea"/>
                <a:cs typeface="+mn-cs"/>
              </a:defRPr>
            </a:lvl3pPr>
            <a:lvl4pPr marL="605150" marR="0" indent="-209785"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sz="971" kern="1200">
                <a:solidFill>
                  <a:schemeClr val="tx1"/>
                </a:solidFill>
                <a:latin typeface="Bookman Old Style" panose="02050604050505020204" pitchFamily="18" charset="0"/>
                <a:ea typeface="+mn-ea"/>
                <a:cs typeface="+mn-cs"/>
              </a:defRPr>
            </a:lvl4pPr>
            <a:lvl5pPr marL="806867" marR="0" indent="-201717"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sz="971" kern="1200" baseline="0">
                <a:solidFill>
                  <a:schemeClr val="tx1"/>
                </a:solidFill>
                <a:latin typeface="Bookman Old Style" panose="02050604050505020204" pitchFamily="18" charset="0"/>
                <a:ea typeface="+mn-ea"/>
                <a:cs typeface="+mn-cs"/>
              </a:defRPr>
            </a:lvl5pPr>
            <a:lvl6pPr marL="209785" indent="-209785" algn="l" defTabSz="899010" rtl="0" eaLnBrk="1" latinLnBrk="0" hangingPunct="1">
              <a:lnSpc>
                <a:spcPct val="100000"/>
              </a:lnSpc>
              <a:spcBef>
                <a:spcPts val="0"/>
              </a:spcBef>
              <a:spcAft>
                <a:spcPts val="529"/>
              </a:spcAft>
              <a:buFont typeface="+mj-lt"/>
              <a:buAutoNum type="arabicPeriod"/>
              <a:defRPr lang="en-GB" sz="971" kern="1200" baseline="0" noProof="0" dirty="0" smtClean="0">
                <a:solidFill>
                  <a:schemeClr val="tx1"/>
                </a:solidFill>
                <a:latin typeface="Georgia" pitchFamily="18" charset="0"/>
                <a:ea typeface="+mn-ea"/>
                <a:cs typeface="+mn-cs"/>
              </a:defRPr>
            </a:lvl6pPr>
            <a:lvl7pPr marL="419571" indent="-201717" algn="l" defTabSz="899010" rtl="0" eaLnBrk="1" latinLnBrk="0" hangingPunct="1">
              <a:lnSpc>
                <a:spcPct val="100000"/>
              </a:lnSpc>
              <a:spcBef>
                <a:spcPts val="0"/>
              </a:spcBef>
              <a:spcAft>
                <a:spcPts val="529"/>
              </a:spcAft>
              <a:buFont typeface="+mj-lt"/>
              <a:buAutoNum type="alphaLcPeriod"/>
              <a:defRPr lang="en-GB" sz="971" kern="1200" baseline="0" noProof="0" dirty="0" smtClean="0">
                <a:solidFill>
                  <a:schemeClr val="tx1"/>
                </a:solidFill>
                <a:latin typeface="Georgia" pitchFamily="18" charset="0"/>
                <a:ea typeface="+mn-ea"/>
                <a:cs typeface="+mn-cs"/>
              </a:defRPr>
            </a:lvl7pPr>
            <a:lvl8pPr marL="602348" indent="-201717" algn="l" defTabSz="899010" rtl="0" eaLnBrk="1" latinLnBrk="0" hangingPunct="1">
              <a:lnSpc>
                <a:spcPct val="100000"/>
              </a:lnSpc>
              <a:spcBef>
                <a:spcPts val="0"/>
              </a:spcBef>
              <a:spcAft>
                <a:spcPts val="529"/>
              </a:spcAft>
              <a:buFont typeface="+mj-lt"/>
              <a:buAutoNum type="romanLcPeriod"/>
              <a:defRPr lang="en-GB" sz="971" kern="1200" baseline="0" noProof="0" dirty="0" smtClean="0">
                <a:solidFill>
                  <a:schemeClr val="tx1"/>
                </a:solidFill>
                <a:latin typeface="Georgia" pitchFamily="18" charset="0"/>
                <a:ea typeface="+mn-ea"/>
                <a:cs typeface="+mn-cs"/>
              </a:defRPr>
            </a:lvl8pPr>
            <a:lvl9pPr marL="0" indent="0" algn="l" defTabSz="899010" rtl="0" eaLnBrk="1" latinLnBrk="0" hangingPunct="1">
              <a:lnSpc>
                <a:spcPct val="100000"/>
              </a:lnSpc>
              <a:spcBef>
                <a:spcPts val="0"/>
              </a:spcBef>
              <a:spcAft>
                <a:spcPts val="529"/>
              </a:spcAft>
              <a:buFont typeface="Arial" pitchFamily="34" charset="0"/>
              <a:buNone/>
              <a:defRPr lang="en-GB" sz="971" b="1" kern="1200" baseline="0" noProof="0" dirty="0" smtClean="0">
                <a:solidFill>
                  <a:schemeClr val="tx2"/>
                </a:solidFill>
                <a:latin typeface="Georgia" pitchFamily="18" charset="0"/>
                <a:ea typeface="+mn-ea"/>
                <a:cs typeface="+mn-cs"/>
              </a:defRPr>
            </a:lvl9pPr>
          </a:lstStyle>
          <a:p>
            <a:pPr marL="551779" lvl="2" indent="-461955"/>
            <a:r>
              <a:rPr lang="en-US" sz="2000" dirty="0">
                <a:solidFill>
                  <a:srgbClr val="0033CC"/>
                </a:solidFill>
                <a:latin typeface="Book Antiqua" panose="02040602050305030304" pitchFamily="18" charset="0"/>
                <a:cs typeface="Arial" pitchFamily="34" charset="0"/>
              </a:rPr>
              <a:t>An Organisation’s Control Framework</a:t>
            </a:r>
          </a:p>
          <a:p>
            <a:pPr marL="551779" lvl="2" indent="-461955"/>
            <a:r>
              <a:rPr lang="en-US" sz="2000" dirty="0">
                <a:solidFill>
                  <a:srgbClr val="0033CC"/>
                </a:solidFill>
                <a:latin typeface="Book Antiqua" panose="02040602050305030304" pitchFamily="18" charset="0"/>
                <a:cs typeface="Arial" pitchFamily="34" charset="0"/>
              </a:rPr>
              <a:t>Internal Control (COSO framework)</a:t>
            </a:r>
          </a:p>
          <a:p>
            <a:pPr marL="551779" lvl="2" indent="-461955"/>
            <a:r>
              <a:rPr lang="en-US" sz="2000" dirty="0">
                <a:solidFill>
                  <a:srgbClr val="0033CC"/>
                </a:solidFill>
                <a:latin typeface="Book Antiqua" panose="02040602050305030304" pitchFamily="18" charset="0"/>
                <a:cs typeface="Arial" pitchFamily="34" charset="0"/>
              </a:rPr>
              <a:t>COSO Enterprise Risk Management framework</a:t>
            </a:r>
          </a:p>
          <a:p>
            <a:pPr marL="551779" lvl="2" indent="-461955"/>
            <a:r>
              <a:rPr lang="en-US" sz="2000" dirty="0">
                <a:solidFill>
                  <a:srgbClr val="0033CC"/>
                </a:solidFill>
                <a:latin typeface="Book Antiqua" panose="02040602050305030304" pitchFamily="18" charset="0"/>
                <a:cs typeface="Arial" pitchFamily="34" charset="0"/>
              </a:rPr>
              <a:t>ORCA</a:t>
            </a:r>
          </a:p>
          <a:p>
            <a:pPr marL="551779" lvl="2" indent="-461955"/>
            <a:r>
              <a:rPr lang="en-US" sz="2000" dirty="0">
                <a:solidFill>
                  <a:srgbClr val="0033CC"/>
                </a:solidFill>
                <a:latin typeface="Book Antiqua" panose="02040602050305030304" pitchFamily="18" charset="0"/>
                <a:cs typeface="Arial" pitchFamily="34" charset="0"/>
              </a:rPr>
              <a:t>Risk Concepts and Risk Assessments</a:t>
            </a:r>
          </a:p>
          <a:p>
            <a:pPr marL="551779" lvl="2" indent="-461955"/>
            <a:r>
              <a:rPr lang="en-US" sz="2000" dirty="0">
                <a:solidFill>
                  <a:srgbClr val="0033CC"/>
                </a:solidFill>
                <a:latin typeface="Book Antiqua" panose="02040602050305030304" pitchFamily="18" charset="0"/>
                <a:cs typeface="Arial" pitchFamily="34" charset="0"/>
              </a:rPr>
              <a:t>5-Step Enterprise Risk Assessment Process</a:t>
            </a:r>
          </a:p>
          <a:p>
            <a:pPr marL="551779" lvl="2" indent="-461955"/>
            <a:r>
              <a:rPr lang="en-US" sz="2000" dirty="0">
                <a:solidFill>
                  <a:srgbClr val="0033CC"/>
                </a:solidFill>
                <a:latin typeface="Book Antiqua" panose="02040602050305030304" pitchFamily="18" charset="0"/>
                <a:cs typeface="Arial" pitchFamily="34" charset="0"/>
              </a:rPr>
              <a:t>Project/Process Risk Assessment Steps</a:t>
            </a:r>
          </a:p>
        </p:txBody>
      </p:sp>
      <p:sp>
        <p:nvSpPr>
          <p:cNvPr id="5" name="Title 3">
            <a:extLst>
              <a:ext uri="{FF2B5EF4-FFF2-40B4-BE49-F238E27FC236}">
                <a16:creationId xmlns:a16="http://schemas.microsoft.com/office/drawing/2014/main" id="{54A77ED0-4492-4ECB-BEA0-97D24BB9D223}"/>
              </a:ext>
            </a:extLst>
          </p:cNvPr>
          <p:cNvSpPr txBox="1">
            <a:spLocks/>
          </p:cNvSpPr>
          <p:nvPr/>
        </p:nvSpPr>
        <p:spPr>
          <a:xfrm>
            <a:off x="978216" y="2649700"/>
            <a:ext cx="8264929" cy="615553"/>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Section 4</a:t>
            </a:r>
            <a:r>
              <a:rPr lang="en-US" sz="4000" dirty="0"/>
              <a:t> </a:t>
            </a:r>
            <a:endParaRPr lang="en-NG" sz="4000" i="1" dirty="0"/>
          </a:p>
        </p:txBody>
      </p:sp>
      <p:sp>
        <p:nvSpPr>
          <p:cNvPr id="7" name="Title 3">
            <a:extLst>
              <a:ext uri="{FF2B5EF4-FFF2-40B4-BE49-F238E27FC236}">
                <a16:creationId xmlns:a16="http://schemas.microsoft.com/office/drawing/2014/main" id="{3B018EC0-65F1-4206-7DBA-38ED3517A915}"/>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80487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GB" sz="2425" b="1" dirty="0">
                <a:solidFill>
                  <a:srgbClr val="FF0000"/>
                </a:solidFill>
                <a:latin typeface="Book Antiqua" panose="02040602050305030304" pitchFamily="18" charset="0"/>
              </a:rPr>
              <a:t>An Organisation’s Control framework</a:t>
            </a:r>
            <a:endParaRPr lang="en-GB" altLang="en-US"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E49D115F-57E7-4DB8-6771-6C1267010F4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5077542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2"/>
            </p:custDataLst>
          </p:nvPr>
        </p:nvGrpSpPr>
        <p:grpSpPr>
          <a:xfrm>
            <a:off x="1745721" y="1462328"/>
            <a:ext cx="6517748" cy="4861816"/>
            <a:chOff x="530352" y="685800"/>
            <a:chExt cx="8997696" cy="6711696"/>
          </a:xfrm>
        </p:grpSpPr>
        <p:sp>
          <p:nvSpPr>
            <p:cNvPr id="5" name="Footer block" hidden="1"/>
            <p:cNvSpPr>
              <a:spLocks noChangeArrowheads="1"/>
            </p:cNvSpPr>
            <p:nvPr/>
          </p:nvSpPr>
          <p:spPr bwMode="gray">
            <a:xfrm>
              <a:off x="530352" y="6784848"/>
              <a:ext cx="8988552"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6" name="Title block" hidden="1"/>
            <p:cNvSpPr>
              <a:spLocks noChangeArrowheads="1"/>
            </p:cNvSpPr>
            <p:nvPr/>
          </p:nvSpPr>
          <p:spPr bwMode="gray">
            <a:xfrm>
              <a:off x="530352" y="1143000"/>
              <a:ext cx="8988552"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7" name="Header block" hidden="1"/>
            <p:cNvSpPr>
              <a:spLocks noChangeArrowheads="1"/>
            </p:cNvSpPr>
            <p:nvPr/>
          </p:nvSpPr>
          <p:spPr bwMode="gray">
            <a:xfrm>
              <a:off x="530352" y="685800"/>
              <a:ext cx="8988552"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45858" tIns="0" rIns="46795" bIns="0" anchor="ctr"/>
            <a:lstStyle/>
            <a:p>
              <a:pPr algn="ctr" defTabSz="580748">
                <a:buSzPct val="90000"/>
                <a:defRPr/>
              </a:pPr>
              <a:endParaRPr lang="en-GB" sz="1013" dirty="0">
                <a:solidFill>
                  <a:schemeClr val="folHlink"/>
                </a:solidFill>
                <a:cs typeface="Arial" charset="0"/>
              </a:endParaRPr>
            </a:p>
          </p:txBody>
        </p:sp>
        <p:grpSp>
          <p:nvGrpSpPr>
            <p:cNvPr id="8" name="Group 600" hidden="1"/>
            <p:cNvGrpSpPr/>
            <p:nvPr userDrawn="1"/>
          </p:nvGrpSpPr>
          <p:grpSpPr>
            <a:xfrm>
              <a:off x="530352" y="6016752"/>
              <a:ext cx="8997696" cy="609600"/>
              <a:chOff x="530352" y="6016752"/>
              <a:chExt cx="8997696" cy="609600"/>
            </a:xfrm>
          </p:grpSpPr>
          <p:sp>
            <p:nvSpPr>
              <p:cNvPr id="44" name="Content block 606" hidden="1"/>
              <p:cNvSpPr>
                <a:spLocks noChangeArrowheads="1"/>
              </p:cNvSpPr>
              <p:nvPr/>
            </p:nvSpPr>
            <p:spPr bwMode="gray">
              <a:xfrm>
                <a:off x="8156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7" name="Content block 603" hidden="1"/>
              <p:cNvSpPr>
                <a:spLocks noChangeArrowheads="1"/>
              </p:cNvSpPr>
              <p:nvPr/>
            </p:nvSpPr>
            <p:spPr bwMode="gray">
              <a:xfrm>
                <a:off x="358474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8" name="Content block 602" hidden="1"/>
              <p:cNvSpPr>
                <a:spLocks noChangeArrowheads="1"/>
              </p:cNvSpPr>
              <p:nvPr/>
            </p:nvSpPr>
            <p:spPr bwMode="gray">
              <a:xfrm>
                <a:off x="2057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9" name="Content block 601" hidden="1"/>
              <p:cNvSpPr>
                <a:spLocks noChangeArrowheads="1"/>
              </p:cNvSpPr>
              <p:nvPr/>
            </p:nvSpPr>
            <p:spPr bwMode="gray">
              <a:xfrm>
                <a:off x="530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grpSp>
        <p:grpSp>
          <p:nvGrpSpPr>
            <p:cNvPr id="9" name="Group 500" hidden="1"/>
            <p:cNvGrpSpPr/>
            <p:nvPr userDrawn="1"/>
          </p:nvGrpSpPr>
          <p:grpSpPr>
            <a:xfrm>
              <a:off x="530352" y="5257800"/>
              <a:ext cx="8997696" cy="609600"/>
              <a:chOff x="530352" y="5257800"/>
              <a:chExt cx="8997696" cy="609600"/>
            </a:xfrm>
          </p:grpSpPr>
          <p:sp>
            <p:nvSpPr>
              <p:cNvPr id="38" name="Content block 506" hidden="1"/>
              <p:cNvSpPr>
                <a:spLocks noChangeArrowheads="1"/>
              </p:cNvSpPr>
              <p:nvPr/>
            </p:nvSpPr>
            <p:spPr bwMode="gray">
              <a:xfrm>
                <a:off x="8156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1" name="Content block 503" hidden="1"/>
              <p:cNvSpPr>
                <a:spLocks noChangeArrowheads="1"/>
              </p:cNvSpPr>
              <p:nvPr/>
            </p:nvSpPr>
            <p:spPr bwMode="gray">
              <a:xfrm>
                <a:off x="358474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2" name="Content block 502" hidden="1"/>
              <p:cNvSpPr>
                <a:spLocks noChangeArrowheads="1"/>
              </p:cNvSpPr>
              <p:nvPr/>
            </p:nvSpPr>
            <p:spPr bwMode="gray">
              <a:xfrm>
                <a:off x="2057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43" name="Content block 501" hidden="1"/>
              <p:cNvSpPr>
                <a:spLocks noChangeArrowheads="1"/>
              </p:cNvSpPr>
              <p:nvPr/>
            </p:nvSpPr>
            <p:spPr bwMode="gray">
              <a:xfrm>
                <a:off x="530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grpSp>
        <p:grpSp>
          <p:nvGrpSpPr>
            <p:cNvPr id="10" name="Group 400" hidden="1"/>
            <p:cNvGrpSpPr/>
            <p:nvPr userDrawn="1"/>
          </p:nvGrpSpPr>
          <p:grpSpPr>
            <a:xfrm>
              <a:off x="530352" y="4498848"/>
              <a:ext cx="8997696" cy="609600"/>
              <a:chOff x="530352" y="4498848"/>
              <a:chExt cx="8997696" cy="609600"/>
            </a:xfrm>
          </p:grpSpPr>
          <p:sp>
            <p:nvSpPr>
              <p:cNvPr id="32" name="Content block 406" hidden="1"/>
              <p:cNvSpPr>
                <a:spLocks noChangeArrowheads="1"/>
              </p:cNvSpPr>
              <p:nvPr/>
            </p:nvSpPr>
            <p:spPr bwMode="gray">
              <a:xfrm>
                <a:off x="8156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5" name="Content block 403" hidden="1"/>
              <p:cNvSpPr>
                <a:spLocks noChangeArrowheads="1"/>
              </p:cNvSpPr>
              <p:nvPr/>
            </p:nvSpPr>
            <p:spPr bwMode="gray">
              <a:xfrm>
                <a:off x="358474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6" name="Content block 402" hidden="1"/>
              <p:cNvSpPr>
                <a:spLocks noChangeArrowheads="1"/>
              </p:cNvSpPr>
              <p:nvPr/>
            </p:nvSpPr>
            <p:spPr bwMode="gray">
              <a:xfrm>
                <a:off x="2057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7" name="Content block 401" hidden="1"/>
              <p:cNvSpPr>
                <a:spLocks noChangeArrowheads="1"/>
              </p:cNvSpPr>
              <p:nvPr/>
            </p:nvSpPr>
            <p:spPr bwMode="gray">
              <a:xfrm>
                <a:off x="530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grpSp>
        <p:grpSp>
          <p:nvGrpSpPr>
            <p:cNvPr id="11" name="Group 300" hidden="1"/>
            <p:cNvGrpSpPr/>
            <p:nvPr userDrawn="1"/>
          </p:nvGrpSpPr>
          <p:grpSpPr>
            <a:xfrm>
              <a:off x="530352" y="3730752"/>
              <a:ext cx="8997696" cy="609600"/>
              <a:chOff x="530352" y="3730752"/>
              <a:chExt cx="8997696" cy="609600"/>
            </a:xfrm>
          </p:grpSpPr>
          <p:sp>
            <p:nvSpPr>
              <p:cNvPr id="26" name="Content block 306" hidden="1"/>
              <p:cNvSpPr>
                <a:spLocks noChangeArrowheads="1"/>
              </p:cNvSpPr>
              <p:nvPr/>
            </p:nvSpPr>
            <p:spPr bwMode="gray">
              <a:xfrm>
                <a:off x="8156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9" name="Content block 303" hidden="1"/>
              <p:cNvSpPr>
                <a:spLocks noChangeArrowheads="1"/>
              </p:cNvSpPr>
              <p:nvPr/>
            </p:nvSpPr>
            <p:spPr bwMode="gray">
              <a:xfrm>
                <a:off x="358474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0" name="Content block 302" hidden="1"/>
              <p:cNvSpPr>
                <a:spLocks noChangeArrowheads="1"/>
              </p:cNvSpPr>
              <p:nvPr/>
            </p:nvSpPr>
            <p:spPr bwMode="gray">
              <a:xfrm>
                <a:off x="2057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31" name="Content block 301" hidden="1"/>
              <p:cNvSpPr>
                <a:spLocks noChangeArrowheads="1"/>
              </p:cNvSpPr>
              <p:nvPr/>
            </p:nvSpPr>
            <p:spPr bwMode="gray">
              <a:xfrm>
                <a:off x="530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grpSp>
        <p:grpSp>
          <p:nvGrpSpPr>
            <p:cNvPr id="12" name="Group 200" hidden="1"/>
            <p:cNvGrpSpPr/>
            <p:nvPr userDrawn="1"/>
          </p:nvGrpSpPr>
          <p:grpSpPr>
            <a:xfrm>
              <a:off x="530352" y="2971800"/>
              <a:ext cx="8997696" cy="609600"/>
              <a:chOff x="530352" y="2971800"/>
              <a:chExt cx="8997696" cy="609600"/>
            </a:xfrm>
          </p:grpSpPr>
          <p:sp>
            <p:nvSpPr>
              <p:cNvPr id="20" name="Content block 206" hidden="1"/>
              <p:cNvSpPr>
                <a:spLocks noChangeArrowheads="1"/>
              </p:cNvSpPr>
              <p:nvPr/>
            </p:nvSpPr>
            <p:spPr bwMode="gray">
              <a:xfrm>
                <a:off x="8156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3" name="Content block 203" hidden="1"/>
              <p:cNvSpPr>
                <a:spLocks noChangeArrowheads="1"/>
              </p:cNvSpPr>
              <p:nvPr/>
            </p:nvSpPr>
            <p:spPr bwMode="gray">
              <a:xfrm>
                <a:off x="358474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4" name="Content block 202" hidden="1"/>
              <p:cNvSpPr>
                <a:spLocks noChangeArrowheads="1"/>
              </p:cNvSpPr>
              <p:nvPr/>
            </p:nvSpPr>
            <p:spPr bwMode="gray">
              <a:xfrm>
                <a:off x="2057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25" name="Content block 201" hidden="1"/>
              <p:cNvSpPr>
                <a:spLocks noChangeArrowheads="1"/>
              </p:cNvSpPr>
              <p:nvPr/>
            </p:nvSpPr>
            <p:spPr bwMode="gray">
              <a:xfrm>
                <a:off x="530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grpSp>
        <p:grpSp>
          <p:nvGrpSpPr>
            <p:cNvPr id="13" name="Group 100" hidden="1"/>
            <p:cNvGrpSpPr/>
            <p:nvPr userDrawn="1"/>
          </p:nvGrpSpPr>
          <p:grpSpPr>
            <a:xfrm>
              <a:off x="530352" y="2212848"/>
              <a:ext cx="8997696" cy="609600"/>
              <a:chOff x="530352" y="2212848"/>
              <a:chExt cx="8997696" cy="609600"/>
            </a:xfrm>
          </p:grpSpPr>
          <p:sp>
            <p:nvSpPr>
              <p:cNvPr id="14" name="Content block 106" hidden="1"/>
              <p:cNvSpPr>
                <a:spLocks noChangeArrowheads="1"/>
              </p:cNvSpPr>
              <p:nvPr/>
            </p:nvSpPr>
            <p:spPr bwMode="gray">
              <a:xfrm>
                <a:off x="8156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18" name="Content block 102" hidden="1"/>
              <p:cNvSpPr>
                <a:spLocks noChangeArrowheads="1"/>
              </p:cNvSpPr>
              <p:nvPr/>
            </p:nvSpPr>
            <p:spPr bwMode="gray">
              <a:xfrm>
                <a:off x="2057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sp>
            <p:nvSpPr>
              <p:cNvPr id="19" name="Content block 101" hidden="1"/>
              <p:cNvSpPr>
                <a:spLocks noChangeArrowheads="1"/>
              </p:cNvSpPr>
              <p:nvPr/>
            </p:nvSpPr>
            <p:spPr bwMode="gray">
              <a:xfrm>
                <a:off x="530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45982" tIns="0" rIns="46923" bIns="0" anchor="ctr"/>
              <a:lstStyle/>
              <a:p>
                <a:pPr algn="ctr" defTabSz="661247">
                  <a:defRPr/>
                </a:pPr>
                <a:endParaRPr lang="en-GB" sz="1303" dirty="0"/>
              </a:p>
            </p:txBody>
          </p:sp>
        </p:grpSp>
      </p:grpSp>
      <p:sp>
        <p:nvSpPr>
          <p:cNvPr id="60" name="TextBox 59"/>
          <p:cNvSpPr txBox="1"/>
          <p:nvPr/>
        </p:nvSpPr>
        <p:spPr>
          <a:xfrm>
            <a:off x="8471426" y="6330766"/>
            <a:ext cx="306451" cy="114157"/>
          </a:xfrm>
          <a:prstGeom prst="rect">
            <a:avLst/>
          </a:prstGeom>
          <a:noFill/>
        </p:spPr>
        <p:txBody>
          <a:bodyPr wrap="square" lIns="0" tIns="0" rIns="0" bIns="0" rtlCol="0">
            <a:spAutoFit/>
          </a:bodyPr>
          <a:lstStyle/>
          <a:p>
            <a:pPr indent="-182977" algn="ctr"/>
            <a:fld id="{C6FAC1E0-DB52-4D6E-AC15-D59DBA992529}" type="slidenum">
              <a:rPr lang="en-GB" sz="734">
                <a:latin typeface="Book Antiqua" panose="02040602050305030304" pitchFamily="18" charset="0"/>
              </a:rPr>
              <a:pPr indent="-182977" algn="ctr"/>
              <a:t>215</a:t>
            </a:fld>
            <a:endParaRPr lang="en-GB" sz="734" dirty="0">
              <a:latin typeface="Book Antiqua" panose="02040602050305030304" pitchFamily="18" charset="0"/>
            </a:endParaRPr>
          </a:p>
        </p:txBody>
      </p:sp>
      <p:grpSp>
        <p:nvGrpSpPr>
          <p:cNvPr id="54" name="Group 53"/>
          <p:cNvGrpSpPr/>
          <p:nvPr/>
        </p:nvGrpSpPr>
        <p:grpSpPr>
          <a:xfrm>
            <a:off x="855291" y="2052439"/>
            <a:ext cx="8973839" cy="5184575"/>
            <a:chOff x="5097839" y="1509975"/>
            <a:chExt cx="4689905" cy="4369640"/>
          </a:xfrm>
        </p:grpSpPr>
        <p:sp>
          <p:nvSpPr>
            <p:cNvPr id="50" name="Rectangle: Rounded Corners 49"/>
            <p:cNvSpPr/>
            <p:nvPr/>
          </p:nvSpPr>
          <p:spPr>
            <a:xfrm>
              <a:off x="5302860" y="5669532"/>
              <a:ext cx="571033" cy="180392"/>
            </a:xfrm>
            <a:prstGeom prst="round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8"/>
            </a:p>
          </p:txBody>
        </p:sp>
        <p:sp>
          <p:nvSpPr>
            <p:cNvPr id="51" name="TextBox 50"/>
            <p:cNvSpPr txBox="1"/>
            <p:nvPr/>
          </p:nvSpPr>
          <p:spPr>
            <a:xfrm>
              <a:off x="5848607" y="5629966"/>
              <a:ext cx="1348411" cy="249649"/>
            </a:xfrm>
            <a:prstGeom prst="rect">
              <a:avLst/>
            </a:prstGeom>
            <a:noFill/>
          </p:spPr>
          <p:txBody>
            <a:bodyPr wrap="square" rtlCol="0">
              <a:spAutoFit/>
            </a:bodyPr>
            <a:lstStyle/>
            <a:p>
              <a:r>
                <a:rPr lang="en-GB" sz="1415" dirty="0"/>
                <a:t>Foundation</a:t>
              </a:r>
            </a:p>
          </p:txBody>
        </p:sp>
        <p:sp>
          <p:nvSpPr>
            <p:cNvPr id="55" name="Rectangle: Rounded Corners 54"/>
            <p:cNvSpPr/>
            <p:nvPr/>
          </p:nvSpPr>
          <p:spPr>
            <a:xfrm>
              <a:off x="6845543" y="5670575"/>
              <a:ext cx="571033" cy="180392"/>
            </a:xfrm>
            <a:prstGeom prst="round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8"/>
            </a:p>
          </p:txBody>
        </p:sp>
        <p:sp>
          <p:nvSpPr>
            <p:cNvPr id="58" name="TextBox 57"/>
            <p:cNvSpPr txBox="1"/>
            <p:nvPr/>
          </p:nvSpPr>
          <p:spPr>
            <a:xfrm>
              <a:off x="7391291" y="5629966"/>
              <a:ext cx="1176637" cy="249649"/>
            </a:xfrm>
            <a:prstGeom prst="rect">
              <a:avLst/>
            </a:prstGeom>
            <a:noFill/>
          </p:spPr>
          <p:txBody>
            <a:bodyPr wrap="square" rtlCol="0">
              <a:spAutoFit/>
            </a:bodyPr>
            <a:lstStyle/>
            <a:p>
              <a:r>
                <a:rPr lang="en-GB" sz="1415" dirty="0"/>
                <a:t>Structure</a:t>
              </a:r>
            </a:p>
          </p:txBody>
        </p:sp>
        <p:sp>
          <p:nvSpPr>
            <p:cNvPr id="56" name="Rectangle: Rounded Corners 55"/>
            <p:cNvSpPr/>
            <p:nvPr/>
          </p:nvSpPr>
          <p:spPr>
            <a:xfrm>
              <a:off x="8216453" y="5671618"/>
              <a:ext cx="571033" cy="180392"/>
            </a:xfrm>
            <a:prstGeom prst="roundRect">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8"/>
            </a:p>
          </p:txBody>
        </p:sp>
        <p:sp>
          <p:nvSpPr>
            <p:cNvPr id="59" name="TextBox 58"/>
            <p:cNvSpPr txBox="1"/>
            <p:nvPr/>
          </p:nvSpPr>
          <p:spPr>
            <a:xfrm>
              <a:off x="8762201" y="5629966"/>
              <a:ext cx="1025543" cy="249649"/>
            </a:xfrm>
            <a:prstGeom prst="rect">
              <a:avLst/>
            </a:prstGeom>
            <a:noFill/>
          </p:spPr>
          <p:txBody>
            <a:bodyPr wrap="square" rtlCol="0">
              <a:spAutoFit/>
            </a:bodyPr>
            <a:lstStyle/>
            <a:p>
              <a:r>
                <a:rPr lang="en-GB" sz="1415" dirty="0"/>
                <a:t>Process</a:t>
              </a:r>
            </a:p>
          </p:txBody>
        </p:sp>
        <p:sp>
          <p:nvSpPr>
            <p:cNvPr id="62" name="Rectangle: Rounded Corners 61"/>
            <p:cNvSpPr>
              <a:spLocks noChangeAspect="1"/>
            </p:cNvSpPr>
            <p:nvPr/>
          </p:nvSpPr>
          <p:spPr>
            <a:xfrm>
              <a:off x="5097839" y="1509975"/>
              <a:ext cx="4486075" cy="3989026"/>
            </a:xfrm>
            <a:prstGeom prst="roundRect">
              <a:avLst>
                <a:gd name="adj" fmla="val 7531"/>
              </a:avLst>
            </a:prstGeom>
            <a:solidFill>
              <a:srgbClr val="F12B51">
                <a:lumMod val="50000"/>
              </a:srgbClr>
            </a:solidFill>
            <a:ln w="12700" cap="flat" cmpd="sng" algn="ctr">
              <a:noFill/>
              <a:prstDash val="solid"/>
              <a:miter lim="800000"/>
            </a:ln>
            <a:effectLst/>
          </p:spPr>
          <p:txBody>
            <a:bodyPr rot="0" spcFirstLastPara="0" vertOverflow="overflow" horzOverflow="overflow" vert="horz" wrap="square" lIns="60994" tIns="30497" rIns="60994" bIns="30497" numCol="1" spcCol="0" rtlCol="0" fromWordArt="0" anchor="ctr" anchorCtr="0" forceAA="0" compatLnSpc="1">
              <a:prstTxWarp prst="textNoShape">
                <a:avLst/>
              </a:prstTxWarp>
              <a:noAutofit/>
            </a:bodyPr>
            <a:lstStyle/>
            <a:p>
              <a:pPr defTabSz="609925"/>
              <a:endParaRPr lang="en-GB" sz="657" kern="0">
                <a:solidFill>
                  <a:prstClr val="black"/>
                </a:solidFill>
                <a:latin typeface="Book Antiqua"/>
              </a:endParaRPr>
            </a:p>
          </p:txBody>
        </p:sp>
        <p:sp>
          <p:nvSpPr>
            <p:cNvPr id="64" name="Rectangle: Rounded Corners 63"/>
            <p:cNvSpPr/>
            <p:nvPr/>
          </p:nvSpPr>
          <p:spPr>
            <a:xfrm>
              <a:off x="5324682" y="1896800"/>
              <a:ext cx="3981151" cy="3265489"/>
            </a:xfrm>
            <a:prstGeom prst="roundRect">
              <a:avLst>
                <a:gd name="adj" fmla="val 5304"/>
              </a:avLst>
            </a:prstGeom>
            <a:solidFill>
              <a:schemeClr val="accent2">
                <a:lumMod val="40000"/>
                <a:lumOff val="60000"/>
              </a:schemeClr>
            </a:solidFill>
            <a:ln w="12700" cap="flat" cmpd="sng" algn="ctr">
              <a:noFill/>
              <a:prstDash val="solid"/>
              <a:miter lim="800000"/>
            </a:ln>
            <a:effectLst/>
          </p:spPr>
          <p:txBody>
            <a:bodyPr rot="0" spcFirstLastPara="0" vertOverflow="overflow" horzOverflow="overflow" vert="horz" wrap="square" lIns="60994" tIns="30497" rIns="60994" bIns="30497" numCol="1" spcCol="0" rtlCol="0" fromWordArt="0" anchor="ctr" anchorCtr="0" forceAA="0" compatLnSpc="1">
              <a:prstTxWarp prst="textNoShape">
                <a:avLst/>
              </a:prstTxWarp>
              <a:noAutofit/>
            </a:bodyPr>
            <a:lstStyle/>
            <a:p>
              <a:pPr defTabSz="609925"/>
              <a:endParaRPr lang="en-GB" sz="657" kern="0" dirty="0">
                <a:solidFill>
                  <a:prstClr val="black"/>
                </a:solidFill>
                <a:latin typeface="Book Antiqua"/>
              </a:endParaRPr>
            </a:p>
          </p:txBody>
        </p:sp>
        <p:sp>
          <p:nvSpPr>
            <p:cNvPr id="93" name="Rectangle: Rounded Corners 92"/>
            <p:cNvSpPr/>
            <p:nvPr/>
          </p:nvSpPr>
          <p:spPr>
            <a:xfrm>
              <a:off x="5660750" y="2250231"/>
              <a:ext cx="3310972" cy="2580186"/>
            </a:xfrm>
            <a:prstGeom prst="roundRect">
              <a:avLst>
                <a:gd name="adj" fmla="val 5408"/>
              </a:avLst>
            </a:prstGeom>
            <a:solidFill>
              <a:schemeClr val="bg1"/>
            </a:solidFill>
            <a:ln w="12700" cap="flat" cmpd="sng" algn="ctr">
              <a:noFill/>
              <a:prstDash val="solid"/>
              <a:miter lim="800000"/>
            </a:ln>
            <a:effectLst/>
          </p:spPr>
          <p:txBody>
            <a:bodyPr rot="0" spcFirstLastPara="0" vertOverflow="overflow" horzOverflow="overflow" vert="horz" wrap="square" lIns="60994" tIns="30497" rIns="60994" bIns="30497" numCol="1" spcCol="0" rtlCol="0" fromWordArt="0" anchor="ctr" anchorCtr="0" forceAA="0" compatLnSpc="1">
              <a:prstTxWarp prst="textNoShape">
                <a:avLst/>
              </a:prstTxWarp>
              <a:noAutofit/>
            </a:bodyPr>
            <a:lstStyle/>
            <a:p>
              <a:pPr defTabSz="609925"/>
              <a:endParaRPr lang="en-GB" sz="657" kern="0" dirty="0">
                <a:solidFill>
                  <a:prstClr val="black"/>
                </a:solidFill>
                <a:latin typeface="Book Antiqua"/>
              </a:endParaRPr>
            </a:p>
          </p:txBody>
        </p:sp>
        <p:sp>
          <p:nvSpPr>
            <p:cNvPr id="65" name="Rectangle: Rounded Corners 64"/>
            <p:cNvSpPr/>
            <p:nvPr/>
          </p:nvSpPr>
          <p:spPr>
            <a:xfrm>
              <a:off x="5753160" y="2338195"/>
              <a:ext cx="3119721" cy="374904"/>
            </a:xfrm>
            <a:prstGeom prst="roundRect">
              <a:avLst/>
            </a:prstGeom>
            <a:solidFill>
              <a:srgbClr val="FF0000"/>
            </a:solidFill>
            <a:ln w="12700" cap="flat" cmpd="sng" algn="ctr">
              <a:noFill/>
              <a:prstDash val="solid"/>
              <a:miter lim="800000"/>
            </a:ln>
            <a:effectLst/>
          </p:spPr>
          <p:txBody>
            <a:bodyPr rot="0" spcFirstLastPara="0" vertOverflow="overflow" horzOverflow="overflow" vert="horz" wrap="square" lIns="60994" tIns="30497" rIns="60994" bIns="30497" numCol="1" spcCol="0" rtlCol="0" fromWordArt="0" anchor="ctr" anchorCtr="0" forceAA="0" compatLnSpc="1">
              <a:prstTxWarp prst="textNoShape">
                <a:avLst/>
              </a:prstTxWarp>
              <a:noAutofit/>
            </a:bodyPr>
            <a:lstStyle/>
            <a:p>
              <a:pPr algn="ctr"/>
              <a:r>
                <a:rPr lang="en-GB" sz="1415" b="1" dirty="0">
                  <a:solidFill>
                    <a:schemeClr val="bg1"/>
                  </a:solidFill>
                  <a:latin typeface="Book Antiqua" panose="02040602050305030304" pitchFamily="18" charset="0"/>
                </a:rPr>
                <a:t>Board, CEO and </a:t>
              </a:r>
            </a:p>
            <a:p>
              <a:pPr algn="ctr"/>
              <a:r>
                <a:rPr lang="en-GB" sz="1415" b="1" dirty="0">
                  <a:solidFill>
                    <a:schemeClr val="bg1"/>
                  </a:solidFill>
                  <a:latin typeface="Book Antiqua" panose="02040602050305030304" pitchFamily="18" charset="0"/>
                </a:rPr>
                <a:t>Executive Committee</a:t>
              </a:r>
              <a:endParaRPr lang="en-GB" sz="862" b="1" dirty="0">
                <a:solidFill>
                  <a:schemeClr val="bg1"/>
                </a:solidFill>
                <a:latin typeface="Book Antiqua" panose="02040602050305030304" pitchFamily="18" charset="0"/>
              </a:endParaRPr>
            </a:p>
          </p:txBody>
        </p:sp>
        <p:sp>
          <p:nvSpPr>
            <p:cNvPr id="66" name="Rectangle: Rounded Corners 65"/>
            <p:cNvSpPr/>
            <p:nvPr/>
          </p:nvSpPr>
          <p:spPr>
            <a:xfrm>
              <a:off x="5744817" y="3564212"/>
              <a:ext cx="1005840" cy="730393"/>
            </a:xfrm>
            <a:prstGeom prst="roundRect">
              <a:avLst/>
            </a:prstGeom>
            <a:solidFill>
              <a:srgbClr val="FF9933"/>
            </a:solidFill>
            <a:ln>
              <a:solidFill>
                <a:schemeClr val="bg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45202" rIns="0" bIns="45202" numCol="1" spcCol="1270" anchor="ctr" anchorCtr="0">
              <a:noAutofit/>
            </a:bodyPr>
            <a:lstStyle/>
            <a:p>
              <a:pPr algn="ctr" defTabSz="328421">
                <a:lnSpc>
                  <a:spcPct val="90000"/>
                </a:lnSpc>
                <a:spcAft>
                  <a:spcPct val="35000"/>
                </a:spcAft>
              </a:pPr>
              <a:r>
                <a:rPr lang="en-GB" sz="1415" b="1" dirty="0"/>
                <a:t>Compliance and Assurance</a:t>
              </a:r>
            </a:p>
          </p:txBody>
        </p:sp>
        <p:sp>
          <p:nvSpPr>
            <p:cNvPr id="67" name="Rectangle: Rounded Corners 66"/>
            <p:cNvSpPr/>
            <p:nvPr/>
          </p:nvSpPr>
          <p:spPr>
            <a:xfrm>
              <a:off x="6810102" y="2773727"/>
              <a:ext cx="1005840" cy="731520"/>
            </a:xfrm>
            <a:prstGeom prst="roundRect">
              <a:avLst/>
            </a:prstGeom>
            <a:solidFill>
              <a:schemeClr val="accent2">
                <a:lumMod val="40000"/>
                <a:lumOff val="60000"/>
              </a:schemeClr>
            </a:solidFill>
            <a:ln>
              <a:solidFill>
                <a:schemeClr val="bg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45202" rIns="0" bIns="45202" numCol="1" spcCol="1270" anchor="ctr" anchorCtr="0">
              <a:noAutofit/>
            </a:bodyPr>
            <a:lstStyle/>
            <a:p>
              <a:pPr algn="ctr" defTabSz="328421">
                <a:lnSpc>
                  <a:spcPct val="90000"/>
                </a:lnSpc>
                <a:spcAft>
                  <a:spcPct val="35000"/>
                </a:spcAft>
              </a:pPr>
              <a:r>
                <a:rPr lang="en-GB" sz="1415" b="1" dirty="0"/>
                <a:t>Code of Conduct </a:t>
              </a:r>
            </a:p>
          </p:txBody>
        </p:sp>
        <p:sp>
          <p:nvSpPr>
            <p:cNvPr id="68" name="Rectangle: Rounded Corners 67"/>
            <p:cNvSpPr/>
            <p:nvPr/>
          </p:nvSpPr>
          <p:spPr>
            <a:xfrm>
              <a:off x="7867042" y="2773727"/>
              <a:ext cx="1005840" cy="731520"/>
            </a:xfrm>
            <a:prstGeom prst="roundRect">
              <a:avLst/>
            </a:prstGeom>
            <a:solidFill>
              <a:schemeClr val="accent2">
                <a:lumMod val="40000"/>
                <a:lumOff val="60000"/>
              </a:schemeClr>
            </a:solidFill>
            <a:ln>
              <a:solidFill>
                <a:schemeClr val="bg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45202" rIns="0" bIns="45202" numCol="1" spcCol="1270" anchor="ctr" anchorCtr="0">
              <a:noAutofit/>
            </a:bodyPr>
            <a:lstStyle/>
            <a:p>
              <a:pPr algn="ctr" defTabSz="328421"/>
              <a:r>
                <a:rPr lang="en-GB" sz="1415" b="1" dirty="0"/>
                <a:t>Standards, Manuals </a:t>
              </a:r>
            </a:p>
            <a:p>
              <a:pPr algn="ctr" defTabSz="328421"/>
              <a:r>
                <a:rPr lang="en-GB" sz="1415" b="1" dirty="0"/>
                <a:t>and Guides</a:t>
              </a:r>
              <a:endParaRPr lang="en-GB" sz="821" b="1" dirty="0"/>
            </a:p>
          </p:txBody>
        </p:sp>
        <p:sp>
          <p:nvSpPr>
            <p:cNvPr id="69" name="Rectangle: Rounded Corners 68"/>
            <p:cNvSpPr/>
            <p:nvPr/>
          </p:nvSpPr>
          <p:spPr>
            <a:xfrm>
              <a:off x="5753160" y="2773727"/>
              <a:ext cx="1005840" cy="731520"/>
            </a:xfrm>
            <a:prstGeom prst="roundRect">
              <a:avLst/>
            </a:prstGeom>
            <a:solidFill>
              <a:schemeClr val="accent2">
                <a:lumMod val="40000"/>
                <a:lumOff val="60000"/>
              </a:schemeClr>
            </a:solidFill>
            <a:ln>
              <a:solidFill>
                <a:schemeClr val="bg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45202" rIns="0" bIns="45202" numCol="1" spcCol="1270" anchor="ctr" anchorCtr="0">
              <a:noAutofit/>
            </a:bodyPr>
            <a:lstStyle/>
            <a:p>
              <a:pPr algn="ctr" defTabSz="328421">
                <a:lnSpc>
                  <a:spcPct val="90000"/>
                </a:lnSpc>
                <a:spcAft>
                  <a:spcPct val="35000"/>
                </a:spcAft>
              </a:pPr>
              <a:r>
                <a:rPr lang="en-GB" sz="1415" b="1" dirty="0"/>
                <a:t>Statement on Risk Management</a:t>
              </a:r>
            </a:p>
          </p:txBody>
        </p:sp>
        <p:sp>
          <p:nvSpPr>
            <p:cNvPr id="70" name="Rectangle: Rounded Corners 69"/>
            <p:cNvSpPr/>
            <p:nvPr/>
          </p:nvSpPr>
          <p:spPr>
            <a:xfrm>
              <a:off x="6805931" y="3564144"/>
              <a:ext cx="1005840" cy="730529"/>
            </a:xfrm>
            <a:prstGeom prst="roundRect">
              <a:avLst/>
            </a:prstGeom>
            <a:solidFill>
              <a:srgbClr val="FF9933"/>
            </a:solidFill>
            <a:ln>
              <a:solidFill>
                <a:schemeClr val="bg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45202" rIns="0" bIns="45202" numCol="1" spcCol="1270" anchor="ctr" anchorCtr="0">
              <a:noAutofit/>
            </a:bodyPr>
            <a:lstStyle/>
            <a:p>
              <a:pPr algn="ctr" defTabSz="328421">
                <a:lnSpc>
                  <a:spcPct val="90000"/>
                </a:lnSpc>
                <a:spcAft>
                  <a:spcPct val="35000"/>
                </a:spcAft>
              </a:pPr>
              <a:r>
                <a:rPr lang="en-GB" sz="1415" b="1" dirty="0"/>
                <a:t>Delegation of Authority</a:t>
              </a:r>
            </a:p>
          </p:txBody>
        </p:sp>
        <p:sp>
          <p:nvSpPr>
            <p:cNvPr id="71" name="Rectangle: Rounded Corners 70"/>
            <p:cNvSpPr/>
            <p:nvPr/>
          </p:nvSpPr>
          <p:spPr>
            <a:xfrm>
              <a:off x="7867042" y="3562794"/>
              <a:ext cx="1005840" cy="733228"/>
            </a:xfrm>
            <a:prstGeom prst="roundRect">
              <a:avLst/>
            </a:prstGeom>
            <a:solidFill>
              <a:srgbClr val="FF9933"/>
            </a:solidFill>
            <a:ln>
              <a:solidFill>
                <a:schemeClr val="bg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45202" rIns="0" bIns="45202" numCol="1" spcCol="1270" anchor="ctr" anchorCtr="0">
              <a:noAutofit/>
            </a:bodyPr>
            <a:lstStyle/>
            <a:p>
              <a:pPr algn="ctr" defTabSz="328421">
                <a:lnSpc>
                  <a:spcPct val="90000"/>
                </a:lnSpc>
                <a:spcAft>
                  <a:spcPct val="35000"/>
                </a:spcAft>
              </a:pPr>
              <a:r>
                <a:rPr lang="en-GB" sz="1415" b="1" dirty="0"/>
                <a:t>Strategy, Planning &amp; </a:t>
              </a:r>
            </a:p>
            <a:p>
              <a:pPr algn="ctr" defTabSz="328421">
                <a:lnSpc>
                  <a:spcPct val="90000"/>
                </a:lnSpc>
                <a:spcAft>
                  <a:spcPct val="35000"/>
                </a:spcAft>
              </a:pPr>
              <a:r>
                <a:rPr lang="en-GB" sz="1415" b="1" dirty="0"/>
                <a:t>Performance Appraisal</a:t>
              </a:r>
            </a:p>
          </p:txBody>
        </p:sp>
        <p:sp>
          <p:nvSpPr>
            <p:cNvPr id="72" name="Rectangle: Rounded Corners 71"/>
            <p:cNvSpPr/>
            <p:nvPr/>
          </p:nvSpPr>
          <p:spPr>
            <a:xfrm>
              <a:off x="7333366" y="4336907"/>
              <a:ext cx="1539516" cy="374904"/>
            </a:xfrm>
            <a:prstGeom prst="roundRect">
              <a:avLst/>
            </a:prstGeom>
            <a:solidFill>
              <a:srgbClr val="FF0000"/>
            </a:solidFill>
            <a:ln w="12700" cap="flat" cmpd="sng" algn="ctr">
              <a:noFill/>
              <a:prstDash val="solid"/>
              <a:miter lim="800000"/>
            </a:ln>
            <a:effectLst/>
          </p:spPr>
          <p:txBody>
            <a:bodyPr rot="0" spcFirstLastPara="0" vertOverflow="overflow" horzOverflow="overflow" vert="horz" wrap="square" lIns="60994" tIns="30497" rIns="60994" bIns="30497" numCol="1" spcCol="0" rtlCol="0" fromWordArt="0" anchor="ctr" anchorCtr="0" forceAA="0" compatLnSpc="1">
              <a:prstTxWarp prst="textNoShape">
                <a:avLst/>
              </a:prstTxWarp>
              <a:noAutofit/>
            </a:bodyPr>
            <a:lstStyle/>
            <a:p>
              <a:pPr algn="ctr"/>
              <a:r>
                <a:rPr lang="en-GB" sz="1415" b="1" dirty="0">
                  <a:solidFill>
                    <a:schemeClr val="bg1"/>
                  </a:solidFill>
                  <a:latin typeface="Book Antiqua" panose="02040602050305030304" pitchFamily="18" charset="0"/>
                </a:rPr>
                <a:t>Legal Entities</a:t>
              </a:r>
            </a:p>
          </p:txBody>
        </p:sp>
        <p:sp>
          <p:nvSpPr>
            <p:cNvPr id="73" name="Rectangle: Rounded Corners 72"/>
            <p:cNvSpPr/>
            <p:nvPr/>
          </p:nvSpPr>
          <p:spPr>
            <a:xfrm>
              <a:off x="5744817" y="4336907"/>
              <a:ext cx="1559126" cy="374904"/>
            </a:xfrm>
            <a:prstGeom prst="roundRect">
              <a:avLst/>
            </a:prstGeom>
            <a:solidFill>
              <a:srgbClr val="FF0000"/>
            </a:solidFill>
            <a:ln w="12700" cap="flat" cmpd="sng" algn="ctr">
              <a:noFill/>
              <a:prstDash val="solid"/>
              <a:miter lim="800000"/>
            </a:ln>
            <a:effectLst/>
          </p:spPr>
          <p:txBody>
            <a:bodyPr rot="0" spcFirstLastPara="0" vertOverflow="overflow" horzOverflow="overflow" vert="horz" wrap="square" lIns="60994" tIns="30497" rIns="60994" bIns="30497" numCol="1" spcCol="0" rtlCol="0" fromWordArt="0" anchor="ctr" anchorCtr="0" forceAA="0" compatLnSpc="1">
              <a:prstTxWarp prst="textNoShape">
                <a:avLst/>
              </a:prstTxWarp>
              <a:noAutofit/>
            </a:bodyPr>
            <a:lstStyle/>
            <a:p>
              <a:pPr algn="ctr"/>
              <a:r>
                <a:rPr lang="en-GB" sz="1415" b="1" dirty="0">
                  <a:solidFill>
                    <a:schemeClr val="bg1"/>
                  </a:solidFill>
                  <a:latin typeface="Book Antiqua" panose="02040602050305030304" pitchFamily="18" charset="0"/>
                </a:rPr>
                <a:t>Business Function</a:t>
              </a:r>
            </a:p>
          </p:txBody>
        </p:sp>
        <p:sp>
          <p:nvSpPr>
            <p:cNvPr id="74" name="TextBox 73"/>
            <p:cNvSpPr txBox="1"/>
            <p:nvPr/>
          </p:nvSpPr>
          <p:spPr>
            <a:xfrm>
              <a:off x="5193377" y="1595473"/>
              <a:ext cx="4294996" cy="251521"/>
            </a:xfrm>
            <a:prstGeom prst="rect">
              <a:avLst/>
            </a:prstGeom>
            <a:noFill/>
          </p:spPr>
          <p:txBody>
            <a:bodyPr wrap="square" rtlCol="0">
              <a:spAutoFit/>
            </a:bodyPr>
            <a:lstStyle/>
            <a:p>
              <a:pPr algn="ctr"/>
              <a:r>
                <a:rPr lang="en-GB" sz="1415" b="1" dirty="0">
                  <a:solidFill>
                    <a:schemeClr val="bg1"/>
                  </a:solidFill>
                  <a:latin typeface="Book Antiqua" panose="02040602050305030304" pitchFamily="18" charset="0"/>
                </a:rPr>
                <a:t>External Regulation and Legal Environment,</a:t>
              </a:r>
            </a:p>
          </p:txBody>
        </p:sp>
        <p:sp>
          <p:nvSpPr>
            <p:cNvPr id="75" name="TextBox 74"/>
            <p:cNvSpPr txBox="1"/>
            <p:nvPr/>
          </p:nvSpPr>
          <p:spPr>
            <a:xfrm>
              <a:off x="6747807" y="1965595"/>
              <a:ext cx="820335" cy="300063"/>
            </a:xfrm>
            <a:prstGeom prst="rect">
              <a:avLst/>
            </a:prstGeom>
            <a:noFill/>
          </p:spPr>
          <p:txBody>
            <a:bodyPr wrap="none" rtlCol="0">
              <a:spAutoFit/>
            </a:bodyPr>
            <a:lstStyle/>
            <a:p>
              <a:r>
                <a:rPr lang="en-GB" sz="1617" b="1" dirty="0">
                  <a:latin typeface="Book Antiqua" panose="02040602050305030304" pitchFamily="18" charset="0"/>
                </a:rPr>
                <a:t>Business Code</a:t>
              </a:r>
            </a:p>
          </p:txBody>
        </p:sp>
        <p:sp>
          <p:nvSpPr>
            <p:cNvPr id="76" name="TextBox 75">
              <a:extLst>
                <a:ext uri="{FF2B5EF4-FFF2-40B4-BE49-F238E27FC236}">
                  <a16:creationId xmlns:a16="http://schemas.microsoft.com/office/drawing/2014/main" id="{A6CF798D-1584-41FF-AF45-72098ADDA2B2}"/>
                </a:ext>
              </a:extLst>
            </p:cNvPr>
            <p:cNvSpPr txBox="1"/>
            <p:nvPr/>
          </p:nvSpPr>
          <p:spPr>
            <a:xfrm>
              <a:off x="5345777" y="5225597"/>
              <a:ext cx="4294996" cy="251521"/>
            </a:xfrm>
            <a:prstGeom prst="rect">
              <a:avLst/>
            </a:prstGeom>
            <a:noFill/>
          </p:spPr>
          <p:txBody>
            <a:bodyPr wrap="square" rtlCol="0">
              <a:spAutoFit/>
            </a:bodyPr>
            <a:lstStyle/>
            <a:p>
              <a:pPr algn="ctr"/>
              <a:r>
                <a:rPr lang="en-GB" sz="1415" b="1" dirty="0">
                  <a:solidFill>
                    <a:schemeClr val="bg1"/>
                  </a:solidFill>
                  <a:latin typeface="Book Antiqua" panose="02040602050305030304" pitchFamily="18" charset="0"/>
                </a:rPr>
                <a:t>External Stakeholders</a:t>
              </a:r>
            </a:p>
          </p:txBody>
        </p:sp>
      </p:grpSp>
      <p:sp>
        <p:nvSpPr>
          <p:cNvPr id="77" name="Title 76"/>
          <p:cNvSpPr>
            <a:spLocks noGrp="1"/>
          </p:cNvSpPr>
          <p:nvPr>
            <p:ph type="title"/>
          </p:nvPr>
        </p:nvSpPr>
        <p:spPr>
          <a:xfrm>
            <a:off x="558084" y="1591304"/>
            <a:ext cx="6912768" cy="409414"/>
          </a:xfrm>
        </p:spPr>
        <p:txBody>
          <a:bodyPr/>
          <a:lstStyle/>
          <a:p>
            <a:r>
              <a:rPr lang="en-GB" sz="2627" dirty="0">
                <a:solidFill>
                  <a:srgbClr val="FF0000"/>
                </a:solidFill>
              </a:rPr>
              <a:t>An Organisation’s  CONTROL Framework</a:t>
            </a:r>
            <a:endParaRPr lang="en-GB" sz="2627" dirty="0"/>
          </a:p>
        </p:txBody>
      </p:sp>
      <p:sp>
        <p:nvSpPr>
          <p:cNvPr id="78" name="Title 3">
            <a:extLst>
              <a:ext uri="{FF2B5EF4-FFF2-40B4-BE49-F238E27FC236}">
                <a16:creationId xmlns:a16="http://schemas.microsoft.com/office/drawing/2014/main" id="{5A2CC6EE-A357-C271-208C-4E5EA82F021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ustDataLst>
      <p:tags r:id="rId1"/>
    </p:custDataLst>
    <p:extLst>
      <p:ext uri="{BB962C8B-B14F-4D97-AF65-F5344CB8AC3E}">
        <p14:creationId xmlns:p14="http://schemas.microsoft.com/office/powerpoint/2010/main" val="384723087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829" b="1" dirty="0">
                <a:solidFill>
                  <a:srgbClr val="FF0000"/>
                </a:solidFill>
                <a:latin typeface="Book Antiqua" panose="02040602050305030304" pitchFamily="18" charset="0"/>
              </a:rPr>
              <a:t>Internal Control (COSO framework)</a:t>
            </a:r>
          </a:p>
          <a:p>
            <a:pPr marL="458663" indent="-345566" defTabSz="905068">
              <a:lnSpc>
                <a:spcPct val="150000"/>
              </a:lnSpc>
              <a:spcBef>
                <a:spcPct val="20000"/>
              </a:spcBef>
              <a:spcAft>
                <a:spcPct val="20000"/>
              </a:spcAft>
              <a:buClr>
                <a:srgbClr val="000000"/>
              </a:buClr>
              <a:defRPr/>
            </a:pPr>
            <a:endParaRPr lang="en-GB" altLang="en-US"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399B4200-1AFB-3740-EB5F-07DBBAD2A40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73422379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a:extLst>
              <a:ext uri="{FF2B5EF4-FFF2-40B4-BE49-F238E27FC236}">
                <a16:creationId xmlns:a16="http://schemas.microsoft.com/office/drawing/2014/main" id="{33C3F151-CD50-4A81-8B2F-515E610CA200}"/>
              </a:ext>
            </a:extLst>
          </p:cNvPr>
          <p:cNvSpPr>
            <a:spLocks noChangeArrowheads="1"/>
          </p:cNvSpPr>
          <p:nvPr/>
        </p:nvSpPr>
        <p:spPr bwMode="auto">
          <a:xfrm>
            <a:off x="1304083" y="2009775"/>
            <a:ext cx="7712207"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913" tIns="44913" rIns="44913" bIns="44913" anchor="ctr"/>
          <a:lstStyle>
            <a:lvl1pPr defTabSz="885825">
              <a:lnSpc>
                <a:spcPct val="109000"/>
              </a:lnSpc>
              <a:spcBef>
                <a:spcPct val="55000"/>
              </a:spcBef>
              <a:buClr>
                <a:srgbClr val="1E6E04"/>
              </a:buClr>
              <a:defRPr sz="2100">
                <a:solidFill>
                  <a:schemeClr val="tx1"/>
                </a:solidFill>
                <a:latin typeface="Arial" panose="020B0604020202020204" pitchFamily="34" charset="0"/>
              </a:defRPr>
            </a:lvl1pPr>
            <a:lvl2pPr marL="228600" indent="-227013" defTabSz="885825">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defTabSz="885825">
              <a:lnSpc>
                <a:spcPct val="109000"/>
              </a:lnSpc>
              <a:buClr>
                <a:schemeClr val="accent1"/>
              </a:buClr>
              <a:buChar char="–"/>
              <a:defRPr sz="2100">
                <a:solidFill>
                  <a:schemeClr val="tx1"/>
                </a:solidFill>
                <a:latin typeface="Arial" panose="020B0604020202020204" pitchFamily="34" charset="0"/>
              </a:defRPr>
            </a:lvl3pPr>
            <a:lvl4pPr marL="1712913" indent="-228600" defTabSz="885825">
              <a:spcBef>
                <a:spcPct val="20000"/>
              </a:spcBef>
              <a:buChar char="–"/>
              <a:defRPr sz="2000">
                <a:solidFill>
                  <a:schemeClr val="tx1"/>
                </a:solidFill>
                <a:latin typeface="Times New Roman" panose="02020603050405020304" pitchFamily="18" charset="0"/>
              </a:defRPr>
            </a:lvl4pPr>
            <a:lvl5pPr marL="2052638" indent="-225425" defTabSz="885825">
              <a:spcBef>
                <a:spcPct val="20000"/>
              </a:spcBef>
              <a:buChar char="»"/>
              <a:defRPr sz="2000">
                <a:solidFill>
                  <a:schemeClr val="tx1"/>
                </a:solidFill>
                <a:latin typeface="Times New Roman" panose="02020603050405020304" pitchFamily="18" charset="0"/>
              </a:defRPr>
            </a:lvl5pPr>
            <a:lvl6pPr marL="25098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endParaRPr lang="en-US" altLang="en-US" sz="2829">
              <a:solidFill>
                <a:schemeClr val="tx2"/>
              </a:solidFill>
            </a:endParaRPr>
          </a:p>
        </p:txBody>
      </p:sp>
      <p:sp>
        <p:nvSpPr>
          <p:cNvPr id="11267" name="Rectangle 1027">
            <a:extLst>
              <a:ext uri="{FF2B5EF4-FFF2-40B4-BE49-F238E27FC236}">
                <a16:creationId xmlns:a16="http://schemas.microsoft.com/office/drawing/2014/main" id="{A2CD0E67-87AD-4BC2-AB31-7188AC7372E6}"/>
              </a:ext>
            </a:extLst>
          </p:cNvPr>
          <p:cNvSpPr>
            <a:spLocks noChangeArrowheads="1"/>
          </p:cNvSpPr>
          <p:nvPr/>
        </p:nvSpPr>
        <p:spPr bwMode="auto">
          <a:xfrm>
            <a:off x="1304083" y="2009775"/>
            <a:ext cx="7712207"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913" tIns="44913" rIns="44913" bIns="44913" anchor="ctr"/>
          <a:lstStyle>
            <a:lvl1pPr defTabSz="885825">
              <a:lnSpc>
                <a:spcPct val="109000"/>
              </a:lnSpc>
              <a:spcBef>
                <a:spcPct val="55000"/>
              </a:spcBef>
              <a:buClr>
                <a:srgbClr val="1E6E04"/>
              </a:buClr>
              <a:defRPr sz="2100">
                <a:solidFill>
                  <a:schemeClr val="tx1"/>
                </a:solidFill>
                <a:latin typeface="Arial" panose="020B0604020202020204" pitchFamily="34" charset="0"/>
              </a:defRPr>
            </a:lvl1pPr>
            <a:lvl2pPr marL="228600" indent="-227013" defTabSz="885825">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defTabSz="885825">
              <a:lnSpc>
                <a:spcPct val="109000"/>
              </a:lnSpc>
              <a:buClr>
                <a:schemeClr val="accent1"/>
              </a:buClr>
              <a:buChar char="–"/>
              <a:defRPr sz="2100">
                <a:solidFill>
                  <a:schemeClr val="tx1"/>
                </a:solidFill>
                <a:latin typeface="Arial" panose="020B0604020202020204" pitchFamily="34" charset="0"/>
              </a:defRPr>
            </a:lvl3pPr>
            <a:lvl4pPr marL="1712913" indent="-228600" defTabSz="885825">
              <a:spcBef>
                <a:spcPct val="20000"/>
              </a:spcBef>
              <a:buChar char="–"/>
              <a:defRPr sz="2000">
                <a:solidFill>
                  <a:schemeClr val="tx1"/>
                </a:solidFill>
                <a:latin typeface="Times New Roman" panose="02020603050405020304" pitchFamily="18" charset="0"/>
              </a:defRPr>
            </a:lvl4pPr>
            <a:lvl5pPr marL="2052638" indent="-225425" defTabSz="885825">
              <a:spcBef>
                <a:spcPct val="20000"/>
              </a:spcBef>
              <a:buChar char="»"/>
              <a:defRPr sz="2000">
                <a:solidFill>
                  <a:schemeClr val="tx1"/>
                </a:solidFill>
                <a:latin typeface="Times New Roman" panose="02020603050405020304" pitchFamily="18" charset="0"/>
              </a:defRPr>
            </a:lvl5pPr>
            <a:lvl6pPr marL="25098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endParaRPr lang="en-US" altLang="en-US" sz="2829">
              <a:solidFill>
                <a:schemeClr val="tx2"/>
              </a:solidFill>
            </a:endParaRPr>
          </a:p>
        </p:txBody>
      </p:sp>
      <p:sp>
        <p:nvSpPr>
          <p:cNvPr id="11268" name="Rectangle 1028">
            <a:extLst>
              <a:ext uri="{FF2B5EF4-FFF2-40B4-BE49-F238E27FC236}">
                <a16:creationId xmlns:a16="http://schemas.microsoft.com/office/drawing/2014/main" id="{DE024E8F-DE92-4A81-8E8A-F1AC36C46165}"/>
              </a:ext>
            </a:extLst>
          </p:cNvPr>
          <p:cNvSpPr>
            <a:spLocks noChangeArrowheads="1"/>
          </p:cNvSpPr>
          <p:nvPr/>
        </p:nvSpPr>
        <p:spPr bwMode="auto">
          <a:xfrm>
            <a:off x="684114" y="2268463"/>
            <a:ext cx="8875133" cy="355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92100" indent="-292100">
              <a:lnSpc>
                <a:spcPct val="109000"/>
              </a:lnSpc>
              <a:spcBef>
                <a:spcPct val="55000"/>
              </a:spcBef>
              <a:buClr>
                <a:srgbClr val="1E6E04"/>
              </a:buClr>
              <a:defRPr sz="2100">
                <a:solidFill>
                  <a:schemeClr val="tx1"/>
                </a:solidFill>
                <a:latin typeface="Arial" panose="020B0604020202020204" pitchFamily="34" charset="0"/>
              </a:defRPr>
            </a:lvl1pPr>
            <a:lvl2pPr marL="1516063" indent="-373063">
              <a:lnSpc>
                <a:spcPct val="109000"/>
              </a:lnSpc>
              <a:spcBef>
                <a:spcPct val="52000"/>
              </a:spcBef>
              <a:buClr>
                <a:schemeClr val="accent1"/>
              </a:buClr>
              <a:buChar char="•"/>
              <a:defRPr sz="2100">
                <a:solidFill>
                  <a:schemeClr val="tx1"/>
                </a:solidFill>
                <a:latin typeface="Arial" panose="020B0604020202020204" pitchFamily="34" charset="0"/>
              </a:defRPr>
            </a:lvl2pPr>
            <a:lvl3pPr marL="1706563" indent="-284163">
              <a:lnSpc>
                <a:spcPct val="109000"/>
              </a:lnSpc>
              <a:buClr>
                <a:schemeClr val="accent1"/>
              </a:buClr>
              <a:buChar char="–"/>
              <a:defRPr sz="2100">
                <a:solidFill>
                  <a:schemeClr val="tx1"/>
                </a:solidFill>
                <a:latin typeface="Arial" panose="020B0604020202020204" pitchFamily="34" charset="0"/>
              </a:defRPr>
            </a:lvl3pPr>
            <a:lvl4pPr marL="1897063" indent="-228600">
              <a:spcBef>
                <a:spcPct val="20000"/>
              </a:spcBef>
              <a:buChar char="–"/>
              <a:defRPr sz="2000">
                <a:solidFill>
                  <a:schemeClr val="tx1"/>
                </a:solidFill>
                <a:latin typeface="Times New Roman" panose="02020603050405020304" pitchFamily="18" charset="0"/>
              </a:defRPr>
            </a:lvl4pPr>
            <a:lvl5pPr marL="2087563" indent="-225425">
              <a:spcBef>
                <a:spcPct val="20000"/>
              </a:spcBef>
              <a:buChar char="»"/>
              <a:defRPr sz="2000">
                <a:solidFill>
                  <a:schemeClr val="tx1"/>
                </a:solidFill>
                <a:latin typeface="Times New Roman" panose="02020603050405020304" pitchFamily="18" charset="0"/>
              </a:defRPr>
            </a:lvl5pPr>
            <a:lvl6pPr marL="2544763"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3001963"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59163"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916363"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“A </a:t>
            </a:r>
            <a:r>
              <a:rPr lang="en-US" altLang="en-US" sz="2000" u="sng" dirty="0">
                <a:solidFill>
                  <a:srgbClr val="2323A5"/>
                </a:solidFill>
                <a:latin typeface="Book Antiqua" panose="02040602050305030304" pitchFamily="18" charset="0"/>
              </a:rPr>
              <a:t>PROCESS</a:t>
            </a:r>
            <a:r>
              <a:rPr lang="en-US" altLang="en-US" sz="2000" dirty="0">
                <a:solidFill>
                  <a:srgbClr val="2323A5"/>
                </a:solidFill>
                <a:latin typeface="Book Antiqua" panose="02040602050305030304" pitchFamily="18" charset="0"/>
              </a:rPr>
              <a:t>, </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effected by an entity's Board of Directors, management  and other personnel, </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designed to provide </a:t>
            </a:r>
            <a:r>
              <a:rPr lang="en-US" altLang="en-US" sz="2000" u="sng" dirty="0">
                <a:solidFill>
                  <a:srgbClr val="2323A5"/>
                </a:solidFill>
                <a:latin typeface="Book Antiqua" panose="02040602050305030304" pitchFamily="18" charset="0"/>
              </a:rPr>
              <a:t>reasonable</a:t>
            </a:r>
            <a:r>
              <a:rPr lang="en-US" altLang="en-US" sz="2000" dirty="0">
                <a:solidFill>
                  <a:srgbClr val="2323A5"/>
                </a:solidFill>
                <a:latin typeface="Book Antiqua" panose="02040602050305030304" pitchFamily="18" charset="0"/>
              </a:rPr>
              <a:t> assurance regarding the achievement of objectives in the following categories:</a:t>
            </a:r>
          </a:p>
          <a:p>
            <a:pPr lvl="1">
              <a:lnSpc>
                <a:spcPct val="110000"/>
              </a:lnSpc>
              <a:spcBef>
                <a:spcPct val="50000"/>
              </a:spcBef>
              <a:buClr>
                <a:schemeClr val="tx1"/>
              </a:buClr>
            </a:pPr>
            <a:r>
              <a:rPr lang="en-US" altLang="en-US" sz="2000" dirty="0">
                <a:solidFill>
                  <a:srgbClr val="2323A5"/>
                </a:solidFill>
                <a:latin typeface="Book Antiqua" panose="02040602050305030304" pitchFamily="18" charset="0"/>
              </a:rPr>
              <a:t>Effectiveness and efficiency of operations.</a:t>
            </a:r>
          </a:p>
          <a:p>
            <a:pPr lvl="1">
              <a:lnSpc>
                <a:spcPct val="110000"/>
              </a:lnSpc>
              <a:spcBef>
                <a:spcPct val="50000"/>
              </a:spcBef>
              <a:buClr>
                <a:schemeClr val="tx1"/>
              </a:buClr>
            </a:pPr>
            <a:r>
              <a:rPr lang="en-US" altLang="en-US" sz="2000" dirty="0">
                <a:solidFill>
                  <a:srgbClr val="2323A5"/>
                </a:solidFill>
                <a:latin typeface="Book Antiqua" panose="02040602050305030304" pitchFamily="18" charset="0"/>
              </a:rPr>
              <a:t>Reliability of financial reporting. </a:t>
            </a:r>
          </a:p>
          <a:p>
            <a:pPr lvl="1">
              <a:lnSpc>
                <a:spcPct val="110000"/>
              </a:lnSpc>
              <a:spcBef>
                <a:spcPct val="50000"/>
              </a:spcBef>
              <a:buClr>
                <a:schemeClr val="tx1"/>
              </a:buClr>
            </a:pPr>
            <a:r>
              <a:rPr lang="en-US" altLang="en-US" sz="2000" dirty="0">
                <a:solidFill>
                  <a:srgbClr val="2323A5"/>
                </a:solidFill>
                <a:latin typeface="Book Antiqua" panose="02040602050305030304" pitchFamily="18" charset="0"/>
              </a:rPr>
              <a:t>Compliance with applicable laws and regulations."</a:t>
            </a:r>
          </a:p>
        </p:txBody>
      </p:sp>
      <p:sp>
        <p:nvSpPr>
          <p:cNvPr id="11269" name="Rectangle 1030">
            <a:extLst>
              <a:ext uri="{FF2B5EF4-FFF2-40B4-BE49-F238E27FC236}">
                <a16:creationId xmlns:a16="http://schemas.microsoft.com/office/drawing/2014/main" id="{AE7AAE26-C0A8-4007-AB35-08CB51385A11}"/>
              </a:ext>
            </a:extLst>
          </p:cNvPr>
          <p:cNvSpPr>
            <a:spLocks noGrp="1" noChangeArrowheads="1"/>
          </p:cNvSpPr>
          <p:nvPr>
            <p:ph type="title"/>
          </p:nvPr>
        </p:nvSpPr>
        <p:spPr>
          <a:xfrm>
            <a:off x="-35966" y="1547812"/>
            <a:ext cx="9239250" cy="576635"/>
          </a:xfrm>
        </p:spPr>
        <p:txBody>
          <a:bodyPr vert="horz" wrap="square" lIns="44913" tIns="44913" rIns="44913" bIns="44913" numCol="1" rtlCol="0" anchor="ctr" anchorCtr="0" compatLnSpc="1">
            <a:prstTxWarp prst="textNoShape">
              <a:avLst/>
            </a:prstTxWarp>
            <a:normAutofit/>
          </a:bodyPr>
          <a:lstStyle/>
          <a:p>
            <a:pPr defTabSz="384962"/>
            <a:r>
              <a:rPr lang="en-US" altLang="en-US" sz="2800" b="1" dirty="0">
                <a:solidFill>
                  <a:srgbClr val="FF0000"/>
                </a:solidFill>
                <a:latin typeface="Book Antiqua" panose="02040602050305030304" pitchFamily="18" charset="0"/>
              </a:rPr>
              <a:t>		COSO Definition of Control</a:t>
            </a:r>
          </a:p>
        </p:txBody>
      </p:sp>
      <p:sp>
        <p:nvSpPr>
          <p:cNvPr id="6" name="Title 3">
            <a:extLst>
              <a:ext uri="{FF2B5EF4-FFF2-40B4-BE49-F238E27FC236}">
                <a16:creationId xmlns:a16="http://schemas.microsoft.com/office/drawing/2014/main" id="{8EC6C19D-6F62-DFA5-FD52-8C17C618E97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p:wipe dir="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834CAEC3-9CBB-4993-BCC8-B3E7142B2EED}"/>
              </a:ext>
            </a:extLst>
          </p:cNvPr>
          <p:cNvSpPr>
            <a:spLocks noGrp="1" noChangeArrowheads="1"/>
          </p:cNvSpPr>
          <p:nvPr>
            <p:ph type="title"/>
          </p:nvPr>
        </p:nvSpPr>
        <p:spPr>
          <a:xfrm>
            <a:off x="5508650" y="2670247"/>
            <a:ext cx="4585152" cy="36605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021" dirty="0">
                <a:solidFill>
                  <a:srgbClr val="CC00FF"/>
                </a:solidFill>
              </a:rPr>
              <a:t>What does this framework mean?</a:t>
            </a:r>
          </a:p>
        </p:txBody>
      </p:sp>
      <p:sp>
        <p:nvSpPr>
          <p:cNvPr id="8" name="Slide Number Placeholder 2">
            <a:extLst>
              <a:ext uri="{FF2B5EF4-FFF2-40B4-BE49-F238E27FC236}">
                <a16:creationId xmlns:a16="http://schemas.microsoft.com/office/drawing/2014/main" id="{E39ECE30-7137-457A-9608-E1E20E5AD3AA}"/>
              </a:ext>
            </a:extLst>
          </p:cNvPr>
          <p:cNvSpPr>
            <a:spLocks noGrp="1"/>
          </p:cNvSpPr>
          <p:nvPr>
            <p:ph type="sldNum" sz="quarter" idx="12"/>
          </p:nvPr>
        </p:nvSpPr>
        <p:spPr>
          <a:xfrm>
            <a:off x="9155840" y="6562316"/>
            <a:ext cx="561143" cy="368928"/>
          </a:xfrm>
        </p:spPr>
        <p:txBody>
          <a:bodyPr/>
          <a:lstStyle/>
          <a:p>
            <a:pPr>
              <a:defRPr/>
            </a:pPr>
            <a:fld id="{0062B051-56F6-4AC2-9EFA-3EE0652A9144}" type="slidenum">
              <a:rPr lang="en-GB" altLang="en-US"/>
              <a:pPr>
                <a:defRPr/>
              </a:pPr>
              <a:t>218</a:t>
            </a:fld>
            <a:endParaRPr lang="en-GB" altLang="en-US" dirty="0"/>
          </a:p>
        </p:txBody>
      </p:sp>
      <p:grpSp>
        <p:nvGrpSpPr>
          <p:cNvPr id="2" name="Group 1">
            <a:extLst>
              <a:ext uri="{FF2B5EF4-FFF2-40B4-BE49-F238E27FC236}">
                <a16:creationId xmlns:a16="http://schemas.microsoft.com/office/drawing/2014/main" id="{1796228A-8528-40E7-9D31-F30E7974B851}"/>
              </a:ext>
            </a:extLst>
          </p:cNvPr>
          <p:cNvGrpSpPr/>
          <p:nvPr/>
        </p:nvGrpSpPr>
        <p:grpSpPr>
          <a:xfrm>
            <a:off x="828130" y="2556495"/>
            <a:ext cx="8392319" cy="4665692"/>
            <a:chOff x="914401" y="1944971"/>
            <a:chExt cx="8305800" cy="4419599"/>
          </a:xfrm>
        </p:grpSpPr>
        <p:pic>
          <p:nvPicPr>
            <p:cNvPr id="12292" name="Picture 3">
              <a:extLst>
                <a:ext uri="{FF2B5EF4-FFF2-40B4-BE49-F238E27FC236}">
                  <a16:creationId xmlns:a16="http://schemas.microsoft.com/office/drawing/2014/main" id="{04573747-A7B1-4DA5-8BAC-35FE8F62242B}"/>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2402170"/>
              <a:ext cx="4343400" cy="396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3" name="Text Box 4">
              <a:extLst>
                <a:ext uri="{FF2B5EF4-FFF2-40B4-BE49-F238E27FC236}">
                  <a16:creationId xmlns:a16="http://schemas.microsoft.com/office/drawing/2014/main" id="{45772A1F-49A8-4DFD-BA7D-740D8E131279}"/>
                </a:ext>
              </a:extLst>
            </p:cNvPr>
            <p:cNvSpPr txBox="1">
              <a:spLocks noChangeArrowheads="1"/>
            </p:cNvSpPr>
            <p:nvPr/>
          </p:nvSpPr>
          <p:spPr bwMode="auto">
            <a:xfrm>
              <a:off x="914401" y="3773771"/>
              <a:ext cx="1920875" cy="579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819" dirty="0">
                  <a:solidFill>
                    <a:srgbClr val="2323A5"/>
                  </a:solidFill>
                  <a:latin typeface="+mj-lt"/>
                </a:rPr>
                <a:t>Components of Internal Control</a:t>
              </a:r>
            </a:p>
          </p:txBody>
        </p:sp>
        <p:sp>
          <p:nvSpPr>
            <p:cNvPr id="12294" name="Text Box 5">
              <a:extLst>
                <a:ext uri="{FF2B5EF4-FFF2-40B4-BE49-F238E27FC236}">
                  <a16:creationId xmlns:a16="http://schemas.microsoft.com/office/drawing/2014/main" id="{4DB5AF55-C642-487C-AA2F-2EAA233DF8F8}"/>
                </a:ext>
              </a:extLst>
            </p:cNvPr>
            <p:cNvSpPr txBox="1">
              <a:spLocks noChangeArrowheads="1"/>
            </p:cNvSpPr>
            <p:nvPr/>
          </p:nvSpPr>
          <p:spPr bwMode="auto">
            <a:xfrm>
              <a:off x="2133601" y="1944971"/>
              <a:ext cx="1920875" cy="33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819" dirty="0">
                  <a:solidFill>
                    <a:srgbClr val="2323A5"/>
                  </a:solidFill>
                  <a:latin typeface="+mj-lt"/>
                </a:rPr>
                <a:t>Control Objectives</a:t>
              </a:r>
            </a:p>
          </p:txBody>
        </p:sp>
        <p:sp>
          <p:nvSpPr>
            <p:cNvPr id="12295" name="Text Box 6">
              <a:extLst>
                <a:ext uri="{FF2B5EF4-FFF2-40B4-BE49-F238E27FC236}">
                  <a16:creationId xmlns:a16="http://schemas.microsoft.com/office/drawing/2014/main" id="{EC9BA5E9-3481-4A9C-A2E1-8094859BF3DF}"/>
                </a:ext>
              </a:extLst>
            </p:cNvPr>
            <p:cNvSpPr txBox="1">
              <a:spLocks noChangeArrowheads="1"/>
            </p:cNvSpPr>
            <p:nvPr/>
          </p:nvSpPr>
          <p:spPr bwMode="auto">
            <a:xfrm>
              <a:off x="7026276" y="3240371"/>
              <a:ext cx="2193925" cy="579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819" dirty="0">
                  <a:solidFill>
                    <a:srgbClr val="2323A5"/>
                  </a:solidFill>
                  <a:latin typeface="+mj-lt"/>
                </a:rPr>
                <a:t>Organizational Structure</a:t>
              </a:r>
            </a:p>
          </p:txBody>
        </p:sp>
      </p:grpSp>
      <p:sp>
        <p:nvSpPr>
          <p:cNvPr id="9" name="Rectangle 2">
            <a:extLst>
              <a:ext uri="{FF2B5EF4-FFF2-40B4-BE49-F238E27FC236}">
                <a16:creationId xmlns:a16="http://schemas.microsoft.com/office/drawing/2014/main" id="{12BEEAE7-B646-44DC-A16E-17C17B0D5979}"/>
              </a:ext>
            </a:extLst>
          </p:cNvPr>
          <p:cNvSpPr txBox="1">
            <a:spLocks noChangeArrowheads="1"/>
          </p:cNvSpPr>
          <p:nvPr/>
        </p:nvSpPr>
        <p:spPr>
          <a:xfrm>
            <a:off x="396082" y="1756839"/>
            <a:ext cx="8379486" cy="44690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lIns="64161" tIns="27269" rIns="64161" bIns="27269" rtlCol="0" anchor="ctr">
            <a:spAutoFit/>
          </a:bodyPr>
          <a:lstStyle>
            <a:lvl1pPr algn="l" defTabSz="914400" rtl="0" eaLnBrk="1" latinLnBrk="0" hangingPunct="1">
              <a:lnSpc>
                <a:spcPct val="90000"/>
              </a:lnSpc>
              <a:spcBef>
                <a:spcPct val="0"/>
              </a:spcBef>
              <a:buNone/>
              <a:defRPr sz="1800" b="1" kern="1200">
                <a:solidFill>
                  <a:srgbClr val="FF0000"/>
                </a:solidFill>
                <a:latin typeface="Book Antiqua" panose="02040602050305030304" pitchFamily="18" charset="0"/>
                <a:ea typeface="+mj-ea"/>
                <a:cs typeface="+mj-cs"/>
              </a:defRPr>
            </a:lvl1pPr>
          </a:lstStyle>
          <a:p>
            <a:r>
              <a:rPr lang="en-US" altLang="en-US" sz="2829" dirty="0"/>
              <a:t>The COSO Internal Control Cube</a:t>
            </a:r>
          </a:p>
        </p:txBody>
      </p:sp>
      <p:sp>
        <p:nvSpPr>
          <p:cNvPr id="10" name="Title 3">
            <a:extLst>
              <a:ext uri="{FF2B5EF4-FFF2-40B4-BE49-F238E27FC236}">
                <a16:creationId xmlns:a16="http://schemas.microsoft.com/office/drawing/2014/main" id="{927C1214-0C97-D60B-C6AE-63F6A8191DC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spd="slow"/>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2" name="Rectangle 35">
            <a:extLst>
              <a:ext uri="{FF2B5EF4-FFF2-40B4-BE49-F238E27FC236}">
                <a16:creationId xmlns:a16="http://schemas.microsoft.com/office/drawing/2014/main" id="{23CED3F8-50A7-4486-BF44-30AF00FAC796}"/>
              </a:ext>
            </a:extLst>
          </p:cNvPr>
          <p:cNvSpPr>
            <a:spLocks noGrp="1" noChangeArrowheads="1"/>
          </p:cNvSpPr>
          <p:nvPr>
            <p:ph type="title"/>
          </p:nvPr>
        </p:nvSpPr>
        <p:spPr>
          <a:xfrm>
            <a:off x="376951" y="1688709"/>
            <a:ext cx="8379486" cy="49498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829" b="1" dirty="0">
                <a:solidFill>
                  <a:srgbClr val="FF0000"/>
                </a:solidFill>
                <a:latin typeface="Book Antiqua" panose="02040602050305030304" pitchFamily="18" charset="0"/>
              </a:rPr>
              <a:t>Control Environment</a:t>
            </a:r>
          </a:p>
        </p:txBody>
      </p:sp>
      <p:sp>
        <p:nvSpPr>
          <p:cNvPr id="36" name="Slide Number Placeholder 3">
            <a:extLst>
              <a:ext uri="{FF2B5EF4-FFF2-40B4-BE49-F238E27FC236}">
                <a16:creationId xmlns:a16="http://schemas.microsoft.com/office/drawing/2014/main" id="{35090189-3201-4C27-B14D-96E7C9C63024}"/>
              </a:ext>
            </a:extLst>
          </p:cNvPr>
          <p:cNvSpPr>
            <a:spLocks noGrp="1"/>
          </p:cNvSpPr>
          <p:nvPr>
            <p:ph type="sldNum" sz="quarter" idx="12"/>
          </p:nvPr>
        </p:nvSpPr>
        <p:spPr/>
        <p:txBody>
          <a:bodyPr/>
          <a:lstStyle/>
          <a:p>
            <a:pPr>
              <a:defRPr/>
            </a:pPr>
            <a:fld id="{2F00B859-3EAD-44FD-BE54-A5419A57BF99}" type="slidenum">
              <a:rPr lang="en-GB" altLang="en-US"/>
              <a:pPr>
                <a:defRPr/>
              </a:pPr>
              <a:t>219</a:t>
            </a:fld>
            <a:endParaRPr lang="en-GB" altLang="en-US"/>
          </a:p>
        </p:txBody>
      </p:sp>
      <p:sp>
        <p:nvSpPr>
          <p:cNvPr id="14340" name="Freeform 3">
            <a:extLst>
              <a:ext uri="{FF2B5EF4-FFF2-40B4-BE49-F238E27FC236}">
                <a16:creationId xmlns:a16="http://schemas.microsoft.com/office/drawing/2014/main" id="{01DDE2D0-C417-45A3-B13D-44763DFDC4AA}"/>
              </a:ext>
            </a:extLst>
          </p:cNvPr>
          <p:cNvSpPr>
            <a:spLocks/>
          </p:cNvSpPr>
          <p:nvPr/>
        </p:nvSpPr>
        <p:spPr bwMode="auto">
          <a:xfrm>
            <a:off x="3427828" y="5193504"/>
            <a:ext cx="3076542" cy="1299270"/>
          </a:xfrm>
          <a:custGeom>
            <a:avLst/>
            <a:gdLst>
              <a:gd name="T0" fmla="*/ 0 w 1918"/>
              <a:gd name="T1" fmla="*/ 1284288 h 810"/>
              <a:gd name="T2" fmla="*/ 1196975 w 1918"/>
              <a:gd name="T3" fmla="*/ 1284288 h 810"/>
              <a:gd name="T4" fmla="*/ 3043238 w 1918"/>
              <a:gd name="T5" fmla="*/ 0 h 810"/>
              <a:gd name="T6" fmla="*/ 1084263 w 1918"/>
              <a:gd name="T7" fmla="*/ 0 h 810"/>
              <a:gd name="T8" fmla="*/ 1014413 w 1918"/>
              <a:gd name="T9" fmla="*/ 17463 h 810"/>
              <a:gd name="T10" fmla="*/ 0 w 1918"/>
              <a:gd name="T11" fmla="*/ 1284288 h 8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8" h="810">
                <a:moveTo>
                  <a:pt x="0" y="809"/>
                </a:moveTo>
                <a:lnTo>
                  <a:pt x="754" y="809"/>
                </a:lnTo>
                <a:lnTo>
                  <a:pt x="1917" y="0"/>
                </a:lnTo>
                <a:lnTo>
                  <a:pt x="683" y="0"/>
                </a:lnTo>
                <a:lnTo>
                  <a:pt x="639" y="11"/>
                </a:lnTo>
                <a:lnTo>
                  <a:pt x="0" y="809"/>
                </a:lnTo>
              </a:path>
            </a:pathLst>
          </a:custGeom>
          <a:gradFill rotWithShape="0">
            <a:gsLst>
              <a:gs pos="0">
                <a:srgbClr val="BFBFFF"/>
              </a:gs>
              <a:gs pos="100000">
                <a:srgbClr val="D9D9FF"/>
              </a:gs>
            </a:gsLst>
            <a:lin ang="18900000" scaled="1"/>
          </a:gra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1" name="Rectangle 4">
            <a:extLst>
              <a:ext uri="{FF2B5EF4-FFF2-40B4-BE49-F238E27FC236}">
                <a16:creationId xmlns:a16="http://schemas.microsoft.com/office/drawing/2014/main" id="{459C36B2-6A4E-476F-BAF8-02F602B294E3}"/>
              </a:ext>
            </a:extLst>
          </p:cNvPr>
          <p:cNvSpPr>
            <a:spLocks noChangeArrowheads="1"/>
          </p:cNvSpPr>
          <p:nvPr/>
        </p:nvSpPr>
        <p:spPr bwMode="auto">
          <a:xfrm>
            <a:off x="574247" y="3408209"/>
            <a:ext cx="2834333" cy="3118247"/>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14342" name="Rectangle 5">
            <a:extLst>
              <a:ext uri="{FF2B5EF4-FFF2-40B4-BE49-F238E27FC236}">
                <a16:creationId xmlns:a16="http://schemas.microsoft.com/office/drawing/2014/main" id="{007AEA0F-ACFD-4D7F-B6AD-2323028DA176}"/>
              </a:ext>
            </a:extLst>
          </p:cNvPr>
          <p:cNvSpPr>
            <a:spLocks noChangeArrowheads="1"/>
          </p:cNvSpPr>
          <p:nvPr/>
        </p:nvSpPr>
        <p:spPr bwMode="auto">
          <a:xfrm>
            <a:off x="574247" y="5915320"/>
            <a:ext cx="2834333" cy="604721"/>
          </a:xfrm>
          <a:prstGeom prst="rect">
            <a:avLst/>
          </a:prstGeom>
          <a:solidFill>
            <a:srgbClr val="333399"/>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14343" name="Freeform 6">
            <a:extLst>
              <a:ext uri="{FF2B5EF4-FFF2-40B4-BE49-F238E27FC236}">
                <a16:creationId xmlns:a16="http://schemas.microsoft.com/office/drawing/2014/main" id="{D6D32736-6A93-48C1-BB34-AD4F424DD017}"/>
              </a:ext>
            </a:extLst>
          </p:cNvPr>
          <p:cNvSpPr>
            <a:spLocks/>
          </p:cNvSpPr>
          <p:nvPr/>
        </p:nvSpPr>
        <p:spPr bwMode="auto">
          <a:xfrm>
            <a:off x="574245" y="2625440"/>
            <a:ext cx="3997259" cy="784374"/>
          </a:xfrm>
          <a:custGeom>
            <a:avLst/>
            <a:gdLst>
              <a:gd name="T0" fmla="*/ 0 w 2492"/>
              <a:gd name="T1" fmla="*/ 771525 h 489"/>
              <a:gd name="T2" fmla="*/ 1163638 w 2492"/>
              <a:gd name="T3" fmla="*/ 0 h 489"/>
              <a:gd name="T4" fmla="*/ 3954463 w 2492"/>
              <a:gd name="T5" fmla="*/ 0 h 489"/>
              <a:gd name="T6" fmla="*/ 2790825 w 2492"/>
              <a:gd name="T7" fmla="*/ 774700 h 489"/>
              <a:gd name="T8" fmla="*/ 0 w 2492"/>
              <a:gd name="T9" fmla="*/ 771525 h 4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92" h="489">
                <a:moveTo>
                  <a:pt x="0" y="486"/>
                </a:moveTo>
                <a:lnTo>
                  <a:pt x="733" y="0"/>
                </a:lnTo>
                <a:lnTo>
                  <a:pt x="2491" y="0"/>
                </a:lnTo>
                <a:lnTo>
                  <a:pt x="1758" y="488"/>
                </a:lnTo>
                <a:lnTo>
                  <a:pt x="0" y="486"/>
                </a:lnTo>
              </a:path>
            </a:pathLst>
          </a:custGeom>
          <a:solidFill>
            <a:srgbClr val="BFB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4" name="Freeform 7">
            <a:extLst>
              <a:ext uri="{FF2B5EF4-FFF2-40B4-BE49-F238E27FC236}">
                <a16:creationId xmlns:a16="http://schemas.microsoft.com/office/drawing/2014/main" id="{E2B4E6CF-6CB7-4252-A499-92176F72D826}"/>
              </a:ext>
            </a:extLst>
          </p:cNvPr>
          <p:cNvSpPr>
            <a:spLocks/>
          </p:cNvSpPr>
          <p:nvPr/>
        </p:nvSpPr>
        <p:spPr bwMode="auto">
          <a:xfrm>
            <a:off x="3405372" y="2628649"/>
            <a:ext cx="1162926" cy="3897809"/>
          </a:xfrm>
          <a:custGeom>
            <a:avLst/>
            <a:gdLst>
              <a:gd name="T0" fmla="*/ 0 w 725"/>
              <a:gd name="T1" fmla="*/ 3856038 h 2430"/>
              <a:gd name="T2" fmla="*/ 1587 w 725"/>
              <a:gd name="T3" fmla="*/ 763588 h 2430"/>
              <a:gd name="T4" fmla="*/ 1149350 w 725"/>
              <a:gd name="T5" fmla="*/ 0 h 2430"/>
              <a:gd name="T6" fmla="*/ 1149350 w 725"/>
              <a:gd name="T7" fmla="*/ 3057525 h 2430"/>
              <a:gd name="T8" fmla="*/ 0 w 725"/>
              <a:gd name="T9" fmla="*/ 3856038 h 2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5" h="2430">
                <a:moveTo>
                  <a:pt x="0" y="2429"/>
                </a:moveTo>
                <a:lnTo>
                  <a:pt x="1" y="481"/>
                </a:lnTo>
                <a:lnTo>
                  <a:pt x="724" y="0"/>
                </a:lnTo>
                <a:lnTo>
                  <a:pt x="724" y="1926"/>
                </a:lnTo>
                <a:lnTo>
                  <a:pt x="0" y="2429"/>
                </a:lnTo>
              </a:path>
            </a:pathLst>
          </a:custGeom>
          <a:solidFill>
            <a:srgbClr val="B760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5" name="Freeform 8">
            <a:extLst>
              <a:ext uri="{FF2B5EF4-FFF2-40B4-BE49-F238E27FC236}">
                <a16:creationId xmlns:a16="http://schemas.microsoft.com/office/drawing/2014/main" id="{17F27E7A-2ECE-46BF-8DEF-CADA014E3F85}"/>
              </a:ext>
            </a:extLst>
          </p:cNvPr>
          <p:cNvSpPr>
            <a:spLocks/>
          </p:cNvSpPr>
          <p:nvPr/>
        </p:nvSpPr>
        <p:spPr bwMode="auto">
          <a:xfrm>
            <a:off x="1482130" y="3414626"/>
            <a:ext cx="1605" cy="3113435"/>
          </a:xfrm>
          <a:custGeom>
            <a:avLst/>
            <a:gdLst>
              <a:gd name="T0" fmla="*/ 0 w 1"/>
              <a:gd name="T1" fmla="*/ 0 h 1941"/>
              <a:gd name="T2" fmla="*/ 0 w 1"/>
              <a:gd name="T3" fmla="*/ 3079750 h 1941"/>
              <a:gd name="T4" fmla="*/ 0 w 1"/>
              <a:gd name="T5" fmla="*/ 0 h 1941"/>
              <a:gd name="T6" fmla="*/ 0 60000 65536"/>
              <a:gd name="T7" fmla="*/ 0 60000 65536"/>
              <a:gd name="T8" fmla="*/ 0 60000 65536"/>
            </a:gdLst>
            <a:ahLst/>
            <a:cxnLst>
              <a:cxn ang="T6">
                <a:pos x="T0" y="T1"/>
              </a:cxn>
              <a:cxn ang="T7">
                <a:pos x="T2" y="T3"/>
              </a:cxn>
              <a:cxn ang="T8">
                <a:pos x="T4" y="T5"/>
              </a:cxn>
            </a:cxnLst>
            <a:rect l="0" t="0" r="r" b="b"/>
            <a:pathLst>
              <a:path w="1" h="1941">
                <a:moveTo>
                  <a:pt x="0" y="0"/>
                </a:moveTo>
                <a:lnTo>
                  <a:pt x="0" y="1940"/>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6" name="Freeform 9">
            <a:extLst>
              <a:ext uri="{FF2B5EF4-FFF2-40B4-BE49-F238E27FC236}">
                <a16:creationId xmlns:a16="http://schemas.microsoft.com/office/drawing/2014/main" id="{55CB7E53-1293-471F-9621-05CDF634B7EF}"/>
              </a:ext>
            </a:extLst>
          </p:cNvPr>
          <p:cNvSpPr>
            <a:spLocks/>
          </p:cNvSpPr>
          <p:nvPr/>
        </p:nvSpPr>
        <p:spPr bwMode="auto">
          <a:xfrm>
            <a:off x="2503903" y="3414626"/>
            <a:ext cx="1604" cy="3113435"/>
          </a:xfrm>
          <a:custGeom>
            <a:avLst/>
            <a:gdLst>
              <a:gd name="T0" fmla="*/ 0 w 1"/>
              <a:gd name="T1" fmla="*/ 0 h 1941"/>
              <a:gd name="T2" fmla="*/ 0 w 1"/>
              <a:gd name="T3" fmla="*/ 3079750 h 1941"/>
              <a:gd name="T4" fmla="*/ 0 w 1"/>
              <a:gd name="T5" fmla="*/ 0 h 1941"/>
              <a:gd name="T6" fmla="*/ 0 60000 65536"/>
              <a:gd name="T7" fmla="*/ 0 60000 65536"/>
              <a:gd name="T8" fmla="*/ 0 60000 65536"/>
            </a:gdLst>
            <a:ahLst/>
            <a:cxnLst>
              <a:cxn ang="T6">
                <a:pos x="T0" y="T1"/>
              </a:cxn>
              <a:cxn ang="T7">
                <a:pos x="T2" y="T3"/>
              </a:cxn>
              <a:cxn ang="T8">
                <a:pos x="T4" y="T5"/>
              </a:cxn>
            </a:cxnLst>
            <a:rect l="0" t="0" r="r" b="b"/>
            <a:pathLst>
              <a:path w="1" h="1941">
                <a:moveTo>
                  <a:pt x="0" y="0"/>
                </a:moveTo>
                <a:lnTo>
                  <a:pt x="0" y="1940"/>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7" name="Freeform 10">
            <a:extLst>
              <a:ext uri="{FF2B5EF4-FFF2-40B4-BE49-F238E27FC236}">
                <a16:creationId xmlns:a16="http://schemas.microsoft.com/office/drawing/2014/main" id="{B7B9600F-DFA0-4F59-9CDC-D9863F6B6270}"/>
              </a:ext>
            </a:extLst>
          </p:cNvPr>
          <p:cNvSpPr>
            <a:spLocks/>
          </p:cNvSpPr>
          <p:nvPr/>
        </p:nvSpPr>
        <p:spPr bwMode="auto">
          <a:xfrm>
            <a:off x="577455" y="5907298"/>
            <a:ext cx="2839145" cy="1605"/>
          </a:xfrm>
          <a:custGeom>
            <a:avLst/>
            <a:gdLst>
              <a:gd name="T0" fmla="*/ 2808288 w 1770"/>
              <a:gd name="T1" fmla="*/ 0 h 1"/>
              <a:gd name="T2" fmla="*/ 0 w 1770"/>
              <a:gd name="T3" fmla="*/ 0 h 1"/>
              <a:gd name="T4" fmla="*/ 2808288 w 1770"/>
              <a:gd name="T5" fmla="*/ 0 h 1"/>
              <a:gd name="T6" fmla="*/ 0 60000 65536"/>
              <a:gd name="T7" fmla="*/ 0 60000 65536"/>
              <a:gd name="T8" fmla="*/ 0 60000 65536"/>
            </a:gdLst>
            <a:ahLst/>
            <a:cxnLst>
              <a:cxn ang="T6">
                <a:pos x="T0" y="T1"/>
              </a:cxn>
              <a:cxn ang="T7">
                <a:pos x="T2" y="T3"/>
              </a:cxn>
              <a:cxn ang="T8">
                <a:pos x="T4" y="T5"/>
              </a:cxn>
            </a:cxnLst>
            <a:rect l="0" t="0" r="r" b="b"/>
            <a:pathLst>
              <a:path w="1770" h="1">
                <a:moveTo>
                  <a:pt x="1769" y="0"/>
                </a:moveTo>
                <a:lnTo>
                  <a:pt x="0" y="0"/>
                </a:lnTo>
                <a:lnTo>
                  <a:pt x="1769"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8" name="Freeform 11">
            <a:extLst>
              <a:ext uri="{FF2B5EF4-FFF2-40B4-BE49-F238E27FC236}">
                <a16:creationId xmlns:a16="http://schemas.microsoft.com/office/drawing/2014/main" id="{C6688DFA-2836-45F5-9545-314F461C6F4B}"/>
              </a:ext>
            </a:extLst>
          </p:cNvPr>
          <p:cNvSpPr>
            <a:spLocks/>
          </p:cNvSpPr>
          <p:nvPr/>
        </p:nvSpPr>
        <p:spPr bwMode="auto">
          <a:xfrm>
            <a:off x="577455" y="5286538"/>
            <a:ext cx="2839145" cy="1604"/>
          </a:xfrm>
          <a:custGeom>
            <a:avLst/>
            <a:gdLst>
              <a:gd name="T0" fmla="*/ 2808288 w 1770"/>
              <a:gd name="T1" fmla="*/ 0 h 1"/>
              <a:gd name="T2" fmla="*/ 0 w 1770"/>
              <a:gd name="T3" fmla="*/ 0 h 1"/>
              <a:gd name="T4" fmla="*/ 2808288 w 1770"/>
              <a:gd name="T5" fmla="*/ 0 h 1"/>
              <a:gd name="T6" fmla="*/ 0 60000 65536"/>
              <a:gd name="T7" fmla="*/ 0 60000 65536"/>
              <a:gd name="T8" fmla="*/ 0 60000 65536"/>
            </a:gdLst>
            <a:ahLst/>
            <a:cxnLst>
              <a:cxn ang="T6">
                <a:pos x="T0" y="T1"/>
              </a:cxn>
              <a:cxn ang="T7">
                <a:pos x="T2" y="T3"/>
              </a:cxn>
              <a:cxn ang="T8">
                <a:pos x="T4" y="T5"/>
              </a:cxn>
            </a:cxnLst>
            <a:rect l="0" t="0" r="r" b="b"/>
            <a:pathLst>
              <a:path w="1770" h="1">
                <a:moveTo>
                  <a:pt x="1769" y="0"/>
                </a:moveTo>
                <a:lnTo>
                  <a:pt x="0" y="0"/>
                </a:lnTo>
                <a:lnTo>
                  <a:pt x="1769"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9" name="Freeform 12">
            <a:extLst>
              <a:ext uri="{FF2B5EF4-FFF2-40B4-BE49-F238E27FC236}">
                <a16:creationId xmlns:a16="http://schemas.microsoft.com/office/drawing/2014/main" id="{846C1BE7-5351-4B5B-A3DD-2D2275B605BA}"/>
              </a:ext>
            </a:extLst>
          </p:cNvPr>
          <p:cNvSpPr>
            <a:spLocks/>
          </p:cNvSpPr>
          <p:nvPr/>
        </p:nvSpPr>
        <p:spPr bwMode="auto">
          <a:xfrm>
            <a:off x="577455" y="4656149"/>
            <a:ext cx="2834333" cy="1605"/>
          </a:xfrm>
          <a:custGeom>
            <a:avLst/>
            <a:gdLst>
              <a:gd name="T0" fmla="*/ 2803525 w 1767"/>
              <a:gd name="T1" fmla="*/ 0 h 1"/>
              <a:gd name="T2" fmla="*/ 0 w 1767"/>
              <a:gd name="T3" fmla="*/ 0 h 1"/>
              <a:gd name="T4" fmla="*/ 2803525 w 1767"/>
              <a:gd name="T5" fmla="*/ 0 h 1"/>
              <a:gd name="T6" fmla="*/ 0 60000 65536"/>
              <a:gd name="T7" fmla="*/ 0 60000 65536"/>
              <a:gd name="T8" fmla="*/ 0 60000 65536"/>
            </a:gdLst>
            <a:ahLst/>
            <a:cxnLst>
              <a:cxn ang="T6">
                <a:pos x="T0" y="T1"/>
              </a:cxn>
              <a:cxn ang="T7">
                <a:pos x="T2" y="T3"/>
              </a:cxn>
              <a:cxn ang="T8">
                <a:pos x="T4" y="T5"/>
              </a:cxn>
            </a:cxnLst>
            <a:rect l="0" t="0" r="r" b="b"/>
            <a:pathLst>
              <a:path w="1767" h="1">
                <a:moveTo>
                  <a:pt x="1766" y="0"/>
                </a:moveTo>
                <a:lnTo>
                  <a:pt x="0" y="0"/>
                </a:lnTo>
                <a:lnTo>
                  <a:pt x="1766"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0" name="Freeform 13">
            <a:extLst>
              <a:ext uri="{FF2B5EF4-FFF2-40B4-BE49-F238E27FC236}">
                <a16:creationId xmlns:a16="http://schemas.microsoft.com/office/drawing/2014/main" id="{C4575EB4-88CB-403D-8179-92E87D9B6DDB}"/>
              </a:ext>
            </a:extLst>
          </p:cNvPr>
          <p:cNvSpPr>
            <a:spLocks/>
          </p:cNvSpPr>
          <p:nvPr/>
        </p:nvSpPr>
        <p:spPr bwMode="auto">
          <a:xfrm>
            <a:off x="583870" y="4028973"/>
            <a:ext cx="2823104" cy="1604"/>
          </a:xfrm>
          <a:custGeom>
            <a:avLst/>
            <a:gdLst>
              <a:gd name="T0" fmla="*/ 2792413 w 1760"/>
              <a:gd name="T1" fmla="*/ 0 h 1"/>
              <a:gd name="T2" fmla="*/ 0 w 1760"/>
              <a:gd name="T3" fmla="*/ 0 h 1"/>
              <a:gd name="T4" fmla="*/ 2792413 w 1760"/>
              <a:gd name="T5" fmla="*/ 0 h 1"/>
              <a:gd name="T6" fmla="*/ 0 60000 65536"/>
              <a:gd name="T7" fmla="*/ 0 60000 65536"/>
              <a:gd name="T8" fmla="*/ 0 60000 65536"/>
            </a:gdLst>
            <a:ahLst/>
            <a:cxnLst>
              <a:cxn ang="T6">
                <a:pos x="T0" y="T1"/>
              </a:cxn>
              <a:cxn ang="T7">
                <a:pos x="T2" y="T3"/>
              </a:cxn>
              <a:cxn ang="T8">
                <a:pos x="T4" y="T5"/>
              </a:cxn>
            </a:cxnLst>
            <a:rect l="0" t="0" r="r" b="b"/>
            <a:pathLst>
              <a:path w="1760" h="1">
                <a:moveTo>
                  <a:pt x="1759" y="0"/>
                </a:moveTo>
                <a:lnTo>
                  <a:pt x="0" y="0"/>
                </a:lnTo>
                <a:lnTo>
                  <a:pt x="1759"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1" name="Freeform 14">
            <a:extLst>
              <a:ext uri="{FF2B5EF4-FFF2-40B4-BE49-F238E27FC236}">
                <a16:creationId xmlns:a16="http://schemas.microsoft.com/office/drawing/2014/main" id="{E40E4515-72C8-4D57-92D8-4AB750AAD407}"/>
              </a:ext>
            </a:extLst>
          </p:cNvPr>
          <p:cNvSpPr>
            <a:spLocks/>
          </p:cNvSpPr>
          <p:nvPr/>
        </p:nvSpPr>
        <p:spPr bwMode="auto">
          <a:xfrm>
            <a:off x="1477320" y="2625441"/>
            <a:ext cx="1169342" cy="779562"/>
          </a:xfrm>
          <a:custGeom>
            <a:avLst/>
            <a:gdLst>
              <a:gd name="T0" fmla="*/ 0 w 729"/>
              <a:gd name="T1" fmla="*/ 769938 h 486"/>
              <a:gd name="T2" fmla="*/ 1155700 w 729"/>
              <a:gd name="T3" fmla="*/ 0 h 486"/>
              <a:gd name="T4" fmla="*/ 0 w 729"/>
              <a:gd name="T5" fmla="*/ 769938 h 486"/>
              <a:gd name="T6" fmla="*/ 0 60000 65536"/>
              <a:gd name="T7" fmla="*/ 0 60000 65536"/>
              <a:gd name="T8" fmla="*/ 0 60000 65536"/>
            </a:gdLst>
            <a:ahLst/>
            <a:cxnLst>
              <a:cxn ang="T6">
                <a:pos x="T0" y="T1"/>
              </a:cxn>
              <a:cxn ang="T7">
                <a:pos x="T2" y="T3"/>
              </a:cxn>
              <a:cxn ang="T8">
                <a:pos x="T4" y="T5"/>
              </a:cxn>
            </a:cxnLst>
            <a:rect l="0" t="0" r="r" b="b"/>
            <a:pathLst>
              <a:path w="729" h="486">
                <a:moveTo>
                  <a:pt x="0" y="485"/>
                </a:moveTo>
                <a:lnTo>
                  <a:pt x="728" y="0"/>
                </a:lnTo>
                <a:lnTo>
                  <a:pt x="0" y="485"/>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2" name="Freeform 15">
            <a:extLst>
              <a:ext uri="{FF2B5EF4-FFF2-40B4-BE49-F238E27FC236}">
                <a16:creationId xmlns:a16="http://schemas.microsoft.com/office/drawing/2014/main" id="{91168CD8-D7C6-4B46-8927-EE5EAA7E289C}"/>
              </a:ext>
            </a:extLst>
          </p:cNvPr>
          <p:cNvSpPr>
            <a:spLocks/>
          </p:cNvSpPr>
          <p:nvPr/>
        </p:nvSpPr>
        <p:spPr bwMode="auto">
          <a:xfrm>
            <a:off x="2508713" y="2627046"/>
            <a:ext cx="1193403" cy="777957"/>
          </a:xfrm>
          <a:custGeom>
            <a:avLst/>
            <a:gdLst>
              <a:gd name="T0" fmla="*/ 0 w 744"/>
              <a:gd name="T1" fmla="*/ 768350 h 485"/>
              <a:gd name="T2" fmla="*/ 1179513 w 744"/>
              <a:gd name="T3" fmla="*/ 0 h 485"/>
              <a:gd name="T4" fmla="*/ 0 w 744"/>
              <a:gd name="T5" fmla="*/ 768350 h 485"/>
              <a:gd name="T6" fmla="*/ 0 60000 65536"/>
              <a:gd name="T7" fmla="*/ 0 60000 65536"/>
              <a:gd name="T8" fmla="*/ 0 60000 65536"/>
            </a:gdLst>
            <a:ahLst/>
            <a:cxnLst>
              <a:cxn ang="T6">
                <a:pos x="T0" y="T1"/>
              </a:cxn>
              <a:cxn ang="T7">
                <a:pos x="T2" y="T3"/>
              </a:cxn>
              <a:cxn ang="T8">
                <a:pos x="T4" y="T5"/>
              </a:cxn>
            </a:cxnLst>
            <a:rect l="0" t="0" r="r" b="b"/>
            <a:pathLst>
              <a:path w="744" h="485">
                <a:moveTo>
                  <a:pt x="0" y="484"/>
                </a:moveTo>
                <a:lnTo>
                  <a:pt x="743" y="0"/>
                </a:lnTo>
                <a:lnTo>
                  <a:pt x="0" y="48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3" name="Freeform 16">
            <a:extLst>
              <a:ext uri="{FF2B5EF4-FFF2-40B4-BE49-F238E27FC236}">
                <a16:creationId xmlns:a16="http://schemas.microsoft.com/office/drawing/2014/main" id="{A5644299-E3EF-4558-8A8B-F23148BC102D}"/>
              </a:ext>
            </a:extLst>
          </p:cNvPr>
          <p:cNvSpPr>
            <a:spLocks/>
          </p:cNvSpPr>
          <p:nvPr/>
        </p:nvSpPr>
        <p:spPr bwMode="auto">
          <a:xfrm>
            <a:off x="3402164" y="3249410"/>
            <a:ext cx="1164530" cy="782770"/>
          </a:xfrm>
          <a:custGeom>
            <a:avLst/>
            <a:gdLst>
              <a:gd name="T0" fmla="*/ 0 w 726"/>
              <a:gd name="T1" fmla="*/ 773113 h 488"/>
              <a:gd name="T2" fmla="*/ 1150938 w 726"/>
              <a:gd name="T3" fmla="*/ 0 h 488"/>
              <a:gd name="T4" fmla="*/ 0 w 726"/>
              <a:gd name="T5" fmla="*/ 773113 h 488"/>
              <a:gd name="T6" fmla="*/ 0 60000 65536"/>
              <a:gd name="T7" fmla="*/ 0 60000 65536"/>
              <a:gd name="T8" fmla="*/ 0 60000 65536"/>
            </a:gdLst>
            <a:ahLst/>
            <a:cxnLst>
              <a:cxn ang="T6">
                <a:pos x="T0" y="T1"/>
              </a:cxn>
              <a:cxn ang="T7">
                <a:pos x="T2" y="T3"/>
              </a:cxn>
              <a:cxn ang="T8">
                <a:pos x="T4" y="T5"/>
              </a:cxn>
            </a:cxnLst>
            <a:rect l="0" t="0" r="r" b="b"/>
            <a:pathLst>
              <a:path w="726" h="488">
                <a:moveTo>
                  <a:pt x="0" y="487"/>
                </a:moveTo>
                <a:lnTo>
                  <a:pt x="725" y="0"/>
                </a:lnTo>
                <a:lnTo>
                  <a:pt x="0" y="48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4" name="Freeform 17">
            <a:extLst>
              <a:ext uri="{FF2B5EF4-FFF2-40B4-BE49-F238E27FC236}">
                <a16:creationId xmlns:a16="http://schemas.microsoft.com/office/drawing/2014/main" id="{9A2BB00C-3B75-40F7-877A-6147B0864B78}"/>
              </a:ext>
            </a:extLst>
          </p:cNvPr>
          <p:cNvSpPr>
            <a:spLocks/>
          </p:cNvSpPr>
          <p:nvPr/>
        </p:nvSpPr>
        <p:spPr bwMode="auto">
          <a:xfrm>
            <a:off x="3411786" y="3889422"/>
            <a:ext cx="1146886" cy="768334"/>
          </a:xfrm>
          <a:custGeom>
            <a:avLst/>
            <a:gdLst>
              <a:gd name="T0" fmla="*/ 0 w 715"/>
              <a:gd name="T1" fmla="*/ 758825 h 479"/>
              <a:gd name="T2" fmla="*/ 1133475 w 715"/>
              <a:gd name="T3" fmla="*/ 0 h 479"/>
              <a:gd name="T4" fmla="*/ 0 w 715"/>
              <a:gd name="T5" fmla="*/ 758825 h 479"/>
              <a:gd name="T6" fmla="*/ 0 60000 65536"/>
              <a:gd name="T7" fmla="*/ 0 60000 65536"/>
              <a:gd name="T8" fmla="*/ 0 60000 65536"/>
            </a:gdLst>
            <a:ahLst/>
            <a:cxnLst>
              <a:cxn ang="T6">
                <a:pos x="T0" y="T1"/>
              </a:cxn>
              <a:cxn ang="T7">
                <a:pos x="T2" y="T3"/>
              </a:cxn>
              <a:cxn ang="T8">
                <a:pos x="T4" y="T5"/>
              </a:cxn>
            </a:cxnLst>
            <a:rect l="0" t="0" r="r" b="b"/>
            <a:pathLst>
              <a:path w="715" h="479">
                <a:moveTo>
                  <a:pt x="0" y="478"/>
                </a:moveTo>
                <a:lnTo>
                  <a:pt x="714" y="0"/>
                </a:lnTo>
                <a:lnTo>
                  <a:pt x="0" y="478"/>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5" name="Freeform 18">
            <a:extLst>
              <a:ext uri="{FF2B5EF4-FFF2-40B4-BE49-F238E27FC236}">
                <a16:creationId xmlns:a16="http://schemas.microsoft.com/office/drawing/2014/main" id="{E5708F59-AA69-49E4-9CE4-F4A03E841548}"/>
              </a:ext>
            </a:extLst>
          </p:cNvPr>
          <p:cNvSpPr>
            <a:spLocks/>
          </p:cNvSpPr>
          <p:nvPr/>
        </p:nvSpPr>
        <p:spPr bwMode="auto">
          <a:xfrm>
            <a:off x="3411788" y="4513393"/>
            <a:ext cx="1151698" cy="766729"/>
          </a:xfrm>
          <a:custGeom>
            <a:avLst/>
            <a:gdLst>
              <a:gd name="T0" fmla="*/ 0 w 718"/>
              <a:gd name="T1" fmla="*/ 757238 h 478"/>
              <a:gd name="T2" fmla="*/ 1138238 w 718"/>
              <a:gd name="T3" fmla="*/ 0 h 478"/>
              <a:gd name="T4" fmla="*/ 0 w 718"/>
              <a:gd name="T5" fmla="*/ 757238 h 478"/>
              <a:gd name="T6" fmla="*/ 0 60000 65536"/>
              <a:gd name="T7" fmla="*/ 0 60000 65536"/>
              <a:gd name="T8" fmla="*/ 0 60000 65536"/>
            </a:gdLst>
            <a:ahLst/>
            <a:cxnLst>
              <a:cxn ang="T6">
                <a:pos x="T0" y="T1"/>
              </a:cxn>
              <a:cxn ang="T7">
                <a:pos x="T2" y="T3"/>
              </a:cxn>
              <a:cxn ang="T8">
                <a:pos x="T4" y="T5"/>
              </a:cxn>
            </a:cxnLst>
            <a:rect l="0" t="0" r="r" b="b"/>
            <a:pathLst>
              <a:path w="718" h="478">
                <a:moveTo>
                  <a:pt x="0" y="477"/>
                </a:moveTo>
                <a:lnTo>
                  <a:pt x="717" y="0"/>
                </a:lnTo>
                <a:lnTo>
                  <a:pt x="0" y="47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6" name="Rectangle 19">
            <a:extLst>
              <a:ext uri="{FF2B5EF4-FFF2-40B4-BE49-F238E27FC236}">
                <a16:creationId xmlns:a16="http://schemas.microsoft.com/office/drawing/2014/main" id="{A32F80F8-7CCF-4C54-AB88-83B9FC258273}"/>
              </a:ext>
            </a:extLst>
          </p:cNvPr>
          <p:cNvSpPr>
            <a:spLocks noChangeArrowheads="1"/>
          </p:cNvSpPr>
          <p:nvPr/>
        </p:nvSpPr>
        <p:spPr bwMode="auto">
          <a:xfrm>
            <a:off x="1305626" y="3533324"/>
            <a:ext cx="1339494"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Monitoring</a:t>
            </a:r>
          </a:p>
        </p:txBody>
      </p:sp>
      <p:sp>
        <p:nvSpPr>
          <p:cNvPr id="14357" name="Rectangle 20">
            <a:extLst>
              <a:ext uri="{FF2B5EF4-FFF2-40B4-BE49-F238E27FC236}">
                <a16:creationId xmlns:a16="http://schemas.microsoft.com/office/drawing/2014/main" id="{19A470C0-16CE-4560-925B-09E3E35FAC68}"/>
              </a:ext>
            </a:extLst>
          </p:cNvPr>
          <p:cNvSpPr>
            <a:spLocks noChangeArrowheads="1"/>
          </p:cNvSpPr>
          <p:nvPr/>
        </p:nvSpPr>
        <p:spPr bwMode="auto">
          <a:xfrm>
            <a:off x="1150125" y="4041804"/>
            <a:ext cx="1652096"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Information &amp;</a:t>
            </a:r>
          </a:p>
        </p:txBody>
      </p:sp>
      <p:sp>
        <p:nvSpPr>
          <p:cNvPr id="14358" name="Rectangle 21">
            <a:extLst>
              <a:ext uri="{FF2B5EF4-FFF2-40B4-BE49-F238E27FC236}">
                <a16:creationId xmlns:a16="http://schemas.microsoft.com/office/drawing/2014/main" id="{00A920B6-5A29-4DC2-99D5-EE564B26DCA2}"/>
              </a:ext>
            </a:extLst>
          </p:cNvPr>
          <p:cNvSpPr>
            <a:spLocks noChangeArrowheads="1"/>
          </p:cNvSpPr>
          <p:nvPr/>
        </p:nvSpPr>
        <p:spPr bwMode="auto">
          <a:xfrm>
            <a:off x="1025410" y="4322510"/>
            <a:ext cx="1901529"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dirty="0">
                <a:solidFill>
                  <a:schemeClr val="accent2"/>
                </a:solidFill>
                <a:latin typeface="Arial" panose="020B0604020202020204" pitchFamily="34" charset="0"/>
              </a:rPr>
              <a:t>Communication</a:t>
            </a:r>
          </a:p>
        </p:txBody>
      </p:sp>
      <p:sp>
        <p:nvSpPr>
          <p:cNvPr id="14359" name="Rectangle 22">
            <a:extLst>
              <a:ext uri="{FF2B5EF4-FFF2-40B4-BE49-F238E27FC236}">
                <a16:creationId xmlns:a16="http://schemas.microsoft.com/office/drawing/2014/main" id="{6D713C44-DBD0-42F5-856D-C21FE01E04FB}"/>
              </a:ext>
            </a:extLst>
          </p:cNvPr>
          <p:cNvSpPr>
            <a:spLocks noChangeArrowheads="1"/>
          </p:cNvSpPr>
          <p:nvPr/>
        </p:nvSpPr>
        <p:spPr bwMode="auto">
          <a:xfrm>
            <a:off x="972284" y="4773245"/>
            <a:ext cx="2007782"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Activities</a:t>
            </a:r>
          </a:p>
        </p:txBody>
      </p:sp>
      <p:sp>
        <p:nvSpPr>
          <p:cNvPr id="14360" name="Rectangle 23">
            <a:extLst>
              <a:ext uri="{FF2B5EF4-FFF2-40B4-BE49-F238E27FC236}">
                <a16:creationId xmlns:a16="http://schemas.microsoft.com/office/drawing/2014/main" id="{E45698F5-8855-47A4-A4AF-48BC62AC5F59}"/>
              </a:ext>
            </a:extLst>
          </p:cNvPr>
          <p:cNvSpPr>
            <a:spLocks noChangeArrowheads="1"/>
          </p:cNvSpPr>
          <p:nvPr/>
        </p:nvSpPr>
        <p:spPr bwMode="auto">
          <a:xfrm>
            <a:off x="946361" y="5406839"/>
            <a:ext cx="2061233"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Risk Assessment</a:t>
            </a:r>
          </a:p>
        </p:txBody>
      </p:sp>
      <p:sp>
        <p:nvSpPr>
          <p:cNvPr id="14361" name="Rectangle 24">
            <a:extLst>
              <a:ext uri="{FF2B5EF4-FFF2-40B4-BE49-F238E27FC236}">
                <a16:creationId xmlns:a16="http://schemas.microsoft.com/office/drawing/2014/main" id="{82851722-6456-48F0-98B6-DEA7B426C886}"/>
              </a:ext>
            </a:extLst>
          </p:cNvPr>
          <p:cNvSpPr>
            <a:spLocks noChangeArrowheads="1"/>
          </p:cNvSpPr>
          <p:nvPr/>
        </p:nvSpPr>
        <p:spPr bwMode="auto">
          <a:xfrm>
            <a:off x="646391" y="6040435"/>
            <a:ext cx="2661170" cy="389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b="1">
                <a:solidFill>
                  <a:schemeClr val="bg1"/>
                </a:solidFill>
                <a:latin typeface="Arial" panose="020B0604020202020204" pitchFamily="34" charset="0"/>
              </a:rPr>
              <a:t>Control Environment</a:t>
            </a:r>
          </a:p>
        </p:txBody>
      </p:sp>
      <p:sp>
        <p:nvSpPr>
          <p:cNvPr id="14362" name="Rectangle 25">
            <a:extLst>
              <a:ext uri="{FF2B5EF4-FFF2-40B4-BE49-F238E27FC236}">
                <a16:creationId xmlns:a16="http://schemas.microsoft.com/office/drawing/2014/main" id="{9DDC9148-2C17-4411-B105-C055C63E0493}"/>
              </a:ext>
            </a:extLst>
          </p:cNvPr>
          <p:cNvSpPr>
            <a:spLocks noChangeArrowheads="1"/>
          </p:cNvSpPr>
          <p:nvPr/>
        </p:nvSpPr>
        <p:spPr bwMode="auto">
          <a:xfrm rot="19560000">
            <a:off x="2818836" y="2912601"/>
            <a:ext cx="1214776"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Compliance</a:t>
            </a:r>
          </a:p>
        </p:txBody>
      </p:sp>
      <p:sp>
        <p:nvSpPr>
          <p:cNvPr id="14363" name="Rectangle 26">
            <a:extLst>
              <a:ext uri="{FF2B5EF4-FFF2-40B4-BE49-F238E27FC236}">
                <a16:creationId xmlns:a16="http://schemas.microsoft.com/office/drawing/2014/main" id="{8614BD35-38C6-4A90-933B-E2FCA6BD459A}"/>
              </a:ext>
            </a:extLst>
          </p:cNvPr>
          <p:cNvSpPr>
            <a:spLocks noChangeArrowheads="1"/>
          </p:cNvSpPr>
          <p:nvPr/>
        </p:nvSpPr>
        <p:spPr bwMode="auto">
          <a:xfrm rot="19560000">
            <a:off x="1764586" y="2970347"/>
            <a:ext cx="965343"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Financial</a:t>
            </a:r>
          </a:p>
        </p:txBody>
      </p:sp>
      <p:sp>
        <p:nvSpPr>
          <p:cNvPr id="14364" name="Rectangle 27">
            <a:extLst>
              <a:ext uri="{FF2B5EF4-FFF2-40B4-BE49-F238E27FC236}">
                <a16:creationId xmlns:a16="http://schemas.microsoft.com/office/drawing/2014/main" id="{84EB13EA-4208-4E36-91AE-19E56666839C}"/>
              </a:ext>
            </a:extLst>
          </p:cNvPr>
          <p:cNvSpPr>
            <a:spLocks noChangeArrowheads="1"/>
          </p:cNvSpPr>
          <p:nvPr/>
        </p:nvSpPr>
        <p:spPr bwMode="auto">
          <a:xfrm rot="19560000">
            <a:off x="1919088" y="3010448"/>
            <a:ext cx="1190482"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   Reporting</a:t>
            </a:r>
          </a:p>
        </p:txBody>
      </p:sp>
      <p:sp>
        <p:nvSpPr>
          <p:cNvPr id="14365" name="Rectangle 28">
            <a:extLst>
              <a:ext uri="{FF2B5EF4-FFF2-40B4-BE49-F238E27FC236}">
                <a16:creationId xmlns:a16="http://schemas.microsoft.com/office/drawing/2014/main" id="{5EB990FA-ABED-44B5-AB19-7D21482BAE04}"/>
              </a:ext>
            </a:extLst>
          </p:cNvPr>
          <p:cNvSpPr>
            <a:spLocks noChangeArrowheads="1"/>
          </p:cNvSpPr>
          <p:nvPr/>
        </p:nvSpPr>
        <p:spPr bwMode="auto">
          <a:xfrm rot="19560000">
            <a:off x="907200" y="2927038"/>
            <a:ext cx="1137031"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Operations</a:t>
            </a:r>
          </a:p>
        </p:txBody>
      </p:sp>
      <p:sp>
        <p:nvSpPr>
          <p:cNvPr id="14366" name="Rectangle 29">
            <a:extLst>
              <a:ext uri="{FF2B5EF4-FFF2-40B4-BE49-F238E27FC236}">
                <a16:creationId xmlns:a16="http://schemas.microsoft.com/office/drawing/2014/main" id="{A39FECA2-4609-4EF7-8ECF-BB8D3A4B24AD}"/>
              </a:ext>
            </a:extLst>
          </p:cNvPr>
          <p:cNvSpPr>
            <a:spLocks noChangeArrowheads="1"/>
          </p:cNvSpPr>
          <p:nvPr/>
        </p:nvSpPr>
        <p:spPr bwMode="auto">
          <a:xfrm>
            <a:off x="4601357" y="2332447"/>
            <a:ext cx="4833585" cy="4616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1" tIns="44913" rIns="91431" bIns="44913">
            <a:spAutoFit/>
          </a:bodyPr>
          <a:lstStyle>
            <a:lvl1pPr marL="342900" indent="-342900">
              <a:lnSpc>
                <a:spcPct val="109000"/>
              </a:lnSpc>
              <a:spcBef>
                <a:spcPct val="55000"/>
              </a:spcBef>
              <a:buClr>
                <a:srgbClr val="1E6E04"/>
              </a:buClr>
              <a:defRPr sz="2100">
                <a:solidFill>
                  <a:schemeClr val="tx1"/>
                </a:solidFill>
                <a:latin typeface="Arial" panose="020B0604020202020204" pitchFamily="34" charset="0"/>
              </a:defRPr>
            </a:lvl1pPr>
            <a:lvl2pPr marL="255588" indent="-141288">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a:lnSpc>
                <a:spcPct val="100000"/>
              </a:lnSpc>
              <a:spcBef>
                <a:spcPct val="0"/>
              </a:spcBef>
              <a:buClrTx/>
              <a:buFontTx/>
              <a:buNone/>
            </a:pPr>
            <a:r>
              <a:rPr lang="en-US" altLang="en-US" sz="1819" dirty="0">
                <a:solidFill>
                  <a:srgbClr val="2323A5"/>
                </a:solidFill>
                <a:latin typeface="Book Antiqua" panose="02040602050305030304" pitchFamily="18" charset="0"/>
              </a:rPr>
              <a:t>Sets the tone of an organization,</a:t>
            </a:r>
          </a:p>
          <a:p>
            <a:pPr lvl="1">
              <a:lnSpc>
                <a:spcPct val="100000"/>
              </a:lnSpc>
              <a:spcBef>
                <a:spcPct val="0"/>
              </a:spcBef>
              <a:buClr>
                <a:schemeClr val="hlink"/>
              </a:buClr>
              <a:buSzPct val="70000"/>
              <a:buFontTx/>
              <a:buNone/>
            </a:pPr>
            <a:r>
              <a:rPr lang="en-US" altLang="en-US" sz="1819" dirty="0">
                <a:solidFill>
                  <a:srgbClr val="2323A5"/>
                </a:solidFill>
                <a:latin typeface="Book Antiqua" panose="02040602050305030304" pitchFamily="18" charset="0"/>
              </a:rPr>
              <a:t>influencing the control consciousness</a:t>
            </a:r>
          </a:p>
          <a:p>
            <a:pPr lvl="1">
              <a:lnSpc>
                <a:spcPct val="100000"/>
              </a:lnSpc>
              <a:spcBef>
                <a:spcPct val="0"/>
              </a:spcBef>
              <a:buClr>
                <a:schemeClr val="hlink"/>
              </a:buClr>
              <a:buSzPct val="70000"/>
              <a:buFontTx/>
              <a:buNone/>
            </a:pPr>
            <a:r>
              <a:rPr lang="en-US" altLang="en-US" sz="1819" dirty="0">
                <a:solidFill>
                  <a:srgbClr val="2323A5"/>
                </a:solidFill>
                <a:latin typeface="Book Antiqua" panose="02040602050305030304" pitchFamily="18" charset="0"/>
              </a:rPr>
              <a:t>of its people.</a:t>
            </a:r>
          </a:p>
          <a:p>
            <a:pPr lvl="1">
              <a:lnSpc>
                <a:spcPct val="100000"/>
              </a:lnSpc>
              <a:spcBef>
                <a:spcPct val="0"/>
              </a:spcBef>
              <a:buClr>
                <a:schemeClr val="hlink"/>
              </a:buClr>
              <a:buSzPct val="70000"/>
              <a:buFontTx/>
              <a:buNone/>
            </a:pPr>
            <a:endParaRPr lang="en-US" altLang="en-US" sz="1819" dirty="0">
              <a:solidFill>
                <a:srgbClr val="2323A5"/>
              </a:solidFill>
              <a:latin typeface="Book Antiqua" panose="02040602050305030304" pitchFamily="18" charset="0"/>
            </a:endParaRPr>
          </a:p>
          <a:p>
            <a:pPr lvl="1">
              <a:lnSpc>
                <a:spcPct val="100000"/>
              </a:lnSpc>
              <a:spcBef>
                <a:spcPct val="0"/>
              </a:spcBef>
              <a:buClr>
                <a:schemeClr val="hlink"/>
              </a:buClr>
              <a:buSzPct val="70000"/>
              <a:buFontTx/>
              <a:buNone/>
            </a:pPr>
            <a:r>
              <a:rPr lang="en-US" altLang="en-US" sz="1819" dirty="0">
                <a:solidFill>
                  <a:srgbClr val="2323A5"/>
                </a:solidFill>
                <a:latin typeface="Book Antiqua" panose="02040602050305030304" pitchFamily="18" charset="0"/>
              </a:rPr>
              <a:t>Factors include:</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Integrity &amp; ethical values</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Management’s operating philosophy</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Organizational structure</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The way management assigns authority &amp; responsibility</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HR policies &amp; practices</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Competence of personnel</a:t>
            </a:r>
          </a:p>
          <a:p>
            <a:pPr marL="342900" lvl="1" indent="-342900">
              <a:lnSpc>
                <a:spcPct val="100000"/>
              </a:lnSpc>
              <a:spcBef>
                <a:spcPct val="0"/>
              </a:spcBef>
              <a:buClrTx/>
              <a:buSzPct val="70000"/>
              <a:buFont typeface="Wingdings" panose="05000000000000000000" pitchFamily="2" charset="2"/>
              <a:buChar char="ü"/>
            </a:pPr>
            <a:r>
              <a:rPr lang="en-US" altLang="en-US" sz="1800" dirty="0">
                <a:solidFill>
                  <a:srgbClr val="2323A5"/>
                </a:solidFill>
              </a:rPr>
              <a:t>The attention and direction provided by the board and Audit Committee</a:t>
            </a:r>
            <a:br>
              <a:rPr lang="en-US" altLang="en-US" sz="1800" dirty="0">
                <a:solidFill>
                  <a:srgbClr val="2323A5"/>
                </a:solidFill>
              </a:rPr>
            </a:br>
            <a:r>
              <a:rPr lang="en-US" altLang="en-US" sz="1800" dirty="0">
                <a:solidFill>
                  <a:srgbClr val="2323A5"/>
                </a:solidFill>
              </a:rPr>
              <a:t>Foundation for all other components  of control</a:t>
            </a:r>
          </a:p>
        </p:txBody>
      </p:sp>
      <p:sp>
        <p:nvSpPr>
          <p:cNvPr id="14367" name="Freeform 30">
            <a:extLst>
              <a:ext uri="{FF2B5EF4-FFF2-40B4-BE49-F238E27FC236}">
                <a16:creationId xmlns:a16="http://schemas.microsoft.com/office/drawing/2014/main" id="{B787874C-32A6-4584-80E9-004D96A2D453}"/>
              </a:ext>
            </a:extLst>
          </p:cNvPr>
          <p:cNvSpPr>
            <a:spLocks/>
          </p:cNvSpPr>
          <p:nvPr/>
        </p:nvSpPr>
        <p:spPr bwMode="auto">
          <a:xfrm>
            <a:off x="3408578" y="5108488"/>
            <a:ext cx="1159718" cy="1425989"/>
          </a:xfrm>
          <a:custGeom>
            <a:avLst/>
            <a:gdLst>
              <a:gd name="T0" fmla="*/ 0 w 723"/>
              <a:gd name="T1" fmla="*/ 1409700 h 889"/>
              <a:gd name="T2" fmla="*/ 0 w 723"/>
              <a:gd name="T3" fmla="*/ 781050 h 889"/>
              <a:gd name="T4" fmla="*/ 1143000 w 723"/>
              <a:gd name="T5" fmla="*/ 0 h 889"/>
              <a:gd name="T6" fmla="*/ 1146175 w 723"/>
              <a:gd name="T7" fmla="*/ 600075 h 889"/>
              <a:gd name="T8" fmla="*/ 0 w 723"/>
              <a:gd name="T9" fmla="*/ 1409700 h 8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3" h="889">
                <a:moveTo>
                  <a:pt x="0" y="888"/>
                </a:moveTo>
                <a:lnTo>
                  <a:pt x="0" y="492"/>
                </a:lnTo>
                <a:lnTo>
                  <a:pt x="720" y="0"/>
                </a:lnTo>
                <a:lnTo>
                  <a:pt x="722" y="378"/>
                </a:lnTo>
                <a:lnTo>
                  <a:pt x="0" y="888"/>
                </a:lnTo>
              </a:path>
            </a:pathLst>
          </a:custGeom>
          <a:solidFill>
            <a:srgbClr val="0027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68" name="Freeform 31">
            <a:extLst>
              <a:ext uri="{FF2B5EF4-FFF2-40B4-BE49-F238E27FC236}">
                <a16:creationId xmlns:a16="http://schemas.microsoft.com/office/drawing/2014/main" id="{11771605-17FF-4F07-9BB3-015ED0C305AF}"/>
              </a:ext>
            </a:extLst>
          </p:cNvPr>
          <p:cNvSpPr>
            <a:spLocks/>
          </p:cNvSpPr>
          <p:nvPr/>
        </p:nvSpPr>
        <p:spPr bwMode="auto">
          <a:xfrm>
            <a:off x="4294008" y="2803488"/>
            <a:ext cx="1604" cy="3098998"/>
          </a:xfrm>
          <a:custGeom>
            <a:avLst/>
            <a:gdLst>
              <a:gd name="T0" fmla="*/ 0 w 1"/>
              <a:gd name="T1" fmla="*/ 0 h 1932"/>
              <a:gd name="T2" fmla="*/ 0 w 1"/>
              <a:gd name="T3" fmla="*/ 3065463 h 1932"/>
              <a:gd name="T4" fmla="*/ 0 w 1"/>
              <a:gd name="T5" fmla="*/ 0 h 1932"/>
              <a:gd name="T6" fmla="*/ 0 60000 65536"/>
              <a:gd name="T7" fmla="*/ 0 60000 65536"/>
              <a:gd name="T8" fmla="*/ 0 60000 65536"/>
            </a:gdLst>
            <a:ahLst/>
            <a:cxnLst>
              <a:cxn ang="T6">
                <a:pos x="T0" y="T1"/>
              </a:cxn>
              <a:cxn ang="T7">
                <a:pos x="T2" y="T3"/>
              </a:cxn>
              <a:cxn ang="T8">
                <a:pos x="T4" y="T5"/>
              </a:cxn>
            </a:cxnLst>
            <a:rect l="0" t="0" r="r" b="b"/>
            <a:pathLst>
              <a:path w="1" h="1932">
                <a:moveTo>
                  <a:pt x="0" y="0"/>
                </a:moveTo>
                <a:lnTo>
                  <a:pt x="0" y="1931"/>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69" name="Freeform 32">
            <a:extLst>
              <a:ext uri="{FF2B5EF4-FFF2-40B4-BE49-F238E27FC236}">
                <a16:creationId xmlns:a16="http://schemas.microsoft.com/office/drawing/2014/main" id="{83437333-1A34-420D-A69A-BB93756D99A4}"/>
              </a:ext>
            </a:extLst>
          </p:cNvPr>
          <p:cNvSpPr>
            <a:spLocks/>
          </p:cNvSpPr>
          <p:nvPr/>
        </p:nvSpPr>
        <p:spPr bwMode="auto">
          <a:xfrm>
            <a:off x="3997259" y="3007200"/>
            <a:ext cx="1605" cy="3100603"/>
          </a:xfrm>
          <a:custGeom>
            <a:avLst/>
            <a:gdLst>
              <a:gd name="T0" fmla="*/ 0 w 1"/>
              <a:gd name="T1" fmla="*/ 0 h 1933"/>
              <a:gd name="T2" fmla="*/ 0 w 1"/>
              <a:gd name="T3" fmla="*/ 3067050 h 1933"/>
              <a:gd name="T4" fmla="*/ 0 w 1"/>
              <a:gd name="T5" fmla="*/ 0 h 1933"/>
              <a:gd name="T6" fmla="*/ 0 60000 65536"/>
              <a:gd name="T7" fmla="*/ 0 60000 65536"/>
              <a:gd name="T8" fmla="*/ 0 60000 65536"/>
            </a:gdLst>
            <a:ahLst/>
            <a:cxnLst>
              <a:cxn ang="T6">
                <a:pos x="T0" y="T1"/>
              </a:cxn>
              <a:cxn ang="T7">
                <a:pos x="T2" y="T3"/>
              </a:cxn>
              <a:cxn ang="T8">
                <a:pos x="T4" y="T5"/>
              </a:cxn>
            </a:cxnLst>
            <a:rect l="0" t="0" r="r" b="b"/>
            <a:pathLst>
              <a:path w="1" h="1933">
                <a:moveTo>
                  <a:pt x="0" y="0"/>
                </a:moveTo>
                <a:lnTo>
                  <a:pt x="0" y="1932"/>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70" name="Freeform 33">
            <a:extLst>
              <a:ext uri="{FF2B5EF4-FFF2-40B4-BE49-F238E27FC236}">
                <a16:creationId xmlns:a16="http://schemas.microsoft.com/office/drawing/2014/main" id="{BC75BB6B-9111-4944-83FB-A5CA3221FE54}"/>
              </a:ext>
            </a:extLst>
          </p:cNvPr>
          <p:cNvSpPr>
            <a:spLocks/>
          </p:cNvSpPr>
          <p:nvPr/>
        </p:nvSpPr>
        <p:spPr bwMode="auto">
          <a:xfrm>
            <a:off x="3711740" y="3212518"/>
            <a:ext cx="1605" cy="3097395"/>
          </a:xfrm>
          <a:custGeom>
            <a:avLst/>
            <a:gdLst>
              <a:gd name="T0" fmla="*/ 0 w 1"/>
              <a:gd name="T1" fmla="*/ 0 h 1931"/>
              <a:gd name="T2" fmla="*/ 0 w 1"/>
              <a:gd name="T3" fmla="*/ 3063875 h 1931"/>
              <a:gd name="T4" fmla="*/ 0 w 1"/>
              <a:gd name="T5" fmla="*/ 0 h 1931"/>
              <a:gd name="T6" fmla="*/ 0 60000 65536"/>
              <a:gd name="T7" fmla="*/ 0 60000 65536"/>
              <a:gd name="T8" fmla="*/ 0 60000 65536"/>
            </a:gdLst>
            <a:ahLst/>
            <a:cxnLst>
              <a:cxn ang="T6">
                <a:pos x="T0" y="T1"/>
              </a:cxn>
              <a:cxn ang="T7">
                <a:pos x="T2" y="T3"/>
              </a:cxn>
              <a:cxn ang="T8">
                <a:pos x="T4" y="T5"/>
              </a:cxn>
            </a:cxnLst>
            <a:rect l="0" t="0" r="r" b="b"/>
            <a:pathLst>
              <a:path w="1" h="1931">
                <a:moveTo>
                  <a:pt x="0" y="0"/>
                </a:moveTo>
                <a:lnTo>
                  <a:pt x="0" y="1930"/>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71" name="Freeform 34">
            <a:extLst>
              <a:ext uri="{FF2B5EF4-FFF2-40B4-BE49-F238E27FC236}">
                <a16:creationId xmlns:a16="http://schemas.microsoft.com/office/drawing/2014/main" id="{8FDEC8FA-5D15-4DF9-B257-EF3A19B3103D}"/>
              </a:ext>
            </a:extLst>
          </p:cNvPr>
          <p:cNvSpPr>
            <a:spLocks/>
          </p:cNvSpPr>
          <p:nvPr/>
        </p:nvSpPr>
        <p:spPr bwMode="auto">
          <a:xfrm>
            <a:off x="3411788" y="5127736"/>
            <a:ext cx="1156510" cy="782770"/>
          </a:xfrm>
          <a:custGeom>
            <a:avLst/>
            <a:gdLst>
              <a:gd name="T0" fmla="*/ 0 w 721"/>
              <a:gd name="T1" fmla="*/ 773113 h 488"/>
              <a:gd name="T2" fmla="*/ 1143000 w 721"/>
              <a:gd name="T3" fmla="*/ 0 h 488"/>
              <a:gd name="T4" fmla="*/ 0 w 721"/>
              <a:gd name="T5" fmla="*/ 773113 h 488"/>
              <a:gd name="T6" fmla="*/ 0 60000 65536"/>
              <a:gd name="T7" fmla="*/ 0 60000 65536"/>
              <a:gd name="T8" fmla="*/ 0 60000 65536"/>
            </a:gdLst>
            <a:ahLst/>
            <a:cxnLst>
              <a:cxn ang="T6">
                <a:pos x="T0" y="T1"/>
              </a:cxn>
              <a:cxn ang="T7">
                <a:pos x="T2" y="T3"/>
              </a:cxn>
              <a:cxn ang="T8">
                <a:pos x="T4" y="T5"/>
              </a:cxn>
            </a:cxnLst>
            <a:rect l="0" t="0" r="r" b="b"/>
            <a:pathLst>
              <a:path w="721" h="488">
                <a:moveTo>
                  <a:pt x="0" y="487"/>
                </a:moveTo>
                <a:lnTo>
                  <a:pt x="720" y="0"/>
                </a:lnTo>
                <a:lnTo>
                  <a:pt x="0" y="48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Title 3">
            <a:extLst>
              <a:ext uri="{FF2B5EF4-FFF2-40B4-BE49-F238E27FC236}">
                <a16:creationId xmlns:a16="http://schemas.microsoft.com/office/drawing/2014/main" id="{3450EAC8-174F-75A4-C2F9-C9425F6E62CF}"/>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0417B55F-3633-42C1-B41C-6A3876560B6D}"/>
              </a:ext>
            </a:extLst>
          </p:cNvPr>
          <p:cNvSpPr>
            <a:spLocks noGrp="1" noChangeArrowheads="1"/>
          </p:cNvSpPr>
          <p:nvPr>
            <p:ph type="title"/>
          </p:nvPr>
        </p:nvSpPr>
        <p:spPr>
          <a:xfrm>
            <a:off x="447207" y="1692399"/>
            <a:ext cx="9136960" cy="603325"/>
          </a:xfrm>
        </p:spPr>
        <p:txBody>
          <a:bodyPr>
            <a:normAutofit/>
          </a:bodyPr>
          <a:lstStyle/>
          <a:p>
            <a:r>
              <a:rPr lang="en-US" altLang="en-US" sz="2800" b="1" dirty="0">
                <a:solidFill>
                  <a:srgbClr val="FF0000"/>
                </a:solidFill>
                <a:latin typeface="Book Antiqua" panose="02040602050305030304" pitchFamily="18" charset="0"/>
              </a:rPr>
              <a:t>Point of focus; an example of Control Environment</a:t>
            </a:r>
          </a:p>
        </p:txBody>
      </p:sp>
      <p:sp>
        <p:nvSpPr>
          <p:cNvPr id="16388" name="Rectangle 3">
            <a:extLst>
              <a:ext uri="{FF2B5EF4-FFF2-40B4-BE49-F238E27FC236}">
                <a16:creationId xmlns:a16="http://schemas.microsoft.com/office/drawing/2014/main" id="{7703705A-A745-40A4-9371-42D2B9CA804F}"/>
              </a:ext>
            </a:extLst>
          </p:cNvPr>
          <p:cNvSpPr>
            <a:spLocks noGrp="1" noChangeArrowheads="1"/>
          </p:cNvSpPr>
          <p:nvPr>
            <p:ph idx="1"/>
          </p:nvPr>
        </p:nvSpPr>
        <p:spPr>
          <a:xfrm>
            <a:off x="436114" y="2631651"/>
            <a:ext cx="9136960" cy="4378047"/>
          </a:xfrm>
        </p:spPr>
        <p:txBody>
          <a:bodyPr>
            <a:noAutofit/>
          </a:bodyPr>
          <a:lstStyle/>
          <a:p>
            <a:r>
              <a:rPr lang="nl-NL" altLang="en-US" sz="2400" b="1" i="1" dirty="0">
                <a:solidFill>
                  <a:srgbClr val="2323A5"/>
                </a:solidFill>
                <a:latin typeface="Book Antiqua" panose="02040602050305030304" pitchFamily="18" charset="0"/>
              </a:rPr>
              <a:t>Integrity and Ethical Values</a:t>
            </a:r>
            <a:r>
              <a:rPr lang="nl-NL" altLang="en-US" sz="2400" b="1" dirty="0">
                <a:solidFill>
                  <a:srgbClr val="2323A5"/>
                </a:solidFill>
                <a:latin typeface="Book Antiqua" panose="02040602050305030304" pitchFamily="18" charset="0"/>
              </a:rPr>
              <a:t> </a:t>
            </a:r>
          </a:p>
          <a:p>
            <a:pPr lvl="1"/>
            <a:r>
              <a:rPr lang="nl-NL" altLang="en-US" sz="1819" dirty="0">
                <a:solidFill>
                  <a:srgbClr val="2323A5"/>
                </a:solidFill>
                <a:latin typeface="Book Antiqua" panose="02040602050305030304" pitchFamily="18" charset="0"/>
              </a:rPr>
              <a:t> Existence and implementation of codes of conduct and other policies regarding acceptable business practices, conflicts of interest, or expected standards of ethical and moral behavior. </a:t>
            </a:r>
          </a:p>
          <a:p>
            <a:pPr lvl="1"/>
            <a:r>
              <a:rPr lang="nl-NL" altLang="en-US" sz="1819" dirty="0">
                <a:solidFill>
                  <a:srgbClr val="2323A5"/>
                </a:solidFill>
                <a:latin typeface="Book Antiqua" panose="02040602050305030304" pitchFamily="18" charset="0"/>
              </a:rPr>
              <a:t> Dealings with employees, suppliers, customers, investors, creditors, insurers, competitors, and auditors, etc. (e.g., whether management conducts business on a high ethical plane, and insists that others do so, or pays little attention to ethical issues). </a:t>
            </a:r>
          </a:p>
          <a:p>
            <a:pPr lvl="1"/>
            <a:r>
              <a:rPr lang="nl-NL" altLang="en-US" sz="1819" dirty="0">
                <a:solidFill>
                  <a:srgbClr val="2323A5"/>
                </a:solidFill>
                <a:latin typeface="Book Antiqua" panose="02040602050305030304" pitchFamily="18" charset="0"/>
              </a:rPr>
              <a:t> Pressure to meet unrealistic performance targets - particularly for short-term results – and extent to which compensation is based on achieving those performance targets.</a:t>
            </a:r>
            <a:br>
              <a:rPr lang="nl-NL" altLang="en-US" sz="1819" dirty="0">
                <a:solidFill>
                  <a:srgbClr val="2323A5"/>
                </a:solidFill>
                <a:latin typeface="Book Antiqua" panose="02040602050305030304" pitchFamily="18" charset="0"/>
              </a:rPr>
            </a:br>
            <a:endParaRPr lang="nl-NL" altLang="en-US" sz="1819" dirty="0">
              <a:solidFill>
                <a:srgbClr val="2323A5"/>
              </a:solidFill>
              <a:latin typeface="Book Antiqua" panose="02040602050305030304" pitchFamily="18" charset="0"/>
            </a:endParaRPr>
          </a:p>
          <a:p>
            <a:endParaRPr lang="en-US" altLang="en-US" dirty="0">
              <a:solidFill>
                <a:srgbClr val="2323A5"/>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DA180A52-0365-4A59-BE7E-A543D5B0A914}"/>
              </a:ext>
            </a:extLst>
          </p:cNvPr>
          <p:cNvSpPr>
            <a:spLocks noGrp="1"/>
          </p:cNvSpPr>
          <p:nvPr>
            <p:ph type="sldNum" sz="quarter" idx="12"/>
          </p:nvPr>
        </p:nvSpPr>
        <p:spPr>
          <a:xfrm>
            <a:off x="750690" y="6874265"/>
            <a:ext cx="2085247" cy="217097"/>
          </a:xfrm>
        </p:spPr>
        <p:txBody>
          <a:bodyPr/>
          <a:lstStyle/>
          <a:p>
            <a:pPr>
              <a:defRPr/>
            </a:pPr>
            <a:fld id="{BFA30381-7C2E-45F0-85ED-5143507D7904}" type="slidenum">
              <a:rPr lang="en-GB" altLang="en-US"/>
              <a:pPr>
                <a:defRPr/>
              </a:pPr>
              <a:t>220</a:t>
            </a:fld>
            <a:endParaRPr lang="en-GB" altLang="en-US" dirty="0"/>
          </a:p>
        </p:txBody>
      </p:sp>
      <p:sp>
        <p:nvSpPr>
          <p:cNvPr id="5" name="Title 3">
            <a:extLst>
              <a:ext uri="{FF2B5EF4-FFF2-40B4-BE49-F238E27FC236}">
                <a16:creationId xmlns:a16="http://schemas.microsoft.com/office/drawing/2014/main" id="{80312A98-8C9F-82E1-093B-50477BC6D2E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0417B55F-3633-42C1-B41C-6A3876560B6D}"/>
              </a:ext>
            </a:extLst>
          </p:cNvPr>
          <p:cNvSpPr>
            <a:spLocks noGrp="1" noChangeArrowheads="1"/>
          </p:cNvSpPr>
          <p:nvPr>
            <p:ph type="title"/>
          </p:nvPr>
        </p:nvSpPr>
        <p:spPr>
          <a:xfrm>
            <a:off x="436114" y="1620391"/>
            <a:ext cx="9136960" cy="603325"/>
          </a:xfrm>
        </p:spPr>
        <p:txBody>
          <a:bodyPr>
            <a:normAutofit/>
          </a:bodyPr>
          <a:lstStyle/>
          <a:p>
            <a:r>
              <a:rPr lang="en-US" altLang="en-US" sz="2829" b="1" dirty="0">
                <a:solidFill>
                  <a:srgbClr val="FF0000"/>
                </a:solidFill>
                <a:latin typeface="Book Antiqua" panose="02040602050305030304" pitchFamily="18" charset="0"/>
              </a:rPr>
              <a:t>Point of focus; an example of Control Environment</a:t>
            </a:r>
          </a:p>
        </p:txBody>
      </p:sp>
      <p:sp>
        <p:nvSpPr>
          <p:cNvPr id="16388" name="Rectangle 3">
            <a:extLst>
              <a:ext uri="{FF2B5EF4-FFF2-40B4-BE49-F238E27FC236}">
                <a16:creationId xmlns:a16="http://schemas.microsoft.com/office/drawing/2014/main" id="{7703705A-A745-40A4-9371-42D2B9CA804F}"/>
              </a:ext>
            </a:extLst>
          </p:cNvPr>
          <p:cNvSpPr>
            <a:spLocks noGrp="1" noChangeArrowheads="1"/>
          </p:cNvSpPr>
          <p:nvPr>
            <p:ph idx="1"/>
          </p:nvPr>
        </p:nvSpPr>
        <p:spPr>
          <a:xfrm>
            <a:off x="540098" y="2340471"/>
            <a:ext cx="9136960" cy="4021785"/>
          </a:xfrm>
        </p:spPr>
        <p:txBody>
          <a:bodyPr>
            <a:noAutofit/>
          </a:bodyPr>
          <a:lstStyle/>
          <a:p>
            <a:r>
              <a:rPr lang="nl-NL" altLang="en-US" sz="2400" b="1" u="sng" dirty="0">
                <a:solidFill>
                  <a:srgbClr val="2323A5"/>
                </a:solidFill>
                <a:latin typeface="Book Antiqua" panose="02040602050305030304" pitchFamily="18" charset="0"/>
              </a:rPr>
              <a:t>Example of detailed points of focus: </a:t>
            </a:r>
          </a:p>
          <a:p>
            <a:pPr lvl="1"/>
            <a:r>
              <a:rPr lang="en-GB" altLang="en-US" sz="1819" dirty="0">
                <a:solidFill>
                  <a:srgbClr val="2323A5"/>
                </a:solidFill>
                <a:latin typeface="Book Antiqua" panose="02040602050305030304" pitchFamily="18" charset="0"/>
              </a:rPr>
              <a:t>Codes are comprehensive, addressing conflicts of interest, illegal or other improper payments, anti-competitive guidelines, insider trading. </a:t>
            </a:r>
          </a:p>
          <a:p>
            <a:pPr lvl="1"/>
            <a:r>
              <a:rPr lang="en-GB" altLang="en-US" sz="1819" dirty="0">
                <a:solidFill>
                  <a:srgbClr val="2323A5"/>
                </a:solidFill>
                <a:latin typeface="Book Antiqua" panose="02040602050305030304" pitchFamily="18" charset="0"/>
              </a:rPr>
              <a:t> Codes are periodically acknowledged by all employees. </a:t>
            </a:r>
          </a:p>
          <a:p>
            <a:pPr lvl="1"/>
            <a:r>
              <a:rPr lang="en-GB" altLang="en-US" sz="1819" dirty="0">
                <a:solidFill>
                  <a:srgbClr val="2323A5"/>
                </a:solidFill>
                <a:latin typeface="Book Antiqua" panose="02040602050305030304" pitchFamily="18" charset="0"/>
              </a:rPr>
              <a:t> Employees understand what behaviour is acceptable or unacceptable, and know what to do if they encounter improper behaviour. </a:t>
            </a:r>
          </a:p>
          <a:p>
            <a:pPr lvl="1"/>
            <a:r>
              <a:rPr lang="en-GB" altLang="en-US" sz="1819" dirty="0">
                <a:solidFill>
                  <a:srgbClr val="2323A5"/>
                </a:solidFill>
                <a:latin typeface="Book Antiqua" panose="02040602050305030304" pitchFamily="18" charset="0"/>
              </a:rPr>
              <a:t> If a written code of conduct does not exist, the management culture emphasizes the </a:t>
            </a:r>
            <a:br>
              <a:rPr lang="en-GB" altLang="en-US" sz="1819" dirty="0">
                <a:solidFill>
                  <a:srgbClr val="2323A5"/>
                </a:solidFill>
                <a:latin typeface="Book Antiqua" panose="02040602050305030304" pitchFamily="18" charset="0"/>
              </a:rPr>
            </a:br>
            <a:r>
              <a:rPr lang="en-GB" altLang="en-US" sz="1819" dirty="0">
                <a:solidFill>
                  <a:srgbClr val="2323A5"/>
                </a:solidFill>
                <a:latin typeface="Book Antiqua" panose="02040602050305030304" pitchFamily="18" charset="0"/>
              </a:rPr>
              <a:t>importance of integrity and ethical behaviour. This may be communicated orally in staff</a:t>
            </a:r>
            <a:br>
              <a:rPr lang="en-GB" altLang="en-US" sz="1819" dirty="0">
                <a:solidFill>
                  <a:srgbClr val="2323A5"/>
                </a:solidFill>
                <a:latin typeface="Book Antiqua" panose="02040602050305030304" pitchFamily="18" charset="0"/>
              </a:rPr>
            </a:br>
            <a:r>
              <a:rPr lang="en-GB" altLang="en-US" sz="1819" dirty="0">
                <a:solidFill>
                  <a:srgbClr val="2323A5"/>
                </a:solidFill>
                <a:latin typeface="Book Antiqua" panose="02040602050305030304" pitchFamily="18" charset="0"/>
              </a:rPr>
              <a:t>meetings, in one-on-one interface, or by example when dealing with day-to-day activities. </a:t>
            </a:r>
          </a:p>
          <a:p>
            <a:endParaRPr lang="en-US" altLang="en-US" dirty="0">
              <a:solidFill>
                <a:srgbClr val="2323A5"/>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DA180A52-0365-4A59-BE7E-A543D5B0A914}"/>
              </a:ext>
            </a:extLst>
          </p:cNvPr>
          <p:cNvSpPr>
            <a:spLocks noGrp="1"/>
          </p:cNvSpPr>
          <p:nvPr>
            <p:ph type="sldNum" sz="quarter" idx="12"/>
          </p:nvPr>
        </p:nvSpPr>
        <p:spPr>
          <a:xfrm>
            <a:off x="750690" y="6874265"/>
            <a:ext cx="2085247" cy="217097"/>
          </a:xfrm>
        </p:spPr>
        <p:txBody>
          <a:bodyPr/>
          <a:lstStyle/>
          <a:p>
            <a:pPr>
              <a:defRPr/>
            </a:pPr>
            <a:fld id="{BFA30381-7C2E-45F0-85ED-5143507D7904}" type="slidenum">
              <a:rPr lang="en-GB" altLang="en-US"/>
              <a:pPr>
                <a:defRPr/>
              </a:pPr>
              <a:t>221</a:t>
            </a:fld>
            <a:endParaRPr lang="en-GB" altLang="en-US" dirty="0"/>
          </a:p>
        </p:txBody>
      </p:sp>
      <p:sp>
        <p:nvSpPr>
          <p:cNvPr id="5" name="Title 3">
            <a:extLst>
              <a:ext uri="{FF2B5EF4-FFF2-40B4-BE49-F238E27FC236}">
                <a16:creationId xmlns:a16="http://schemas.microsoft.com/office/drawing/2014/main" id="{0C8BA93E-D03D-115D-5089-EC65FB57EC1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75020173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4" name="Rectangle 39">
            <a:extLst>
              <a:ext uri="{FF2B5EF4-FFF2-40B4-BE49-F238E27FC236}">
                <a16:creationId xmlns:a16="http://schemas.microsoft.com/office/drawing/2014/main" id="{ACBB3DD2-BD25-4A6F-BD68-65B9F08A160D}"/>
              </a:ext>
            </a:extLst>
          </p:cNvPr>
          <p:cNvSpPr>
            <a:spLocks noGrp="1" noChangeArrowheads="1"/>
          </p:cNvSpPr>
          <p:nvPr>
            <p:ph type="title"/>
          </p:nvPr>
        </p:nvSpPr>
        <p:spPr>
          <a:xfrm>
            <a:off x="324074" y="1677476"/>
            <a:ext cx="8379486" cy="49498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800" b="1" dirty="0">
                <a:solidFill>
                  <a:srgbClr val="FF0000"/>
                </a:solidFill>
                <a:latin typeface="Book Antiqua" panose="02040602050305030304" pitchFamily="18" charset="0"/>
              </a:rPr>
              <a:t>Risk Assessment</a:t>
            </a:r>
          </a:p>
        </p:txBody>
      </p:sp>
      <p:sp>
        <p:nvSpPr>
          <p:cNvPr id="36" name="Slide Number Placeholder 3">
            <a:extLst>
              <a:ext uri="{FF2B5EF4-FFF2-40B4-BE49-F238E27FC236}">
                <a16:creationId xmlns:a16="http://schemas.microsoft.com/office/drawing/2014/main" id="{532238EA-CFE5-44A9-8509-DD90EE34B540}"/>
              </a:ext>
            </a:extLst>
          </p:cNvPr>
          <p:cNvSpPr>
            <a:spLocks noGrp="1"/>
          </p:cNvSpPr>
          <p:nvPr>
            <p:ph type="sldNum" sz="quarter" idx="12"/>
          </p:nvPr>
        </p:nvSpPr>
        <p:spPr/>
        <p:txBody>
          <a:bodyPr/>
          <a:lstStyle/>
          <a:p>
            <a:pPr>
              <a:defRPr/>
            </a:pPr>
            <a:fld id="{8E6FD922-61EE-47F7-A416-1E84C6611F31}" type="slidenum">
              <a:rPr lang="en-GB" altLang="en-US"/>
              <a:pPr>
                <a:defRPr/>
              </a:pPr>
              <a:t>222</a:t>
            </a:fld>
            <a:endParaRPr lang="en-GB" altLang="en-US"/>
          </a:p>
        </p:txBody>
      </p:sp>
      <p:sp>
        <p:nvSpPr>
          <p:cNvPr id="17412" name="Rectangle 3">
            <a:extLst>
              <a:ext uri="{FF2B5EF4-FFF2-40B4-BE49-F238E27FC236}">
                <a16:creationId xmlns:a16="http://schemas.microsoft.com/office/drawing/2014/main" id="{6AEBAF17-3B6D-46C1-8919-6A2DDCF0CA55}"/>
              </a:ext>
            </a:extLst>
          </p:cNvPr>
          <p:cNvSpPr>
            <a:spLocks noChangeArrowheads="1"/>
          </p:cNvSpPr>
          <p:nvPr/>
        </p:nvSpPr>
        <p:spPr bwMode="auto">
          <a:xfrm>
            <a:off x="1103577" y="3342935"/>
            <a:ext cx="2868017" cy="3156744"/>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17413" name="Rectangle 4">
            <a:extLst>
              <a:ext uri="{FF2B5EF4-FFF2-40B4-BE49-F238E27FC236}">
                <a16:creationId xmlns:a16="http://schemas.microsoft.com/office/drawing/2014/main" id="{60285A41-A64C-4984-AE0F-A90584F4B284}"/>
              </a:ext>
            </a:extLst>
          </p:cNvPr>
          <p:cNvSpPr>
            <a:spLocks noChangeArrowheads="1"/>
          </p:cNvSpPr>
          <p:nvPr/>
        </p:nvSpPr>
        <p:spPr bwMode="auto">
          <a:xfrm>
            <a:off x="1103578" y="5253343"/>
            <a:ext cx="2856789" cy="620763"/>
          </a:xfrm>
          <a:prstGeom prst="rect">
            <a:avLst/>
          </a:prstGeom>
          <a:solidFill>
            <a:srgbClr val="FF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17414" name="Freeform 5">
            <a:extLst>
              <a:ext uri="{FF2B5EF4-FFF2-40B4-BE49-F238E27FC236}">
                <a16:creationId xmlns:a16="http://schemas.microsoft.com/office/drawing/2014/main" id="{0E3660D4-EEC8-4FA5-A913-1FA40A7E501D}"/>
              </a:ext>
            </a:extLst>
          </p:cNvPr>
          <p:cNvSpPr>
            <a:spLocks/>
          </p:cNvSpPr>
          <p:nvPr/>
        </p:nvSpPr>
        <p:spPr bwMode="auto">
          <a:xfrm>
            <a:off x="3994052" y="5152290"/>
            <a:ext cx="3129476" cy="1318518"/>
          </a:xfrm>
          <a:custGeom>
            <a:avLst/>
            <a:gdLst>
              <a:gd name="T0" fmla="*/ 0 w 1951"/>
              <a:gd name="T1" fmla="*/ 1303338 h 822"/>
              <a:gd name="T2" fmla="*/ 1220788 w 1951"/>
              <a:gd name="T3" fmla="*/ 1303338 h 822"/>
              <a:gd name="T4" fmla="*/ 3095625 w 1951"/>
              <a:gd name="T5" fmla="*/ 0 h 822"/>
              <a:gd name="T6" fmla="*/ 1104900 w 1951"/>
              <a:gd name="T7" fmla="*/ 0 h 822"/>
              <a:gd name="T8" fmla="*/ 1031875 w 1951"/>
              <a:gd name="T9" fmla="*/ 17463 h 822"/>
              <a:gd name="T10" fmla="*/ 0 w 1951"/>
              <a:gd name="T11" fmla="*/ 1303338 h 8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51" h="822">
                <a:moveTo>
                  <a:pt x="0" y="821"/>
                </a:moveTo>
                <a:lnTo>
                  <a:pt x="769" y="821"/>
                </a:lnTo>
                <a:lnTo>
                  <a:pt x="1950" y="0"/>
                </a:lnTo>
                <a:lnTo>
                  <a:pt x="696" y="0"/>
                </a:lnTo>
                <a:lnTo>
                  <a:pt x="650" y="11"/>
                </a:lnTo>
                <a:lnTo>
                  <a:pt x="0" y="821"/>
                </a:lnTo>
              </a:path>
            </a:pathLst>
          </a:custGeom>
          <a:gradFill rotWithShape="0">
            <a:gsLst>
              <a:gs pos="0">
                <a:srgbClr val="BFBFFF"/>
              </a:gs>
              <a:gs pos="100000">
                <a:srgbClr val="D9D9FF"/>
              </a:gs>
            </a:gsLst>
            <a:lin ang="18900000" scaled="1"/>
          </a:gra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5" name="Freeform 6">
            <a:extLst>
              <a:ext uri="{FF2B5EF4-FFF2-40B4-BE49-F238E27FC236}">
                <a16:creationId xmlns:a16="http://schemas.microsoft.com/office/drawing/2014/main" id="{B48C363A-EEFC-4802-92C4-AC53481C5C44}"/>
              </a:ext>
            </a:extLst>
          </p:cNvPr>
          <p:cNvSpPr>
            <a:spLocks/>
          </p:cNvSpPr>
          <p:nvPr/>
        </p:nvSpPr>
        <p:spPr bwMode="auto">
          <a:xfrm>
            <a:off x="1097161" y="2540918"/>
            <a:ext cx="4061420" cy="797206"/>
          </a:xfrm>
          <a:custGeom>
            <a:avLst/>
            <a:gdLst>
              <a:gd name="T0" fmla="*/ 0 w 2532"/>
              <a:gd name="T1" fmla="*/ 784225 h 497"/>
              <a:gd name="T2" fmla="*/ 1182688 w 2532"/>
              <a:gd name="T3" fmla="*/ 0 h 497"/>
              <a:gd name="T4" fmla="*/ 4017963 w 2532"/>
              <a:gd name="T5" fmla="*/ 0 h 497"/>
              <a:gd name="T6" fmla="*/ 2836863 w 2532"/>
              <a:gd name="T7" fmla="*/ 787400 h 497"/>
              <a:gd name="T8" fmla="*/ 0 w 2532"/>
              <a:gd name="T9" fmla="*/ 784225 h 4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2" h="497">
                <a:moveTo>
                  <a:pt x="0" y="494"/>
                </a:moveTo>
                <a:lnTo>
                  <a:pt x="745" y="0"/>
                </a:lnTo>
                <a:lnTo>
                  <a:pt x="2531" y="0"/>
                </a:lnTo>
                <a:lnTo>
                  <a:pt x="1787" y="496"/>
                </a:lnTo>
                <a:lnTo>
                  <a:pt x="0" y="494"/>
                </a:lnTo>
              </a:path>
            </a:pathLst>
          </a:custGeom>
          <a:solidFill>
            <a:srgbClr val="BFB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6" name="Freeform 7">
            <a:extLst>
              <a:ext uri="{FF2B5EF4-FFF2-40B4-BE49-F238E27FC236}">
                <a16:creationId xmlns:a16="http://schemas.microsoft.com/office/drawing/2014/main" id="{02E278C4-29C1-416A-9CE4-0302AB330154}"/>
              </a:ext>
            </a:extLst>
          </p:cNvPr>
          <p:cNvSpPr>
            <a:spLocks/>
          </p:cNvSpPr>
          <p:nvPr/>
        </p:nvSpPr>
        <p:spPr bwMode="auto">
          <a:xfrm>
            <a:off x="3974803" y="2545728"/>
            <a:ext cx="1180571" cy="3960367"/>
          </a:xfrm>
          <a:custGeom>
            <a:avLst/>
            <a:gdLst>
              <a:gd name="T0" fmla="*/ 0 w 736"/>
              <a:gd name="T1" fmla="*/ 3917950 h 2469"/>
              <a:gd name="T2" fmla="*/ 1588 w 736"/>
              <a:gd name="T3" fmla="*/ 776288 h 2469"/>
              <a:gd name="T4" fmla="*/ 1166813 w 736"/>
              <a:gd name="T5" fmla="*/ 0 h 2469"/>
              <a:gd name="T6" fmla="*/ 1166813 w 736"/>
              <a:gd name="T7" fmla="*/ 3105150 h 2469"/>
              <a:gd name="T8" fmla="*/ 0 w 736"/>
              <a:gd name="T9" fmla="*/ 3917950 h 24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6" h="2469">
                <a:moveTo>
                  <a:pt x="0" y="2468"/>
                </a:moveTo>
                <a:lnTo>
                  <a:pt x="1" y="489"/>
                </a:lnTo>
                <a:lnTo>
                  <a:pt x="735" y="0"/>
                </a:lnTo>
                <a:lnTo>
                  <a:pt x="735" y="1956"/>
                </a:lnTo>
                <a:lnTo>
                  <a:pt x="0" y="2468"/>
                </a:lnTo>
              </a:path>
            </a:pathLst>
          </a:custGeom>
          <a:solidFill>
            <a:srgbClr val="B760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7" name="Freeform 8">
            <a:extLst>
              <a:ext uri="{FF2B5EF4-FFF2-40B4-BE49-F238E27FC236}">
                <a16:creationId xmlns:a16="http://schemas.microsoft.com/office/drawing/2014/main" id="{4B563D9D-EBAD-451A-AE19-F92CA63F9676}"/>
              </a:ext>
            </a:extLst>
          </p:cNvPr>
          <p:cNvSpPr>
            <a:spLocks/>
          </p:cNvSpPr>
          <p:nvPr/>
        </p:nvSpPr>
        <p:spPr bwMode="auto">
          <a:xfrm>
            <a:off x="2019484" y="3342937"/>
            <a:ext cx="1604" cy="3164763"/>
          </a:xfrm>
          <a:custGeom>
            <a:avLst/>
            <a:gdLst>
              <a:gd name="T0" fmla="*/ 0 w 1"/>
              <a:gd name="T1" fmla="*/ 0 h 1973"/>
              <a:gd name="T2" fmla="*/ 0 w 1"/>
              <a:gd name="T3" fmla="*/ 3130550 h 1973"/>
              <a:gd name="T4" fmla="*/ 0 w 1"/>
              <a:gd name="T5" fmla="*/ 0 h 1973"/>
              <a:gd name="T6" fmla="*/ 0 60000 65536"/>
              <a:gd name="T7" fmla="*/ 0 60000 65536"/>
              <a:gd name="T8" fmla="*/ 0 60000 65536"/>
            </a:gdLst>
            <a:ahLst/>
            <a:cxnLst>
              <a:cxn ang="T6">
                <a:pos x="T0" y="T1"/>
              </a:cxn>
              <a:cxn ang="T7">
                <a:pos x="T2" y="T3"/>
              </a:cxn>
              <a:cxn ang="T8">
                <a:pos x="T4" y="T5"/>
              </a:cxn>
            </a:cxnLst>
            <a:rect l="0" t="0" r="r" b="b"/>
            <a:pathLst>
              <a:path w="1" h="1973">
                <a:moveTo>
                  <a:pt x="0" y="0"/>
                </a:moveTo>
                <a:lnTo>
                  <a:pt x="0" y="1972"/>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8" name="Freeform 9">
            <a:extLst>
              <a:ext uri="{FF2B5EF4-FFF2-40B4-BE49-F238E27FC236}">
                <a16:creationId xmlns:a16="http://schemas.microsoft.com/office/drawing/2014/main" id="{42CE1B12-0639-4F80-959A-F800BBB1138D}"/>
              </a:ext>
            </a:extLst>
          </p:cNvPr>
          <p:cNvSpPr>
            <a:spLocks/>
          </p:cNvSpPr>
          <p:nvPr/>
        </p:nvSpPr>
        <p:spPr bwMode="auto">
          <a:xfrm>
            <a:off x="3057294" y="3342937"/>
            <a:ext cx="1605" cy="3164763"/>
          </a:xfrm>
          <a:custGeom>
            <a:avLst/>
            <a:gdLst>
              <a:gd name="T0" fmla="*/ 0 w 1"/>
              <a:gd name="T1" fmla="*/ 0 h 1973"/>
              <a:gd name="T2" fmla="*/ 0 w 1"/>
              <a:gd name="T3" fmla="*/ 3130550 h 1973"/>
              <a:gd name="T4" fmla="*/ 0 w 1"/>
              <a:gd name="T5" fmla="*/ 0 h 1973"/>
              <a:gd name="T6" fmla="*/ 0 60000 65536"/>
              <a:gd name="T7" fmla="*/ 0 60000 65536"/>
              <a:gd name="T8" fmla="*/ 0 60000 65536"/>
            </a:gdLst>
            <a:ahLst/>
            <a:cxnLst>
              <a:cxn ang="T6">
                <a:pos x="T0" y="T1"/>
              </a:cxn>
              <a:cxn ang="T7">
                <a:pos x="T2" y="T3"/>
              </a:cxn>
              <a:cxn ang="T8">
                <a:pos x="T4" y="T5"/>
              </a:cxn>
            </a:cxnLst>
            <a:rect l="0" t="0" r="r" b="b"/>
            <a:pathLst>
              <a:path w="1" h="1973">
                <a:moveTo>
                  <a:pt x="0" y="0"/>
                </a:moveTo>
                <a:lnTo>
                  <a:pt x="0" y="1972"/>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9" name="Freeform 10">
            <a:extLst>
              <a:ext uri="{FF2B5EF4-FFF2-40B4-BE49-F238E27FC236}">
                <a16:creationId xmlns:a16="http://schemas.microsoft.com/office/drawing/2014/main" id="{377641B7-7EFD-408D-8493-8D3CC2DBA882}"/>
              </a:ext>
            </a:extLst>
          </p:cNvPr>
          <p:cNvSpPr>
            <a:spLocks/>
          </p:cNvSpPr>
          <p:nvPr/>
        </p:nvSpPr>
        <p:spPr bwMode="auto">
          <a:xfrm>
            <a:off x="1101974" y="5877314"/>
            <a:ext cx="2885661" cy="1604"/>
          </a:xfrm>
          <a:custGeom>
            <a:avLst/>
            <a:gdLst>
              <a:gd name="T0" fmla="*/ 2854325 w 1799"/>
              <a:gd name="T1" fmla="*/ 0 h 1"/>
              <a:gd name="T2" fmla="*/ 0 w 1799"/>
              <a:gd name="T3" fmla="*/ 0 h 1"/>
              <a:gd name="T4" fmla="*/ 2854325 w 1799"/>
              <a:gd name="T5" fmla="*/ 0 h 1"/>
              <a:gd name="T6" fmla="*/ 0 60000 65536"/>
              <a:gd name="T7" fmla="*/ 0 60000 65536"/>
              <a:gd name="T8" fmla="*/ 0 60000 65536"/>
            </a:gdLst>
            <a:ahLst/>
            <a:cxnLst>
              <a:cxn ang="T6">
                <a:pos x="T0" y="T1"/>
              </a:cxn>
              <a:cxn ang="T7">
                <a:pos x="T2" y="T3"/>
              </a:cxn>
              <a:cxn ang="T8">
                <a:pos x="T4" y="T5"/>
              </a:cxn>
            </a:cxnLst>
            <a:rect l="0" t="0" r="r" b="b"/>
            <a:pathLst>
              <a:path w="1799" h="1">
                <a:moveTo>
                  <a:pt x="1798" y="0"/>
                </a:moveTo>
                <a:lnTo>
                  <a:pt x="0" y="0"/>
                </a:lnTo>
                <a:lnTo>
                  <a:pt x="1798"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0" name="Freeform 11">
            <a:extLst>
              <a:ext uri="{FF2B5EF4-FFF2-40B4-BE49-F238E27FC236}">
                <a16:creationId xmlns:a16="http://schemas.microsoft.com/office/drawing/2014/main" id="{5A06E4B1-8A03-40E1-AC01-C09629CD041D}"/>
              </a:ext>
            </a:extLst>
          </p:cNvPr>
          <p:cNvSpPr>
            <a:spLocks/>
          </p:cNvSpPr>
          <p:nvPr/>
        </p:nvSpPr>
        <p:spPr bwMode="auto">
          <a:xfrm>
            <a:off x="1101974" y="5246926"/>
            <a:ext cx="2885661" cy="1605"/>
          </a:xfrm>
          <a:custGeom>
            <a:avLst/>
            <a:gdLst>
              <a:gd name="T0" fmla="*/ 2854325 w 1799"/>
              <a:gd name="T1" fmla="*/ 0 h 1"/>
              <a:gd name="T2" fmla="*/ 0 w 1799"/>
              <a:gd name="T3" fmla="*/ 0 h 1"/>
              <a:gd name="T4" fmla="*/ 2854325 w 1799"/>
              <a:gd name="T5" fmla="*/ 0 h 1"/>
              <a:gd name="T6" fmla="*/ 0 60000 65536"/>
              <a:gd name="T7" fmla="*/ 0 60000 65536"/>
              <a:gd name="T8" fmla="*/ 0 60000 65536"/>
            </a:gdLst>
            <a:ahLst/>
            <a:cxnLst>
              <a:cxn ang="T6">
                <a:pos x="T0" y="T1"/>
              </a:cxn>
              <a:cxn ang="T7">
                <a:pos x="T2" y="T3"/>
              </a:cxn>
              <a:cxn ang="T8">
                <a:pos x="T4" y="T5"/>
              </a:cxn>
            </a:cxnLst>
            <a:rect l="0" t="0" r="r" b="b"/>
            <a:pathLst>
              <a:path w="1799" h="1">
                <a:moveTo>
                  <a:pt x="1798" y="0"/>
                </a:moveTo>
                <a:lnTo>
                  <a:pt x="0" y="0"/>
                </a:lnTo>
                <a:lnTo>
                  <a:pt x="1798"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1" name="Freeform 12">
            <a:extLst>
              <a:ext uri="{FF2B5EF4-FFF2-40B4-BE49-F238E27FC236}">
                <a16:creationId xmlns:a16="http://schemas.microsoft.com/office/drawing/2014/main" id="{44F7A7D7-B739-442B-85C2-7D689E026722}"/>
              </a:ext>
            </a:extLst>
          </p:cNvPr>
          <p:cNvSpPr>
            <a:spLocks/>
          </p:cNvSpPr>
          <p:nvPr/>
        </p:nvSpPr>
        <p:spPr bwMode="auto">
          <a:xfrm>
            <a:off x="1101974" y="4605311"/>
            <a:ext cx="2879245" cy="1605"/>
          </a:xfrm>
          <a:custGeom>
            <a:avLst/>
            <a:gdLst>
              <a:gd name="T0" fmla="*/ 2847975 w 1795"/>
              <a:gd name="T1" fmla="*/ 0 h 1"/>
              <a:gd name="T2" fmla="*/ 0 w 1795"/>
              <a:gd name="T3" fmla="*/ 0 h 1"/>
              <a:gd name="T4" fmla="*/ 2847975 w 1795"/>
              <a:gd name="T5" fmla="*/ 0 h 1"/>
              <a:gd name="T6" fmla="*/ 0 60000 65536"/>
              <a:gd name="T7" fmla="*/ 0 60000 65536"/>
              <a:gd name="T8" fmla="*/ 0 60000 65536"/>
            </a:gdLst>
            <a:ahLst/>
            <a:cxnLst>
              <a:cxn ang="T6">
                <a:pos x="T0" y="T1"/>
              </a:cxn>
              <a:cxn ang="T7">
                <a:pos x="T2" y="T3"/>
              </a:cxn>
              <a:cxn ang="T8">
                <a:pos x="T4" y="T5"/>
              </a:cxn>
            </a:cxnLst>
            <a:rect l="0" t="0" r="r" b="b"/>
            <a:pathLst>
              <a:path w="1795" h="1">
                <a:moveTo>
                  <a:pt x="1794" y="0"/>
                </a:moveTo>
                <a:lnTo>
                  <a:pt x="0" y="0"/>
                </a:lnTo>
                <a:lnTo>
                  <a:pt x="1794"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2" name="Freeform 13">
            <a:extLst>
              <a:ext uri="{FF2B5EF4-FFF2-40B4-BE49-F238E27FC236}">
                <a16:creationId xmlns:a16="http://schemas.microsoft.com/office/drawing/2014/main" id="{10848393-FE0F-4023-B94F-C30DC14E6CE6}"/>
              </a:ext>
            </a:extLst>
          </p:cNvPr>
          <p:cNvSpPr>
            <a:spLocks/>
          </p:cNvSpPr>
          <p:nvPr/>
        </p:nvSpPr>
        <p:spPr bwMode="auto">
          <a:xfrm>
            <a:off x="1108390" y="3968511"/>
            <a:ext cx="2866413" cy="1604"/>
          </a:xfrm>
          <a:custGeom>
            <a:avLst/>
            <a:gdLst>
              <a:gd name="T0" fmla="*/ 2835275 w 1787"/>
              <a:gd name="T1" fmla="*/ 0 h 1"/>
              <a:gd name="T2" fmla="*/ 0 w 1787"/>
              <a:gd name="T3" fmla="*/ 0 h 1"/>
              <a:gd name="T4" fmla="*/ 2835275 w 1787"/>
              <a:gd name="T5" fmla="*/ 0 h 1"/>
              <a:gd name="T6" fmla="*/ 0 60000 65536"/>
              <a:gd name="T7" fmla="*/ 0 60000 65536"/>
              <a:gd name="T8" fmla="*/ 0 60000 65536"/>
            </a:gdLst>
            <a:ahLst/>
            <a:cxnLst>
              <a:cxn ang="T6">
                <a:pos x="T0" y="T1"/>
              </a:cxn>
              <a:cxn ang="T7">
                <a:pos x="T2" y="T3"/>
              </a:cxn>
              <a:cxn ang="T8">
                <a:pos x="T4" y="T5"/>
              </a:cxn>
            </a:cxnLst>
            <a:rect l="0" t="0" r="r" b="b"/>
            <a:pathLst>
              <a:path w="1787" h="1">
                <a:moveTo>
                  <a:pt x="1786" y="0"/>
                </a:moveTo>
                <a:lnTo>
                  <a:pt x="0" y="0"/>
                </a:lnTo>
                <a:lnTo>
                  <a:pt x="1786"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3" name="Freeform 14">
            <a:extLst>
              <a:ext uri="{FF2B5EF4-FFF2-40B4-BE49-F238E27FC236}">
                <a16:creationId xmlns:a16="http://schemas.microsoft.com/office/drawing/2014/main" id="{4E14E192-9756-43F6-8E00-13775C6C6E00}"/>
              </a:ext>
            </a:extLst>
          </p:cNvPr>
          <p:cNvSpPr>
            <a:spLocks/>
          </p:cNvSpPr>
          <p:nvPr/>
        </p:nvSpPr>
        <p:spPr bwMode="auto">
          <a:xfrm>
            <a:off x="2014670" y="2540918"/>
            <a:ext cx="1186987" cy="792394"/>
          </a:xfrm>
          <a:custGeom>
            <a:avLst/>
            <a:gdLst>
              <a:gd name="T0" fmla="*/ 0 w 740"/>
              <a:gd name="T1" fmla="*/ 782638 h 494"/>
              <a:gd name="T2" fmla="*/ 1173163 w 740"/>
              <a:gd name="T3" fmla="*/ 0 h 494"/>
              <a:gd name="T4" fmla="*/ 0 w 740"/>
              <a:gd name="T5" fmla="*/ 782638 h 494"/>
              <a:gd name="T6" fmla="*/ 0 60000 65536"/>
              <a:gd name="T7" fmla="*/ 0 60000 65536"/>
              <a:gd name="T8" fmla="*/ 0 60000 65536"/>
            </a:gdLst>
            <a:ahLst/>
            <a:cxnLst>
              <a:cxn ang="T6">
                <a:pos x="T0" y="T1"/>
              </a:cxn>
              <a:cxn ang="T7">
                <a:pos x="T2" y="T3"/>
              </a:cxn>
              <a:cxn ang="T8">
                <a:pos x="T4" y="T5"/>
              </a:cxn>
            </a:cxnLst>
            <a:rect l="0" t="0" r="r" b="b"/>
            <a:pathLst>
              <a:path w="740" h="494">
                <a:moveTo>
                  <a:pt x="0" y="493"/>
                </a:moveTo>
                <a:lnTo>
                  <a:pt x="739" y="0"/>
                </a:lnTo>
                <a:lnTo>
                  <a:pt x="0" y="493"/>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4" name="Freeform 15">
            <a:extLst>
              <a:ext uri="{FF2B5EF4-FFF2-40B4-BE49-F238E27FC236}">
                <a16:creationId xmlns:a16="http://schemas.microsoft.com/office/drawing/2014/main" id="{BB50DCE8-2ED8-4651-B874-5FD349E9EC72}"/>
              </a:ext>
            </a:extLst>
          </p:cNvPr>
          <p:cNvSpPr>
            <a:spLocks/>
          </p:cNvSpPr>
          <p:nvPr/>
        </p:nvSpPr>
        <p:spPr bwMode="auto">
          <a:xfrm>
            <a:off x="3063710" y="2544125"/>
            <a:ext cx="1207840" cy="787581"/>
          </a:xfrm>
          <a:custGeom>
            <a:avLst/>
            <a:gdLst>
              <a:gd name="T0" fmla="*/ 0 w 753"/>
              <a:gd name="T1" fmla="*/ 777875 h 491"/>
              <a:gd name="T2" fmla="*/ 1193800 w 753"/>
              <a:gd name="T3" fmla="*/ 0 h 491"/>
              <a:gd name="T4" fmla="*/ 0 w 753"/>
              <a:gd name="T5" fmla="*/ 777875 h 491"/>
              <a:gd name="T6" fmla="*/ 0 60000 65536"/>
              <a:gd name="T7" fmla="*/ 0 60000 65536"/>
              <a:gd name="T8" fmla="*/ 0 60000 65536"/>
            </a:gdLst>
            <a:ahLst/>
            <a:cxnLst>
              <a:cxn ang="T6">
                <a:pos x="T0" y="T1"/>
              </a:cxn>
              <a:cxn ang="T7">
                <a:pos x="T2" y="T3"/>
              </a:cxn>
              <a:cxn ang="T8">
                <a:pos x="T4" y="T5"/>
              </a:cxn>
            </a:cxnLst>
            <a:rect l="0" t="0" r="r" b="b"/>
            <a:pathLst>
              <a:path w="753" h="491">
                <a:moveTo>
                  <a:pt x="0" y="490"/>
                </a:moveTo>
                <a:lnTo>
                  <a:pt x="752" y="0"/>
                </a:lnTo>
                <a:lnTo>
                  <a:pt x="0" y="49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5" name="Freeform 16">
            <a:extLst>
              <a:ext uri="{FF2B5EF4-FFF2-40B4-BE49-F238E27FC236}">
                <a16:creationId xmlns:a16="http://schemas.microsoft.com/office/drawing/2014/main" id="{5F997C2B-7DA0-4D2A-88E8-4C98178C6A7A}"/>
              </a:ext>
            </a:extLst>
          </p:cNvPr>
          <p:cNvSpPr>
            <a:spLocks/>
          </p:cNvSpPr>
          <p:nvPr/>
        </p:nvSpPr>
        <p:spPr bwMode="auto">
          <a:xfrm>
            <a:off x="3969992" y="3174511"/>
            <a:ext cx="1183779" cy="797207"/>
          </a:xfrm>
          <a:custGeom>
            <a:avLst/>
            <a:gdLst>
              <a:gd name="T0" fmla="*/ 0 w 738"/>
              <a:gd name="T1" fmla="*/ 787400 h 497"/>
              <a:gd name="T2" fmla="*/ 1169988 w 738"/>
              <a:gd name="T3" fmla="*/ 0 h 497"/>
              <a:gd name="T4" fmla="*/ 0 w 738"/>
              <a:gd name="T5" fmla="*/ 787400 h 497"/>
              <a:gd name="T6" fmla="*/ 0 60000 65536"/>
              <a:gd name="T7" fmla="*/ 0 60000 65536"/>
              <a:gd name="T8" fmla="*/ 0 60000 65536"/>
            </a:gdLst>
            <a:ahLst/>
            <a:cxnLst>
              <a:cxn ang="T6">
                <a:pos x="T0" y="T1"/>
              </a:cxn>
              <a:cxn ang="T7">
                <a:pos x="T2" y="T3"/>
              </a:cxn>
              <a:cxn ang="T8">
                <a:pos x="T4" y="T5"/>
              </a:cxn>
            </a:cxnLst>
            <a:rect l="0" t="0" r="r" b="b"/>
            <a:pathLst>
              <a:path w="738" h="497">
                <a:moveTo>
                  <a:pt x="0" y="496"/>
                </a:moveTo>
                <a:lnTo>
                  <a:pt x="737" y="0"/>
                </a:lnTo>
                <a:lnTo>
                  <a:pt x="0" y="496"/>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6" name="Freeform 17">
            <a:extLst>
              <a:ext uri="{FF2B5EF4-FFF2-40B4-BE49-F238E27FC236}">
                <a16:creationId xmlns:a16="http://schemas.microsoft.com/office/drawing/2014/main" id="{7AEF4333-10A9-443C-A8A8-A42AA9D543F3}"/>
              </a:ext>
            </a:extLst>
          </p:cNvPr>
          <p:cNvSpPr>
            <a:spLocks/>
          </p:cNvSpPr>
          <p:nvPr/>
        </p:nvSpPr>
        <p:spPr bwMode="auto">
          <a:xfrm>
            <a:off x="3981220" y="3827354"/>
            <a:ext cx="1166135" cy="781165"/>
          </a:xfrm>
          <a:custGeom>
            <a:avLst/>
            <a:gdLst>
              <a:gd name="T0" fmla="*/ 0 w 727"/>
              <a:gd name="T1" fmla="*/ 771525 h 487"/>
              <a:gd name="T2" fmla="*/ 1152525 w 727"/>
              <a:gd name="T3" fmla="*/ 0 h 487"/>
              <a:gd name="T4" fmla="*/ 0 w 727"/>
              <a:gd name="T5" fmla="*/ 771525 h 487"/>
              <a:gd name="T6" fmla="*/ 0 60000 65536"/>
              <a:gd name="T7" fmla="*/ 0 60000 65536"/>
              <a:gd name="T8" fmla="*/ 0 60000 65536"/>
            </a:gdLst>
            <a:ahLst/>
            <a:cxnLst>
              <a:cxn ang="T6">
                <a:pos x="T0" y="T1"/>
              </a:cxn>
              <a:cxn ang="T7">
                <a:pos x="T2" y="T3"/>
              </a:cxn>
              <a:cxn ang="T8">
                <a:pos x="T4" y="T5"/>
              </a:cxn>
            </a:cxnLst>
            <a:rect l="0" t="0" r="r" b="b"/>
            <a:pathLst>
              <a:path w="727" h="487">
                <a:moveTo>
                  <a:pt x="0" y="486"/>
                </a:moveTo>
                <a:lnTo>
                  <a:pt x="726" y="0"/>
                </a:lnTo>
                <a:lnTo>
                  <a:pt x="0" y="486"/>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7" name="Freeform 18">
            <a:extLst>
              <a:ext uri="{FF2B5EF4-FFF2-40B4-BE49-F238E27FC236}">
                <a16:creationId xmlns:a16="http://schemas.microsoft.com/office/drawing/2014/main" id="{0E0C42AC-F98B-47B8-A16A-92F3D9579FCC}"/>
              </a:ext>
            </a:extLst>
          </p:cNvPr>
          <p:cNvSpPr>
            <a:spLocks/>
          </p:cNvSpPr>
          <p:nvPr/>
        </p:nvSpPr>
        <p:spPr bwMode="auto">
          <a:xfrm>
            <a:off x="3981219" y="4460948"/>
            <a:ext cx="1169343" cy="777958"/>
          </a:xfrm>
          <a:custGeom>
            <a:avLst/>
            <a:gdLst>
              <a:gd name="T0" fmla="*/ 0 w 729"/>
              <a:gd name="T1" fmla="*/ 768350 h 485"/>
              <a:gd name="T2" fmla="*/ 1155700 w 729"/>
              <a:gd name="T3" fmla="*/ 0 h 485"/>
              <a:gd name="T4" fmla="*/ 0 w 729"/>
              <a:gd name="T5" fmla="*/ 768350 h 485"/>
              <a:gd name="T6" fmla="*/ 0 60000 65536"/>
              <a:gd name="T7" fmla="*/ 0 60000 65536"/>
              <a:gd name="T8" fmla="*/ 0 60000 65536"/>
            </a:gdLst>
            <a:ahLst/>
            <a:cxnLst>
              <a:cxn ang="T6">
                <a:pos x="T0" y="T1"/>
              </a:cxn>
              <a:cxn ang="T7">
                <a:pos x="T2" y="T3"/>
              </a:cxn>
              <a:cxn ang="T8">
                <a:pos x="T4" y="T5"/>
              </a:cxn>
            </a:cxnLst>
            <a:rect l="0" t="0" r="r" b="b"/>
            <a:pathLst>
              <a:path w="729" h="485">
                <a:moveTo>
                  <a:pt x="0" y="484"/>
                </a:moveTo>
                <a:lnTo>
                  <a:pt x="728" y="0"/>
                </a:lnTo>
                <a:lnTo>
                  <a:pt x="0" y="484"/>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8" name="Freeform 19">
            <a:extLst>
              <a:ext uri="{FF2B5EF4-FFF2-40B4-BE49-F238E27FC236}">
                <a16:creationId xmlns:a16="http://schemas.microsoft.com/office/drawing/2014/main" id="{A90C0C40-71D9-4AC4-BBE7-BB8A1674072F}"/>
              </a:ext>
            </a:extLst>
          </p:cNvPr>
          <p:cNvSpPr>
            <a:spLocks/>
          </p:cNvSpPr>
          <p:nvPr/>
        </p:nvSpPr>
        <p:spPr bwMode="auto">
          <a:xfrm>
            <a:off x="3981219" y="5084919"/>
            <a:ext cx="1174155" cy="793998"/>
          </a:xfrm>
          <a:custGeom>
            <a:avLst/>
            <a:gdLst>
              <a:gd name="T0" fmla="*/ 0 w 732"/>
              <a:gd name="T1" fmla="*/ 784225 h 495"/>
              <a:gd name="T2" fmla="*/ 1160463 w 732"/>
              <a:gd name="T3" fmla="*/ 0 h 495"/>
              <a:gd name="T4" fmla="*/ 0 w 732"/>
              <a:gd name="T5" fmla="*/ 784225 h 495"/>
              <a:gd name="T6" fmla="*/ 0 60000 65536"/>
              <a:gd name="T7" fmla="*/ 0 60000 65536"/>
              <a:gd name="T8" fmla="*/ 0 60000 65536"/>
            </a:gdLst>
            <a:ahLst/>
            <a:cxnLst>
              <a:cxn ang="T6">
                <a:pos x="T0" y="T1"/>
              </a:cxn>
              <a:cxn ang="T7">
                <a:pos x="T2" y="T3"/>
              </a:cxn>
              <a:cxn ang="T8">
                <a:pos x="T4" y="T5"/>
              </a:cxn>
            </a:cxnLst>
            <a:rect l="0" t="0" r="r" b="b"/>
            <a:pathLst>
              <a:path w="732" h="495">
                <a:moveTo>
                  <a:pt x="0" y="494"/>
                </a:moveTo>
                <a:lnTo>
                  <a:pt x="731" y="0"/>
                </a:lnTo>
                <a:lnTo>
                  <a:pt x="0" y="494"/>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9" name="Rectangle 20">
            <a:extLst>
              <a:ext uri="{FF2B5EF4-FFF2-40B4-BE49-F238E27FC236}">
                <a16:creationId xmlns:a16="http://schemas.microsoft.com/office/drawing/2014/main" id="{A16294E4-1549-4463-B933-441B248EFF1D}"/>
              </a:ext>
            </a:extLst>
          </p:cNvPr>
          <p:cNvSpPr>
            <a:spLocks noChangeArrowheads="1"/>
          </p:cNvSpPr>
          <p:nvPr/>
        </p:nvSpPr>
        <p:spPr bwMode="auto">
          <a:xfrm>
            <a:off x="1887892" y="3469653"/>
            <a:ext cx="1339494"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Monitoring</a:t>
            </a:r>
          </a:p>
        </p:txBody>
      </p:sp>
      <p:sp>
        <p:nvSpPr>
          <p:cNvPr id="17430" name="Rectangle 21">
            <a:extLst>
              <a:ext uri="{FF2B5EF4-FFF2-40B4-BE49-F238E27FC236}">
                <a16:creationId xmlns:a16="http://schemas.microsoft.com/office/drawing/2014/main" id="{FA9982F6-5AE1-4A0F-A3C1-3755CE174612}"/>
              </a:ext>
            </a:extLst>
          </p:cNvPr>
          <p:cNvSpPr>
            <a:spLocks noChangeArrowheads="1"/>
          </p:cNvSpPr>
          <p:nvPr/>
        </p:nvSpPr>
        <p:spPr bwMode="auto">
          <a:xfrm>
            <a:off x="1709934" y="3939637"/>
            <a:ext cx="1652096"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Information &amp;</a:t>
            </a:r>
          </a:p>
        </p:txBody>
      </p:sp>
      <p:sp>
        <p:nvSpPr>
          <p:cNvPr id="17431" name="Rectangle 22">
            <a:extLst>
              <a:ext uri="{FF2B5EF4-FFF2-40B4-BE49-F238E27FC236}">
                <a16:creationId xmlns:a16="http://schemas.microsoft.com/office/drawing/2014/main" id="{392CA163-D274-4BE3-8DCD-813D354833A8}"/>
              </a:ext>
            </a:extLst>
          </p:cNvPr>
          <p:cNvSpPr>
            <a:spLocks noChangeArrowheads="1"/>
          </p:cNvSpPr>
          <p:nvPr/>
        </p:nvSpPr>
        <p:spPr bwMode="auto">
          <a:xfrm>
            <a:off x="1540305" y="4225155"/>
            <a:ext cx="1901529"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Communication</a:t>
            </a:r>
          </a:p>
        </p:txBody>
      </p:sp>
      <p:sp>
        <p:nvSpPr>
          <p:cNvPr id="17432" name="Rectangle 23">
            <a:extLst>
              <a:ext uri="{FF2B5EF4-FFF2-40B4-BE49-F238E27FC236}">
                <a16:creationId xmlns:a16="http://schemas.microsoft.com/office/drawing/2014/main" id="{2745A717-87C4-42E1-B5E5-4664665C48F6}"/>
              </a:ext>
            </a:extLst>
          </p:cNvPr>
          <p:cNvSpPr>
            <a:spLocks noChangeArrowheads="1"/>
          </p:cNvSpPr>
          <p:nvPr/>
        </p:nvSpPr>
        <p:spPr bwMode="auto">
          <a:xfrm>
            <a:off x="1560966" y="4749675"/>
            <a:ext cx="2007782"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Activities</a:t>
            </a:r>
          </a:p>
        </p:txBody>
      </p:sp>
      <p:sp>
        <p:nvSpPr>
          <p:cNvPr id="17433" name="Rectangle 24">
            <a:extLst>
              <a:ext uri="{FF2B5EF4-FFF2-40B4-BE49-F238E27FC236}">
                <a16:creationId xmlns:a16="http://schemas.microsoft.com/office/drawing/2014/main" id="{2DFD2280-E81B-4C90-A5D3-EBDF609542DC}"/>
              </a:ext>
            </a:extLst>
          </p:cNvPr>
          <p:cNvSpPr>
            <a:spLocks noChangeArrowheads="1"/>
          </p:cNvSpPr>
          <p:nvPr/>
        </p:nvSpPr>
        <p:spPr bwMode="auto">
          <a:xfrm>
            <a:off x="1271451" y="5971950"/>
            <a:ext cx="2436031"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Environment</a:t>
            </a:r>
          </a:p>
        </p:txBody>
      </p:sp>
      <p:sp>
        <p:nvSpPr>
          <p:cNvPr id="17434" name="Rectangle 25">
            <a:extLst>
              <a:ext uri="{FF2B5EF4-FFF2-40B4-BE49-F238E27FC236}">
                <a16:creationId xmlns:a16="http://schemas.microsoft.com/office/drawing/2014/main" id="{3286BEA1-31CC-4C4D-AA93-563505AC7082}"/>
              </a:ext>
            </a:extLst>
          </p:cNvPr>
          <p:cNvSpPr>
            <a:spLocks noChangeArrowheads="1"/>
          </p:cNvSpPr>
          <p:nvPr/>
        </p:nvSpPr>
        <p:spPr bwMode="auto">
          <a:xfrm>
            <a:off x="1453257" y="5349586"/>
            <a:ext cx="2221591" cy="394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920" b="1">
                <a:solidFill>
                  <a:srgbClr val="FFFFFF"/>
                </a:solidFill>
                <a:latin typeface="Arial" panose="020B0604020202020204" pitchFamily="34" charset="0"/>
              </a:rPr>
              <a:t>Risk Assessment</a:t>
            </a:r>
          </a:p>
        </p:txBody>
      </p:sp>
      <p:sp>
        <p:nvSpPr>
          <p:cNvPr id="17435" name="Rectangle 26">
            <a:extLst>
              <a:ext uri="{FF2B5EF4-FFF2-40B4-BE49-F238E27FC236}">
                <a16:creationId xmlns:a16="http://schemas.microsoft.com/office/drawing/2014/main" id="{189B1DBB-2F3E-4F6C-B4B5-AABEB3B7FCE5}"/>
              </a:ext>
            </a:extLst>
          </p:cNvPr>
          <p:cNvSpPr>
            <a:spLocks noChangeArrowheads="1"/>
          </p:cNvSpPr>
          <p:nvPr/>
        </p:nvSpPr>
        <p:spPr bwMode="auto">
          <a:xfrm rot="19560000">
            <a:off x="3359396" y="2831287"/>
            <a:ext cx="1214776"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Compliance</a:t>
            </a:r>
          </a:p>
        </p:txBody>
      </p:sp>
      <p:sp>
        <p:nvSpPr>
          <p:cNvPr id="17436" name="Rectangle 27">
            <a:extLst>
              <a:ext uri="{FF2B5EF4-FFF2-40B4-BE49-F238E27FC236}">
                <a16:creationId xmlns:a16="http://schemas.microsoft.com/office/drawing/2014/main" id="{82528749-F49A-4E4A-8641-FB2168EB4556}"/>
              </a:ext>
            </a:extLst>
          </p:cNvPr>
          <p:cNvSpPr>
            <a:spLocks noChangeArrowheads="1"/>
          </p:cNvSpPr>
          <p:nvPr/>
        </p:nvSpPr>
        <p:spPr bwMode="auto">
          <a:xfrm rot="19560000">
            <a:off x="2383744" y="2816850"/>
            <a:ext cx="965343"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Financial</a:t>
            </a:r>
          </a:p>
        </p:txBody>
      </p:sp>
      <p:sp>
        <p:nvSpPr>
          <p:cNvPr id="17437" name="Rectangle 28">
            <a:extLst>
              <a:ext uri="{FF2B5EF4-FFF2-40B4-BE49-F238E27FC236}">
                <a16:creationId xmlns:a16="http://schemas.microsoft.com/office/drawing/2014/main" id="{DD7E649B-85DB-4951-8D3E-31EFBD25365D}"/>
              </a:ext>
            </a:extLst>
          </p:cNvPr>
          <p:cNvSpPr>
            <a:spLocks noChangeArrowheads="1"/>
          </p:cNvSpPr>
          <p:nvPr/>
        </p:nvSpPr>
        <p:spPr bwMode="auto">
          <a:xfrm rot="19560000">
            <a:off x="2660929" y="2879408"/>
            <a:ext cx="1030131"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Reporting</a:t>
            </a:r>
          </a:p>
        </p:txBody>
      </p:sp>
      <p:sp>
        <p:nvSpPr>
          <p:cNvPr id="17438" name="Rectangle 29">
            <a:extLst>
              <a:ext uri="{FF2B5EF4-FFF2-40B4-BE49-F238E27FC236}">
                <a16:creationId xmlns:a16="http://schemas.microsoft.com/office/drawing/2014/main" id="{0DCA8FD9-2046-4960-988E-9DBF38417772}"/>
              </a:ext>
            </a:extLst>
          </p:cNvPr>
          <p:cNvSpPr>
            <a:spLocks noChangeArrowheads="1"/>
          </p:cNvSpPr>
          <p:nvPr/>
        </p:nvSpPr>
        <p:spPr bwMode="auto">
          <a:xfrm rot="19560000">
            <a:off x="1402847" y="2818454"/>
            <a:ext cx="1137031"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Operations</a:t>
            </a:r>
          </a:p>
        </p:txBody>
      </p:sp>
      <p:sp>
        <p:nvSpPr>
          <p:cNvPr id="17440" name="Freeform 35">
            <a:extLst>
              <a:ext uri="{FF2B5EF4-FFF2-40B4-BE49-F238E27FC236}">
                <a16:creationId xmlns:a16="http://schemas.microsoft.com/office/drawing/2014/main" id="{2E5F4450-3989-41A1-A0F9-76EEF8A0A411}"/>
              </a:ext>
            </a:extLst>
          </p:cNvPr>
          <p:cNvSpPr>
            <a:spLocks/>
          </p:cNvSpPr>
          <p:nvPr/>
        </p:nvSpPr>
        <p:spPr bwMode="auto">
          <a:xfrm>
            <a:off x="3965178" y="4475386"/>
            <a:ext cx="1195008" cy="1387491"/>
          </a:xfrm>
          <a:custGeom>
            <a:avLst/>
            <a:gdLst>
              <a:gd name="T0" fmla="*/ 0 w 745"/>
              <a:gd name="T1" fmla="*/ 1371600 h 865"/>
              <a:gd name="T2" fmla="*/ 0 w 745"/>
              <a:gd name="T3" fmla="*/ 800100 h 865"/>
              <a:gd name="T4" fmla="*/ 1181100 w 745"/>
              <a:gd name="T5" fmla="*/ 0 h 865"/>
              <a:gd name="T6" fmla="*/ 1181100 w 745"/>
              <a:gd name="T7" fmla="*/ 571500 h 865"/>
              <a:gd name="T8" fmla="*/ 0 w 745"/>
              <a:gd name="T9" fmla="*/ 1371600 h 8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5" h="865">
                <a:moveTo>
                  <a:pt x="0" y="864"/>
                </a:moveTo>
                <a:lnTo>
                  <a:pt x="0" y="504"/>
                </a:lnTo>
                <a:lnTo>
                  <a:pt x="744" y="0"/>
                </a:lnTo>
                <a:lnTo>
                  <a:pt x="744" y="360"/>
                </a:lnTo>
                <a:lnTo>
                  <a:pt x="0" y="864"/>
                </a:lnTo>
              </a:path>
            </a:pathLst>
          </a:custGeom>
          <a:solidFill>
            <a:srgbClr val="0027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41" name="Freeform 36">
            <a:extLst>
              <a:ext uri="{FF2B5EF4-FFF2-40B4-BE49-F238E27FC236}">
                <a16:creationId xmlns:a16="http://schemas.microsoft.com/office/drawing/2014/main" id="{72F504A1-7D07-443C-8773-EF9436152AEC}"/>
              </a:ext>
            </a:extLst>
          </p:cNvPr>
          <p:cNvSpPr>
            <a:spLocks/>
          </p:cNvSpPr>
          <p:nvPr/>
        </p:nvSpPr>
        <p:spPr bwMode="auto">
          <a:xfrm>
            <a:off x="4876271" y="2722172"/>
            <a:ext cx="1605" cy="3150328"/>
          </a:xfrm>
          <a:custGeom>
            <a:avLst/>
            <a:gdLst>
              <a:gd name="T0" fmla="*/ 0 w 1"/>
              <a:gd name="T1" fmla="*/ 0 h 1964"/>
              <a:gd name="T2" fmla="*/ 0 w 1"/>
              <a:gd name="T3" fmla="*/ 3116263 h 1964"/>
              <a:gd name="T4" fmla="*/ 0 w 1"/>
              <a:gd name="T5" fmla="*/ 0 h 1964"/>
              <a:gd name="T6" fmla="*/ 0 60000 65536"/>
              <a:gd name="T7" fmla="*/ 0 60000 65536"/>
              <a:gd name="T8" fmla="*/ 0 60000 65536"/>
            </a:gdLst>
            <a:ahLst/>
            <a:cxnLst>
              <a:cxn ang="T6">
                <a:pos x="T0" y="T1"/>
              </a:cxn>
              <a:cxn ang="T7">
                <a:pos x="T2" y="T3"/>
              </a:cxn>
              <a:cxn ang="T8">
                <a:pos x="T4" y="T5"/>
              </a:cxn>
            </a:cxnLst>
            <a:rect l="0" t="0" r="r" b="b"/>
            <a:pathLst>
              <a:path w="1" h="1964">
                <a:moveTo>
                  <a:pt x="0" y="0"/>
                </a:moveTo>
                <a:lnTo>
                  <a:pt x="0" y="1963"/>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42" name="Freeform 37">
            <a:extLst>
              <a:ext uri="{FF2B5EF4-FFF2-40B4-BE49-F238E27FC236}">
                <a16:creationId xmlns:a16="http://schemas.microsoft.com/office/drawing/2014/main" id="{0B8995D2-A3CF-4019-8F55-BF49A284FF91}"/>
              </a:ext>
            </a:extLst>
          </p:cNvPr>
          <p:cNvSpPr>
            <a:spLocks/>
          </p:cNvSpPr>
          <p:nvPr/>
        </p:nvSpPr>
        <p:spPr bwMode="auto">
          <a:xfrm>
            <a:off x="4574712" y="2927491"/>
            <a:ext cx="1605" cy="3153536"/>
          </a:xfrm>
          <a:custGeom>
            <a:avLst/>
            <a:gdLst>
              <a:gd name="T0" fmla="*/ 0 w 1"/>
              <a:gd name="T1" fmla="*/ 0 h 1966"/>
              <a:gd name="T2" fmla="*/ 0 w 1"/>
              <a:gd name="T3" fmla="*/ 3119438 h 1966"/>
              <a:gd name="T4" fmla="*/ 0 w 1"/>
              <a:gd name="T5" fmla="*/ 0 h 1966"/>
              <a:gd name="T6" fmla="*/ 0 60000 65536"/>
              <a:gd name="T7" fmla="*/ 0 60000 65536"/>
              <a:gd name="T8" fmla="*/ 0 60000 65536"/>
            </a:gdLst>
            <a:ahLst/>
            <a:cxnLst>
              <a:cxn ang="T6">
                <a:pos x="T0" y="T1"/>
              </a:cxn>
              <a:cxn ang="T7">
                <a:pos x="T2" y="T3"/>
              </a:cxn>
              <a:cxn ang="T8">
                <a:pos x="T4" y="T5"/>
              </a:cxn>
            </a:cxnLst>
            <a:rect l="0" t="0" r="r" b="b"/>
            <a:pathLst>
              <a:path w="1" h="1966">
                <a:moveTo>
                  <a:pt x="0" y="0"/>
                </a:moveTo>
                <a:lnTo>
                  <a:pt x="0" y="1965"/>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43" name="Freeform 38">
            <a:extLst>
              <a:ext uri="{FF2B5EF4-FFF2-40B4-BE49-F238E27FC236}">
                <a16:creationId xmlns:a16="http://schemas.microsoft.com/office/drawing/2014/main" id="{0C98A48C-9045-41A0-A16F-6256D68C60F7}"/>
              </a:ext>
            </a:extLst>
          </p:cNvPr>
          <p:cNvSpPr>
            <a:spLocks/>
          </p:cNvSpPr>
          <p:nvPr/>
        </p:nvSpPr>
        <p:spPr bwMode="auto">
          <a:xfrm>
            <a:off x="4284383" y="3137620"/>
            <a:ext cx="1604" cy="3147120"/>
          </a:xfrm>
          <a:custGeom>
            <a:avLst/>
            <a:gdLst>
              <a:gd name="T0" fmla="*/ 0 w 1"/>
              <a:gd name="T1" fmla="*/ 0 h 1962"/>
              <a:gd name="T2" fmla="*/ 0 w 1"/>
              <a:gd name="T3" fmla="*/ 3113088 h 1962"/>
              <a:gd name="T4" fmla="*/ 0 w 1"/>
              <a:gd name="T5" fmla="*/ 0 h 1962"/>
              <a:gd name="T6" fmla="*/ 0 60000 65536"/>
              <a:gd name="T7" fmla="*/ 0 60000 65536"/>
              <a:gd name="T8" fmla="*/ 0 60000 65536"/>
            </a:gdLst>
            <a:ahLst/>
            <a:cxnLst>
              <a:cxn ang="T6">
                <a:pos x="T0" y="T1"/>
              </a:cxn>
              <a:cxn ang="T7">
                <a:pos x="T2" y="T3"/>
              </a:cxn>
              <a:cxn ang="T8">
                <a:pos x="T4" y="T5"/>
              </a:cxn>
            </a:cxnLst>
            <a:rect l="0" t="0" r="r" b="b"/>
            <a:pathLst>
              <a:path w="1" h="1962">
                <a:moveTo>
                  <a:pt x="0" y="0"/>
                </a:moveTo>
                <a:lnTo>
                  <a:pt x="0" y="1961"/>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Title 3">
            <a:extLst>
              <a:ext uri="{FF2B5EF4-FFF2-40B4-BE49-F238E27FC236}">
                <a16:creationId xmlns:a16="http://schemas.microsoft.com/office/drawing/2014/main" id="{CE8C8B96-7E18-D99F-0E46-3A93A20F7B3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
        <p:nvSpPr>
          <p:cNvPr id="38" name="TextBox 37">
            <a:extLst>
              <a:ext uri="{FF2B5EF4-FFF2-40B4-BE49-F238E27FC236}">
                <a16:creationId xmlns:a16="http://schemas.microsoft.com/office/drawing/2014/main" id="{7583C55C-274E-4EFC-5A95-EC14FD8D1AA4}"/>
              </a:ext>
            </a:extLst>
          </p:cNvPr>
          <p:cNvSpPr txBox="1"/>
          <p:nvPr/>
        </p:nvSpPr>
        <p:spPr>
          <a:xfrm>
            <a:off x="5272520" y="2602901"/>
            <a:ext cx="4114655" cy="3416320"/>
          </a:xfrm>
          <a:prstGeom prst="rect">
            <a:avLst/>
          </a:prstGeom>
          <a:noFill/>
        </p:spPr>
        <p:txBody>
          <a:bodyPr wrap="square">
            <a:spAutoFit/>
          </a:bodyPr>
          <a:lstStyle/>
          <a:p>
            <a:pPr marL="342900" indent="-342900">
              <a:lnSpc>
                <a:spcPct val="100000"/>
              </a:lnSpc>
              <a:spcBef>
                <a:spcPct val="0"/>
              </a:spcBef>
              <a:buClrTx/>
              <a:buFont typeface="Wingdings" panose="05000000000000000000" pitchFamily="2" charset="2"/>
              <a:buChar char="ü"/>
            </a:pPr>
            <a:r>
              <a:rPr lang="en-US" altLang="en-US" sz="1800" dirty="0">
                <a:solidFill>
                  <a:srgbClr val="2323A5"/>
                </a:solidFill>
              </a:rPr>
              <a:t>A precondition to risk assessment is the establishment of objectives, linked at different levels and internally consistent</a:t>
            </a:r>
          </a:p>
          <a:p>
            <a:pPr marL="342900" indent="-342900">
              <a:lnSpc>
                <a:spcPct val="100000"/>
              </a:lnSpc>
              <a:spcBef>
                <a:spcPct val="0"/>
              </a:spcBef>
              <a:buClrTx/>
              <a:buFont typeface="Wingdings" panose="05000000000000000000" pitchFamily="2" charset="2"/>
              <a:buChar char="ü"/>
            </a:pPr>
            <a:r>
              <a:rPr lang="en-US" altLang="en-US" sz="1800" dirty="0">
                <a:solidFill>
                  <a:srgbClr val="2323A5"/>
                </a:solidFill>
              </a:rPr>
              <a:t>The identification and analysis of relevant risks to achievement of an entity’s objectives</a:t>
            </a:r>
          </a:p>
          <a:p>
            <a:pPr marL="342900" indent="-342900">
              <a:lnSpc>
                <a:spcPct val="100000"/>
              </a:lnSpc>
              <a:spcBef>
                <a:spcPct val="0"/>
              </a:spcBef>
              <a:buClrTx/>
              <a:buFont typeface="Wingdings" panose="05000000000000000000" pitchFamily="2" charset="2"/>
              <a:buChar char="ü"/>
            </a:pPr>
            <a:r>
              <a:rPr lang="en-US" altLang="en-US" sz="1800" dirty="0">
                <a:solidFill>
                  <a:srgbClr val="2323A5"/>
                </a:solidFill>
              </a:rPr>
              <a:t>Forms a basis for determining how risks should be managed</a:t>
            </a:r>
          </a:p>
          <a:p>
            <a:pPr marL="342900" indent="-342900">
              <a:lnSpc>
                <a:spcPct val="100000"/>
              </a:lnSpc>
              <a:spcBef>
                <a:spcPct val="0"/>
              </a:spcBef>
              <a:buClrTx/>
              <a:buFont typeface="Wingdings" panose="05000000000000000000" pitchFamily="2" charset="2"/>
              <a:buChar char="ü"/>
            </a:pPr>
            <a:r>
              <a:rPr lang="en-US" altLang="en-US" sz="1800" dirty="0">
                <a:solidFill>
                  <a:srgbClr val="2323A5"/>
                </a:solidFill>
              </a:rPr>
              <a:t>Mechanisms are needed to identify and address the special risks associated with managing change.</a:t>
            </a:r>
          </a:p>
        </p:txBody>
      </p:sp>
    </p:spTree>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2" name="Rectangle 2088">
            <a:extLst>
              <a:ext uri="{FF2B5EF4-FFF2-40B4-BE49-F238E27FC236}">
                <a16:creationId xmlns:a16="http://schemas.microsoft.com/office/drawing/2014/main" id="{B1644668-16C9-486C-8996-CF116AE5B419}"/>
              </a:ext>
            </a:extLst>
          </p:cNvPr>
          <p:cNvSpPr>
            <a:spLocks noGrp="1" noChangeArrowheads="1"/>
          </p:cNvSpPr>
          <p:nvPr>
            <p:ph type="title"/>
          </p:nvPr>
        </p:nvSpPr>
        <p:spPr>
          <a:xfrm>
            <a:off x="216546" y="1667104"/>
            <a:ext cx="8379486" cy="49498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800" b="1" dirty="0">
                <a:solidFill>
                  <a:srgbClr val="FF0000"/>
                </a:solidFill>
                <a:latin typeface="Book Antiqua" panose="02040602050305030304" pitchFamily="18" charset="0"/>
              </a:rPr>
              <a:t>Control Activities</a:t>
            </a:r>
          </a:p>
        </p:txBody>
      </p:sp>
      <p:sp>
        <p:nvSpPr>
          <p:cNvPr id="36" name="Slide Number Placeholder 3">
            <a:extLst>
              <a:ext uri="{FF2B5EF4-FFF2-40B4-BE49-F238E27FC236}">
                <a16:creationId xmlns:a16="http://schemas.microsoft.com/office/drawing/2014/main" id="{83823F14-0BB9-4B5D-8333-FA1BB9E84A07}"/>
              </a:ext>
            </a:extLst>
          </p:cNvPr>
          <p:cNvSpPr>
            <a:spLocks noGrp="1"/>
          </p:cNvSpPr>
          <p:nvPr>
            <p:ph type="sldNum" sz="quarter" idx="12"/>
          </p:nvPr>
        </p:nvSpPr>
        <p:spPr/>
        <p:txBody>
          <a:bodyPr/>
          <a:lstStyle/>
          <a:p>
            <a:pPr>
              <a:defRPr/>
            </a:pPr>
            <a:fld id="{39A7006F-884A-45BF-9FE4-A796F8D3E39B}" type="slidenum">
              <a:rPr lang="en-GB" altLang="en-US"/>
              <a:pPr>
                <a:defRPr/>
              </a:pPr>
              <a:t>223</a:t>
            </a:fld>
            <a:endParaRPr lang="en-GB" altLang="en-US"/>
          </a:p>
        </p:txBody>
      </p:sp>
      <p:sp>
        <p:nvSpPr>
          <p:cNvPr id="19460" name="Freeform 2051">
            <a:extLst>
              <a:ext uri="{FF2B5EF4-FFF2-40B4-BE49-F238E27FC236}">
                <a16:creationId xmlns:a16="http://schemas.microsoft.com/office/drawing/2014/main" id="{A71A6220-5571-4A60-BF32-A2851F82B12C}"/>
              </a:ext>
            </a:extLst>
          </p:cNvPr>
          <p:cNvSpPr>
            <a:spLocks/>
          </p:cNvSpPr>
          <p:nvPr/>
        </p:nvSpPr>
        <p:spPr bwMode="auto">
          <a:xfrm>
            <a:off x="3857708" y="5320367"/>
            <a:ext cx="3013984" cy="1262377"/>
          </a:xfrm>
          <a:custGeom>
            <a:avLst/>
            <a:gdLst>
              <a:gd name="T0" fmla="*/ 0 w 1879"/>
              <a:gd name="T1" fmla="*/ 1247775 h 787"/>
              <a:gd name="T2" fmla="*/ 1173162 w 1879"/>
              <a:gd name="T3" fmla="*/ 1247775 h 787"/>
              <a:gd name="T4" fmla="*/ 2981325 w 1879"/>
              <a:gd name="T5" fmla="*/ 0 h 787"/>
              <a:gd name="T6" fmla="*/ 1063625 w 1879"/>
              <a:gd name="T7" fmla="*/ 0 h 787"/>
              <a:gd name="T8" fmla="*/ 993775 w 1879"/>
              <a:gd name="T9" fmla="*/ 17463 h 787"/>
              <a:gd name="T10" fmla="*/ 0 w 1879"/>
              <a:gd name="T11" fmla="*/ 1247775 h 7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79" h="787">
                <a:moveTo>
                  <a:pt x="0" y="786"/>
                </a:moveTo>
                <a:lnTo>
                  <a:pt x="739" y="786"/>
                </a:lnTo>
                <a:lnTo>
                  <a:pt x="1878" y="0"/>
                </a:lnTo>
                <a:lnTo>
                  <a:pt x="670" y="0"/>
                </a:lnTo>
                <a:lnTo>
                  <a:pt x="626" y="11"/>
                </a:lnTo>
                <a:lnTo>
                  <a:pt x="0" y="786"/>
                </a:lnTo>
              </a:path>
            </a:pathLst>
          </a:custGeom>
          <a:gradFill rotWithShape="0">
            <a:gsLst>
              <a:gs pos="0">
                <a:srgbClr val="BFBFFF"/>
              </a:gs>
              <a:gs pos="100000">
                <a:srgbClr val="D9D9FF"/>
              </a:gs>
            </a:gsLst>
            <a:lin ang="18900000" scaled="1"/>
          </a:gra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1" name="Rectangle 2052">
            <a:extLst>
              <a:ext uri="{FF2B5EF4-FFF2-40B4-BE49-F238E27FC236}">
                <a16:creationId xmlns:a16="http://schemas.microsoft.com/office/drawing/2014/main" id="{B015FD6D-59DE-4CBC-9BE9-F628EA1B681F}"/>
              </a:ext>
            </a:extLst>
          </p:cNvPr>
          <p:cNvSpPr>
            <a:spLocks noChangeArrowheads="1"/>
          </p:cNvSpPr>
          <p:nvPr/>
        </p:nvSpPr>
        <p:spPr bwMode="auto">
          <a:xfrm>
            <a:off x="1063477" y="3581590"/>
            <a:ext cx="2763754" cy="3030025"/>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19462" name="Rectangle 2053">
            <a:extLst>
              <a:ext uri="{FF2B5EF4-FFF2-40B4-BE49-F238E27FC236}">
                <a16:creationId xmlns:a16="http://schemas.microsoft.com/office/drawing/2014/main" id="{CF356704-6007-4815-A795-429EC04CFB8D}"/>
              </a:ext>
            </a:extLst>
          </p:cNvPr>
          <p:cNvSpPr>
            <a:spLocks noChangeArrowheads="1"/>
          </p:cNvSpPr>
          <p:nvPr/>
        </p:nvSpPr>
        <p:spPr bwMode="auto">
          <a:xfrm>
            <a:off x="1063477" y="4802264"/>
            <a:ext cx="2771775" cy="593493"/>
          </a:xfrm>
          <a:prstGeom prst="rect">
            <a:avLst/>
          </a:prstGeom>
          <a:solidFill>
            <a:srgbClr val="FF99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19463" name="Freeform 2054">
            <a:extLst>
              <a:ext uri="{FF2B5EF4-FFF2-40B4-BE49-F238E27FC236}">
                <a16:creationId xmlns:a16="http://schemas.microsoft.com/office/drawing/2014/main" id="{A3F25067-E582-41CE-A7FD-104BAE7C0A30}"/>
              </a:ext>
            </a:extLst>
          </p:cNvPr>
          <p:cNvSpPr>
            <a:spLocks/>
          </p:cNvSpPr>
          <p:nvPr/>
        </p:nvSpPr>
        <p:spPr bwMode="auto">
          <a:xfrm>
            <a:off x="1057061" y="2808445"/>
            <a:ext cx="3925077" cy="768334"/>
          </a:xfrm>
          <a:custGeom>
            <a:avLst/>
            <a:gdLst>
              <a:gd name="T0" fmla="*/ 0 w 2447"/>
              <a:gd name="T1" fmla="*/ 755650 h 479"/>
              <a:gd name="T2" fmla="*/ 1143000 w 2447"/>
              <a:gd name="T3" fmla="*/ 0 h 479"/>
              <a:gd name="T4" fmla="*/ 3883025 w 2447"/>
              <a:gd name="T5" fmla="*/ 0 h 479"/>
              <a:gd name="T6" fmla="*/ 2741612 w 2447"/>
              <a:gd name="T7" fmla="*/ 758825 h 479"/>
              <a:gd name="T8" fmla="*/ 0 w 2447"/>
              <a:gd name="T9" fmla="*/ 755650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47" h="479">
                <a:moveTo>
                  <a:pt x="0" y="476"/>
                </a:moveTo>
                <a:lnTo>
                  <a:pt x="720" y="0"/>
                </a:lnTo>
                <a:lnTo>
                  <a:pt x="2446" y="0"/>
                </a:lnTo>
                <a:lnTo>
                  <a:pt x="1727" y="478"/>
                </a:lnTo>
                <a:lnTo>
                  <a:pt x="0" y="476"/>
                </a:lnTo>
              </a:path>
            </a:pathLst>
          </a:custGeom>
          <a:solidFill>
            <a:srgbClr val="BFB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4" name="Freeform 2055">
            <a:extLst>
              <a:ext uri="{FF2B5EF4-FFF2-40B4-BE49-F238E27FC236}">
                <a16:creationId xmlns:a16="http://schemas.microsoft.com/office/drawing/2014/main" id="{19CAF9A7-88BB-4980-91F1-06A4052DE47A}"/>
              </a:ext>
            </a:extLst>
          </p:cNvPr>
          <p:cNvSpPr>
            <a:spLocks/>
          </p:cNvSpPr>
          <p:nvPr/>
        </p:nvSpPr>
        <p:spPr bwMode="auto">
          <a:xfrm>
            <a:off x="3838460" y="2813256"/>
            <a:ext cx="1140469" cy="3811191"/>
          </a:xfrm>
          <a:custGeom>
            <a:avLst/>
            <a:gdLst>
              <a:gd name="T0" fmla="*/ 0 w 711"/>
              <a:gd name="T1" fmla="*/ 3770313 h 2376"/>
              <a:gd name="T2" fmla="*/ 1587 w 711"/>
              <a:gd name="T3" fmla="*/ 744538 h 2376"/>
              <a:gd name="T4" fmla="*/ 1127125 w 711"/>
              <a:gd name="T5" fmla="*/ 0 h 2376"/>
              <a:gd name="T6" fmla="*/ 1127125 w 711"/>
              <a:gd name="T7" fmla="*/ 2989263 h 2376"/>
              <a:gd name="T8" fmla="*/ 0 w 711"/>
              <a:gd name="T9" fmla="*/ 3770313 h 2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1" h="2376">
                <a:moveTo>
                  <a:pt x="0" y="2375"/>
                </a:moveTo>
                <a:lnTo>
                  <a:pt x="1" y="469"/>
                </a:lnTo>
                <a:lnTo>
                  <a:pt x="710" y="0"/>
                </a:lnTo>
                <a:lnTo>
                  <a:pt x="710" y="1883"/>
                </a:lnTo>
                <a:lnTo>
                  <a:pt x="0" y="2375"/>
                </a:lnTo>
              </a:path>
            </a:pathLst>
          </a:custGeom>
          <a:solidFill>
            <a:srgbClr val="B760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5" name="Freeform 2056">
            <a:extLst>
              <a:ext uri="{FF2B5EF4-FFF2-40B4-BE49-F238E27FC236}">
                <a16:creationId xmlns:a16="http://schemas.microsoft.com/office/drawing/2014/main" id="{C12894F8-C86D-4C5A-B57D-E9507A1BF1B2}"/>
              </a:ext>
            </a:extLst>
          </p:cNvPr>
          <p:cNvSpPr>
            <a:spLocks/>
          </p:cNvSpPr>
          <p:nvPr/>
        </p:nvSpPr>
        <p:spPr bwMode="auto">
          <a:xfrm>
            <a:off x="1948906" y="3581591"/>
            <a:ext cx="1604" cy="3044461"/>
          </a:xfrm>
          <a:custGeom>
            <a:avLst/>
            <a:gdLst>
              <a:gd name="T0" fmla="*/ 0 w 1"/>
              <a:gd name="T1" fmla="*/ 0 h 1898"/>
              <a:gd name="T2" fmla="*/ 0 w 1"/>
              <a:gd name="T3" fmla="*/ 3011488 h 1898"/>
              <a:gd name="T4" fmla="*/ 0 w 1"/>
              <a:gd name="T5" fmla="*/ 0 h 1898"/>
              <a:gd name="T6" fmla="*/ 0 60000 65536"/>
              <a:gd name="T7" fmla="*/ 0 60000 65536"/>
              <a:gd name="T8" fmla="*/ 0 60000 65536"/>
            </a:gdLst>
            <a:ahLst/>
            <a:cxnLst>
              <a:cxn ang="T6">
                <a:pos x="T0" y="T1"/>
              </a:cxn>
              <a:cxn ang="T7">
                <a:pos x="T2" y="T3"/>
              </a:cxn>
              <a:cxn ang="T8">
                <a:pos x="T4" y="T5"/>
              </a:cxn>
            </a:cxnLst>
            <a:rect l="0" t="0" r="r" b="b"/>
            <a:pathLst>
              <a:path w="1" h="1898">
                <a:moveTo>
                  <a:pt x="0" y="0"/>
                </a:moveTo>
                <a:lnTo>
                  <a:pt x="0" y="1897"/>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6" name="Freeform 2057">
            <a:extLst>
              <a:ext uri="{FF2B5EF4-FFF2-40B4-BE49-F238E27FC236}">
                <a16:creationId xmlns:a16="http://schemas.microsoft.com/office/drawing/2014/main" id="{40F20E66-ED6A-4174-AEDE-862ED0A3CDA7}"/>
              </a:ext>
            </a:extLst>
          </p:cNvPr>
          <p:cNvSpPr>
            <a:spLocks/>
          </p:cNvSpPr>
          <p:nvPr/>
        </p:nvSpPr>
        <p:spPr bwMode="auto">
          <a:xfrm>
            <a:off x="2951427" y="3581591"/>
            <a:ext cx="1605" cy="3044461"/>
          </a:xfrm>
          <a:custGeom>
            <a:avLst/>
            <a:gdLst>
              <a:gd name="T0" fmla="*/ 0 w 1"/>
              <a:gd name="T1" fmla="*/ 0 h 1898"/>
              <a:gd name="T2" fmla="*/ 0 w 1"/>
              <a:gd name="T3" fmla="*/ 3011488 h 1898"/>
              <a:gd name="T4" fmla="*/ 0 w 1"/>
              <a:gd name="T5" fmla="*/ 0 h 1898"/>
              <a:gd name="T6" fmla="*/ 0 60000 65536"/>
              <a:gd name="T7" fmla="*/ 0 60000 65536"/>
              <a:gd name="T8" fmla="*/ 0 60000 65536"/>
            </a:gdLst>
            <a:ahLst/>
            <a:cxnLst>
              <a:cxn ang="T6">
                <a:pos x="T0" y="T1"/>
              </a:cxn>
              <a:cxn ang="T7">
                <a:pos x="T2" y="T3"/>
              </a:cxn>
              <a:cxn ang="T8">
                <a:pos x="T4" y="T5"/>
              </a:cxn>
            </a:cxnLst>
            <a:rect l="0" t="0" r="r" b="b"/>
            <a:pathLst>
              <a:path w="1" h="1898">
                <a:moveTo>
                  <a:pt x="0" y="0"/>
                </a:moveTo>
                <a:lnTo>
                  <a:pt x="0" y="1897"/>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7" name="Freeform 2058">
            <a:extLst>
              <a:ext uri="{FF2B5EF4-FFF2-40B4-BE49-F238E27FC236}">
                <a16:creationId xmlns:a16="http://schemas.microsoft.com/office/drawing/2014/main" id="{9857F285-DC4F-4EF5-9331-0F62B1E76A76}"/>
              </a:ext>
            </a:extLst>
          </p:cNvPr>
          <p:cNvSpPr>
            <a:spLocks/>
          </p:cNvSpPr>
          <p:nvPr/>
        </p:nvSpPr>
        <p:spPr bwMode="auto">
          <a:xfrm>
            <a:off x="1061874" y="6019725"/>
            <a:ext cx="2787815" cy="1605"/>
          </a:xfrm>
          <a:custGeom>
            <a:avLst/>
            <a:gdLst>
              <a:gd name="T0" fmla="*/ 2757488 w 1738"/>
              <a:gd name="T1" fmla="*/ 0 h 1"/>
              <a:gd name="T2" fmla="*/ 0 w 1738"/>
              <a:gd name="T3" fmla="*/ 0 h 1"/>
              <a:gd name="T4" fmla="*/ 2757488 w 1738"/>
              <a:gd name="T5" fmla="*/ 0 h 1"/>
              <a:gd name="T6" fmla="*/ 0 60000 65536"/>
              <a:gd name="T7" fmla="*/ 0 60000 65536"/>
              <a:gd name="T8" fmla="*/ 0 60000 65536"/>
            </a:gdLst>
            <a:ahLst/>
            <a:cxnLst>
              <a:cxn ang="T6">
                <a:pos x="T0" y="T1"/>
              </a:cxn>
              <a:cxn ang="T7">
                <a:pos x="T2" y="T3"/>
              </a:cxn>
              <a:cxn ang="T8">
                <a:pos x="T4" y="T5"/>
              </a:cxn>
            </a:cxnLst>
            <a:rect l="0" t="0" r="r" b="b"/>
            <a:pathLst>
              <a:path w="1738" h="1">
                <a:moveTo>
                  <a:pt x="1737" y="0"/>
                </a:moveTo>
                <a:lnTo>
                  <a:pt x="0" y="0"/>
                </a:lnTo>
                <a:lnTo>
                  <a:pt x="1737"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8" name="Freeform 2059">
            <a:extLst>
              <a:ext uri="{FF2B5EF4-FFF2-40B4-BE49-F238E27FC236}">
                <a16:creationId xmlns:a16="http://schemas.microsoft.com/office/drawing/2014/main" id="{75D9F9A8-8339-4EA4-91F8-A10B5275E236}"/>
              </a:ext>
            </a:extLst>
          </p:cNvPr>
          <p:cNvSpPr>
            <a:spLocks/>
          </p:cNvSpPr>
          <p:nvPr/>
        </p:nvSpPr>
        <p:spPr bwMode="auto">
          <a:xfrm>
            <a:off x="1061874" y="5413399"/>
            <a:ext cx="2787815" cy="1605"/>
          </a:xfrm>
          <a:custGeom>
            <a:avLst/>
            <a:gdLst>
              <a:gd name="T0" fmla="*/ 2757488 w 1738"/>
              <a:gd name="T1" fmla="*/ 0 h 1"/>
              <a:gd name="T2" fmla="*/ 0 w 1738"/>
              <a:gd name="T3" fmla="*/ 0 h 1"/>
              <a:gd name="T4" fmla="*/ 2757488 w 1738"/>
              <a:gd name="T5" fmla="*/ 0 h 1"/>
              <a:gd name="T6" fmla="*/ 0 60000 65536"/>
              <a:gd name="T7" fmla="*/ 0 60000 65536"/>
              <a:gd name="T8" fmla="*/ 0 60000 65536"/>
            </a:gdLst>
            <a:ahLst/>
            <a:cxnLst>
              <a:cxn ang="T6">
                <a:pos x="T0" y="T1"/>
              </a:cxn>
              <a:cxn ang="T7">
                <a:pos x="T2" y="T3"/>
              </a:cxn>
              <a:cxn ang="T8">
                <a:pos x="T4" y="T5"/>
              </a:cxn>
            </a:cxnLst>
            <a:rect l="0" t="0" r="r" b="b"/>
            <a:pathLst>
              <a:path w="1738" h="1">
                <a:moveTo>
                  <a:pt x="1737" y="0"/>
                </a:moveTo>
                <a:lnTo>
                  <a:pt x="0" y="0"/>
                </a:lnTo>
                <a:lnTo>
                  <a:pt x="1737"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9" name="Freeform 2060">
            <a:extLst>
              <a:ext uri="{FF2B5EF4-FFF2-40B4-BE49-F238E27FC236}">
                <a16:creationId xmlns:a16="http://schemas.microsoft.com/office/drawing/2014/main" id="{3CFB3BF6-34EE-412F-8009-AE671AFDC437}"/>
              </a:ext>
            </a:extLst>
          </p:cNvPr>
          <p:cNvSpPr>
            <a:spLocks/>
          </p:cNvSpPr>
          <p:nvPr/>
        </p:nvSpPr>
        <p:spPr bwMode="auto">
          <a:xfrm>
            <a:off x="1061874" y="4795847"/>
            <a:ext cx="2783004" cy="1604"/>
          </a:xfrm>
          <a:custGeom>
            <a:avLst/>
            <a:gdLst>
              <a:gd name="T0" fmla="*/ 2752725 w 1735"/>
              <a:gd name="T1" fmla="*/ 0 h 1"/>
              <a:gd name="T2" fmla="*/ 0 w 1735"/>
              <a:gd name="T3" fmla="*/ 0 h 1"/>
              <a:gd name="T4" fmla="*/ 2752725 w 1735"/>
              <a:gd name="T5" fmla="*/ 0 h 1"/>
              <a:gd name="T6" fmla="*/ 0 60000 65536"/>
              <a:gd name="T7" fmla="*/ 0 60000 65536"/>
              <a:gd name="T8" fmla="*/ 0 60000 65536"/>
            </a:gdLst>
            <a:ahLst/>
            <a:cxnLst>
              <a:cxn ang="T6">
                <a:pos x="T0" y="T1"/>
              </a:cxn>
              <a:cxn ang="T7">
                <a:pos x="T2" y="T3"/>
              </a:cxn>
              <a:cxn ang="T8">
                <a:pos x="T4" y="T5"/>
              </a:cxn>
            </a:cxnLst>
            <a:rect l="0" t="0" r="r" b="b"/>
            <a:pathLst>
              <a:path w="1735" h="1">
                <a:moveTo>
                  <a:pt x="1734" y="0"/>
                </a:moveTo>
                <a:lnTo>
                  <a:pt x="0" y="0"/>
                </a:lnTo>
                <a:lnTo>
                  <a:pt x="1734"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0" name="Freeform 2061">
            <a:extLst>
              <a:ext uri="{FF2B5EF4-FFF2-40B4-BE49-F238E27FC236}">
                <a16:creationId xmlns:a16="http://schemas.microsoft.com/office/drawing/2014/main" id="{7DD7F2C0-C682-48C4-BFCD-C7FF3A1E6910}"/>
              </a:ext>
            </a:extLst>
          </p:cNvPr>
          <p:cNvSpPr>
            <a:spLocks/>
          </p:cNvSpPr>
          <p:nvPr/>
        </p:nvSpPr>
        <p:spPr bwMode="auto">
          <a:xfrm>
            <a:off x="1069895" y="4183105"/>
            <a:ext cx="2768567" cy="1604"/>
          </a:xfrm>
          <a:custGeom>
            <a:avLst/>
            <a:gdLst>
              <a:gd name="T0" fmla="*/ 2738438 w 1726"/>
              <a:gd name="T1" fmla="*/ 0 h 1"/>
              <a:gd name="T2" fmla="*/ 0 w 1726"/>
              <a:gd name="T3" fmla="*/ 0 h 1"/>
              <a:gd name="T4" fmla="*/ 2738438 w 1726"/>
              <a:gd name="T5" fmla="*/ 0 h 1"/>
              <a:gd name="T6" fmla="*/ 0 60000 65536"/>
              <a:gd name="T7" fmla="*/ 0 60000 65536"/>
              <a:gd name="T8" fmla="*/ 0 60000 65536"/>
            </a:gdLst>
            <a:ahLst/>
            <a:cxnLst>
              <a:cxn ang="T6">
                <a:pos x="T0" y="T1"/>
              </a:cxn>
              <a:cxn ang="T7">
                <a:pos x="T2" y="T3"/>
              </a:cxn>
              <a:cxn ang="T8">
                <a:pos x="T4" y="T5"/>
              </a:cxn>
            </a:cxnLst>
            <a:rect l="0" t="0" r="r" b="b"/>
            <a:pathLst>
              <a:path w="1726" h="1">
                <a:moveTo>
                  <a:pt x="1725" y="0"/>
                </a:moveTo>
                <a:lnTo>
                  <a:pt x="0" y="0"/>
                </a:lnTo>
                <a:lnTo>
                  <a:pt x="1725"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1" name="Freeform 2062">
            <a:extLst>
              <a:ext uri="{FF2B5EF4-FFF2-40B4-BE49-F238E27FC236}">
                <a16:creationId xmlns:a16="http://schemas.microsoft.com/office/drawing/2014/main" id="{B31D8770-70A5-427C-AA2E-5205965B5CA5}"/>
              </a:ext>
            </a:extLst>
          </p:cNvPr>
          <p:cNvSpPr>
            <a:spLocks/>
          </p:cNvSpPr>
          <p:nvPr/>
        </p:nvSpPr>
        <p:spPr bwMode="auto">
          <a:xfrm>
            <a:off x="1944094" y="2808445"/>
            <a:ext cx="1145282" cy="761918"/>
          </a:xfrm>
          <a:custGeom>
            <a:avLst/>
            <a:gdLst>
              <a:gd name="T0" fmla="*/ 0 w 714"/>
              <a:gd name="T1" fmla="*/ 752475 h 475"/>
              <a:gd name="T2" fmla="*/ 1131888 w 714"/>
              <a:gd name="T3" fmla="*/ 0 h 475"/>
              <a:gd name="T4" fmla="*/ 0 w 714"/>
              <a:gd name="T5" fmla="*/ 752475 h 475"/>
              <a:gd name="T6" fmla="*/ 0 60000 65536"/>
              <a:gd name="T7" fmla="*/ 0 60000 65536"/>
              <a:gd name="T8" fmla="*/ 0 60000 65536"/>
            </a:gdLst>
            <a:ahLst/>
            <a:cxnLst>
              <a:cxn ang="T6">
                <a:pos x="T0" y="T1"/>
              </a:cxn>
              <a:cxn ang="T7">
                <a:pos x="T2" y="T3"/>
              </a:cxn>
              <a:cxn ang="T8">
                <a:pos x="T4" y="T5"/>
              </a:cxn>
            </a:cxnLst>
            <a:rect l="0" t="0" r="r" b="b"/>
            <a:pathLst>
              <a:path w="714" h="475">
                <a:moveTo>
                  <a:pt x="0" y="474"/>
                </a:moveTo>
                <a:lnTo>
                  <a:pt x="713" y="0"/>
                </a:lnTo>
                <a:lnTo>
                  <a:pt x="0" y="47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2" name="Freeform 2063">
            <a:extLst>
              <a:ext uri="{FF2B5EF4-FFF2-40B4-BE49-F238E27FC236}">
                <a16:creationId xmlns:a16="http://schemas.microsoft.com/office/drawing/2014/main" id="{0C856B07-54EF-4957-8530-13989C7BDAB4}"/>
              </a:ext>
            </a:extLst>
          </p:cNvPr>
          <p:cNvSpPr>
            <a:spLocks/>
          </p:cNvSpPr>
          <p:nvPr/>
        </p:nvSpPr>
        <p:spPr bwMode="auto">
          <a:xfrm>
            <a:off x="2956241" y="2810050"/>
            <a:ext cx="1170947" cy="760313"/>
          </a:xfrm>
          <a:custGeom>
            <a:avLst/>
            <a:gdLst>
              <a:gd name="T0" fmla="*/ 0 w 730"/>
              <a:gd name="T1" fmla="*/ 750888 h 474"/>
              <a:gd name="T2" fmla="*/ 1157288 w 730"/>
              <a:gd name="T3" fmla="*/ 0 h 474"/>
              <a:gd name="T4" fmla="*/ 0 w 730"/>
              <a:gd name="T5" fmla="*/ 750888 h 474"/>
              <a:gd name="T6" fmla="*/ 0 60000 65536"/>
              <a:gd name="T7" fmla="*/ 0 60000 65536"/>
              <a:gd name="T8" fmla="*/ 0 60000 65536"/>
            </a:gdLst>
            <a:ahLst/>
            <a:cxnLst>
              <a:cxn ang="T6">
                <a:pos x="T0" y="T1"/>
              </a:cxn>
              <a:cxn ang="T7">
                <a:pos x="T2" y="T3"/>
              </a:cxn>
              <a:cxn ang="T8">
                <a:pos x="T4" y="T5"/>
              </a:cxn>
            </a:cxnLst>
            <a:rect l="0" t="0" r="r" b="b"/>
            <a:pathLst>
              <a:path w="730" h="474">
                <a:moveTo>
                  <a:pt x="0" y="473"/>
                </a:moveTo>
                <a:lnTo>
                  <a:pt x="729" y="0"/>
                </a:lnTo>
                <a:lnTo>
                  <a:pt x="0" y="473"/>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3" name="Freeform 2064">
            <a:extLst>
              <a:ext uri="{FF2B5EF4-FFF2-40B4-BE49-F238E27FC236}">
                <a16:creationId xmlns:a16="http://schemas.microsoft.com/office/drawing/2014/main" id="{E4894DDA-33C8-4443-B8E8-62AA287A6265}"/>
              </a:ext>
            </a:extLst>
          </p:cNvPr>
          <p:cNvSpPr>
            <a:spLocks/>
          </p:cNvSpPr>
          <p:nvPr/>
        </p:nvSpPr>
        <p:spPr bwMode="auto">
          <a:xfrm>
            <a:off x="3835252" y="3417980"/>
            <a:ext cx="1142074" cy="766729"/>
          </a:xfrm>
          <a:custGeom>
            <a:avLst/>
            <a:gdLst>
              <a:gd name="T0" fmla="*/ 0 w 712"/>
              <a:gd name="T1" fmla="*/ 757238 h 478"/>
              <a:gd name="T2" fmla="*/ 1128713 w 712"/>
              <a:gd name="T3" fmla="*/ 0 h 478"/>
              <a:gd name="T4" fmla="*/ 0 w 712"/>
              <a:gd name="T5" fmla="*/ 757238 h 478"/>
              <a:gd name="T6" fmla="*/ 0 60000 65536"/>
              <a:gd name="T7" fmla="*/ 0 60000 65536"/>
              <a:gd name="T8" fmla="*/ 0 60000 65536"/>
            </a:gdLst>
            <a:ahLst/>
            <a:cxnLst>
              <a:cxn ang="T6">
                <a:pos x="T0" y="T1"/>
              </a:cxn>
              <a:cxn ang="T7">
                <a:pos x="T2" y="T3"/>
              </a:cxn>
              <a:cxn ang="T8">
                <a:pos x="T4" y="T5"/>
              </a:cxn>
            </a:cxnLst>
            <a:rect l="0" t="0" r="r" b="b"/>
            <a:pathLst>
              <a:path w="712" h="478">
                <a:moveTo>
                  <a:pt x="0" y="477"/>
                </a:moveTo>
                <a:lnTo>
                  <a:pt x="711" y="0"/>
                </a:lnTo>
                <a:lnTo>
                  <a:pt x="0" y="47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4" name="Freeform 2065">
            <a:extLst>
              <a:ext uri="{FF2B5EF4-FFF2-40B4-BE49-F238E27FC236}">
                <a16:creationId xmlns:a16="http://schemas.microsoft.com/office/drawing/2014/main" id="{7C7464B1-50CB-4877-9548-03C0D1D26D51}"/>
              </a:ext>
            </a:extLst>
          </p:cNvPr>
          <p:cNvSpPr>
            <a:spLocks/>
          </p:cNvSpPr>
          <p:nvPr/>
        </p:nvSpPr>
        <p:spPr bwMode="auto">
          <a:xfrm>
            <a:off x="3843272" y="5256205"/>
            <a:ext cx="1135658" cy="766729"/>
          </a:xfrm>
          <a:custGeom>
            <a:avLst/>
            <a:gdLst>
              <a:gd name="T0" fmla="*/ 0 w 708"/>
              <a:gd name="T1" fmla="*/ 757238 h 478"/>
              <a:gd name="T2" fmla="*/ 1122363 w 708"/>
              <a:gd name="T3" fmla="*/ 0 h 478"/>
              <a:gd name="T4" fmla="*/ 0 w 708"/>
              <a:gd name="T5" fmla="*/ 757238 h 478"/>
              <a:gd name="T6" fmla="*/ 0 60000 65536"/>
              <a:gd name="T7" fmla="*/ 0 60000 65536"/>
              <a:gd name="T8" fmla="*/ 0 60000 65536"/>
            </a:gdLst>
            <a:ahLst/>
            <a:cxnLst>
              <a:cxn ang="T6">
                <a:pos x="T0" y="T1"/>
              </a:cxn>
              <a:cxn ang="T7">
                <a:pos x="T2" y="T3"/>
              </a:cxn>
              <a:cxn ang="T8">
                <a:pos x="T4" y="T5"/>
              </a:cxn>
            </a:cxnLst>
            <a:rect l="0" t="0" r="r" b="b"/>
            <a:pathLst>
              <a:path w="708" h="478">
                <a:moveTo>
                  <a:pt x="0" y="477"/>
                </a:moveTo>
                <a:lnTo>
                  <a:pt x="707" y="0"/>
                </a:lnTo>
                <a:lnTo>
                  <a:pt x="0" y="47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5" name="Rectangle 2066">
            <a:extLst>
              <a:ext uri="{FF2B5EF4-FFF2-40B4-BE49-F238E27FC236}">
                <a16:creationId xmlns:a16="http://schemas.microsoft.com/office/drawing/2014/main" id="{8DC49EAE-4F17-40B1-9044-E63B94BC0BD8}"/>
              </a:ext>
            </a:extLst>
          </p:cNvPr>
          <p:cNvSpPr>
            <a:spLocks noChangeArrowheads="1"/>
          </p:cNvSpPr>
          <p:nvPr/>
        </p:nvSpPr>
        <p:spPr bwMode="auto">
          <a:xfrm>
            <a:off x="1770796" y="3730765"/>
            <a:ext cx="1339494"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Monitoring</a:t>
            </a:r>
          </a:p>
        </p:txBody>
      </p:sp>
      <p:sp>
        <p:nvSpPr>
          <p:cNvPr id="19476" name="Rectangle 2067">
            <a:extLst>
              <a:ext uri="{FF2B5EF4-FFF2-40B4-BE49-F238E27FC236}">
                <a16:creationId xmlns:a16="http://schemas.microsoft.com/office/drawing/2014/main" id="{BC4DF69E-C3BA-4FBB-A1FF-75550400D539}"/>
              </a:ext>
            </a:extLst>
          </p:cNvPr>
          <p:cNvSpPr>
            <a:spLocks noChangeArrowheads="1"/>
          </p:cNvSpPr>
          <p:nvPr/>
        </p:nvSpPr>
        <p:spPr bwMode="auto">
          <a:xfrm>
            <a:off x="1613692" y="4143002"/>
            <a:ext cx="1652096"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Information &amp;</a:t>
            </a:r>
          </a:p>
        </p:txBody>
      </p:sp>
      <p:sp>
        <p:nvSpPr>
          <p:cNvPr id="19477" name="Rectangle 2068">
            <a:extLst>
              <a:ext uri="{FF2B5EF4-FFF2-40B4-BE49-F238E27FC236}">
                <a16:creationId xmlns:a16="http://schemas.microsoft.com/office/drawing/2014/main" id="{F2836D37-F4D4-4857-A82A-6479EA558E39}"/>
              </a:ext>
            </a:extLst>
          </p:cNvPr>
          <p:cNvSpPr>
            <a:spLocks noChangeArrowheads="1"/>
          </p:cNvSpPr>
          <p:nvPr/>
        </p:nvSpPr>
        <p:spPr bwMode="auto">
          <a:xfrm>
            <a:off x="1490580" y="4436541"/>
            <a:ext cx="1901529"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Communication</a:t>
            </a:r>
          </a:p>
        </p:txBody>
      </p:sp>
      <p:sp>
        <p:nvSpPr>
          <p:cNvPr id="19478" name="Rectangle 2069">
            <a:extLst>
              <a:ext uri="{FF2B5EF4-FFF2-40B4-BE49-F238E27FC236}">
                <a16:creationId xmlns:a16="http://schemas.microsoft.com/office/drawing/2014/main" id="{8B771F62-3385-49F3-971E-0F118138AEB2}"/>
              </a:ext>
            </a:extLst>
          </p:cNvPr>
          <p:cNvSpPr>
            <a:spLocks noChangeArrowheads="1"/>
          </p:cNvSpPr>
          <p:nvPr/>
        </p:nvSpPr>
        <p:spPr bwMode="auto">
          <a:xfrm>
            <a:off x="1221727" y="6119175"/>
            <a:ext cx="2436031"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Environment</a:t>
            </a:r>
          </a:p>
        </p:txBody>
      </p:sp>
      <p:sp>
        <p:nvSpPr>
          <p:cNvPr id="19479" name="Rectangle 2070">
            <a:extLst>
              <a:ext uri="{FF2B5EF4-FFF2-40B4-BE49-F238E27FC236}">
                <a16:creationId xmlns:a16="http://schemas.microsoft.com/office/drawing/2014/main" id="{9C5DF321-B491-4F9C-8F77-778C402E78F3}"/>
              </a:ext>
            </a:extLst>
          </p:cNvPr>
          <p:cNvSpPr>
            <a:spLocks noChangeArrowheads="1"/>
          </p:cNvSpPr>
          <p:nvPr/>
        </p:nvSpPr>
        <p:spPr bwMode="auto">
          <a:xfrm>
            <a:off x="1413135" y="5520870"/>
            <a:ext cx="2061233"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Risk Assessment</a:t>
            </a:r>
          </a:p>
        </p:txBody>
      </p:sp>
      <p:sp>
        <p:nvSpPr>
          <p:cNvPr id="19480" name="Rectangle 2071">
            <a:extLst>
              <a:ext uri="{FF2B5EF4-FFF2-40B4-BE49-F238E27FC236}">
                <a16:creationId xmlns:a16="http://schemas.microsoft.com/office/drawing/2014/main" id="{52BA9134-A752-4BD8-A3ED-1DF937AB17EE}"/>
              </a:ext>
            </a:extLst>
          </p:cNvPr>
          <p:cNvSpPr>
            <a:spLocks noChangeArrowheads="1"/>
          </p:cNvSpPr>
          <p:nvPr/>
        </p:nvSpPr>
        <p:spPr bwMode="auto">
          <a:xfrm>
            <a:off x="1332957" y="4901714"/>
            <a:ext cx="2230912" cy="363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7847" tIns="48121" rIns="97847" bIns="48121">
            <a:spAutoFit/>
          </a:bodyPr>
          <a:lstStyle>
            <a:lvl1pPr defTabSz="998538">
              <a:lnSpc>
                <a:spcPct val="109000"/>
              </a:lnSpc>
              <a:spcBef>
                <a:spcPct val="55000"/>
              </a:spcBef>
              <a:buClr>
                <a:srgbClr val="1E6E04"/>
              </a:buClr>
              <a:defRPr sz="2100">
                <a:solidFill>
                  <a:schemeClr val="tx1"/>
                </a:solidFill>
                <a:latin typeface="Arial" panose="020B0604020202020204" pitchFamily="34" charset="0"/>
              </a:defRPr>
            </a:lvl1pPr>
            <a:lvl2pPr marL="477838" indent="-227013" defTabSz="998538">
              <a:lnSpc>
                <a:spcPct val="109000"/>
              </a:lnSpc>
              <a:spcBef>
                <a:spcPct val="52000"/>
              </a:spcBef>
              <a:buClr>
                <a:schemeClr val="accent1"/>
              </a:buClr>
              <a:buChar char="•"/>
              <a:defRPr sz="2100">
                <a:solidFill>
                  <a:schemeClr val="tx1"/>
                </a:solidFill>
                <a:latin typeface="Arial" panose="020B0604020202020204" pitchFamily="34" charset="0"/>
              </a:defRPr>
            </a:lvl2pPr>
            <a:lvl3pPr marL="955675" indent="-284163" defTabSz="998538">
              <a:lnSpc>
                <a:spcPct val="109000"/>
              </a:lnSpc>
              <a:buClr>
                <a:schemeClr val="accent1"/>
              </a:buClr>
              <a:buChar char="–"/>
              <a:defRPr sz="2100">
                <a:solidFill>
                  <a:schemeClr val="tx1"/>
                </a:solidFill>
                <a:latin typeface="Arial" panose="020B0604020202020204" pitchFamily="34" charset="0"/>
              </a:defRPr>
            </a:lvl3pPr>
            <a:lvl4pPr marL="1433513" indent="-228600" defTabSz="998538">
              <a:spcBef>
                <a:spcPct val="20000"/>
              </a:spcBef>
              <a:buChar char="–"/>
              <a:defRPr sz="2000">
                <a:solidFill>
                  <a:schemeClr val="tx1"/>
                </a:solidFill>
                <a:latin typeface="Times New Roman" panose="02020603050405020304" pitchFamily="18" charset="0"/>
              </a:defRPr>
            </a:lvl4pPr>
            <a:lvl5pPr marL="1911350" indent="-225425" defTabSz="998538">
              <a:spcBef>
                <a:spcPct val="20000"/>
              </a:spcBef>
              <a:buChar char="»"/>
              <a:defRPr sz="2000">
                <a:solidFill>
                  <a:schemeClr val="tx1"/>
                </a:solidFill>
                <a:latin typeface="Times New Roman" panose="02020603050405020304" pitchFamily="18" charset="0"/>
              </a:defRPr>
            </a:lvl5pPr>
            <a:lvl6pPr marL="23685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257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829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401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r>
              <a:rPr lang="en-US" altLang="en-US" sz="1920" b="1">
                <a:solidFill>
                  <a:srgbClr val="FFFFFF"/>
                </a:solidFill>
              </a:rPr>
              <a:t>Control Activities</a:t>
            </a:r>
          </a:p>
        </p:txBody>
      </p:sp>
      <p:sp>
        <p:nvSpPr>
          <p:cNvPr id="19481" name="Rectangle 2072">
            <a:extLst>
              <a:ext uri="{FF2B5EF4-FFF2-40B4-BE49-F238E27FC236}">
                <a16:creationId xmlns:a16="http://schemas.microsoft.com/office/drawing/2014/main" id="{1CB5CA1B-D429-49DF-BEFA-4F22C69157F3}"/>
              </a:ext>
            </a:extLst>
          </p:cNvPr>
          <p:cNvSpPr>
            <a:spLocks noChangeArrowheads="1"/>
          </p:cNvSpPr>
          <p:nvPr/>
        </p:nvSpPr>
        <p:spPr bwMode="auto">
          <a:xfrm rot="19560000">
            <a:off x="3157522" y="3147684"/>
            <a:ext cx="1166186" cy="295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7847" tIns="48121" rIns="97847" bIns="48121">
            <a:spAutoFit/>
          </a:bodyPr>
          <a:lstStyle>
            <a:lvl1pPr defTabSz="998538">
              <a:lnSpc>
                <a:spcPct val="109000"/>
              </a:lnSpc>
              <a:spcBef>
                <a:spcPct val="55000"/>
              </a:spcBef>
              <a:buClr>
                <a:srgbClr val="1E6E04"/>
              </a:buClr>
              <a:defRPr sz="2100">
                <a:solidFill>
                  <a:schemeClr val="tx1"/>
                </a:solidFill>
                <a:latin typeface="Arial" panose="020B0604020202020204" pitchFamily="34" charset="0"/>
              </a:defRPr>
            </a:lvl1pPr>
            <a:lvl2pPr marL="477838" indent="-227013" defTabSz="998538">
              <a:lnSpc>
                <a:spcPct val="109000"/>
              </a:lnSpc>
              <a:spcBef>
                <a:spcPct val="52000"/>
              </a:spcBef>
              <a:buClr>
                <a:schemeClr val="accent1"/>
              </a:buClr>
              <a:buChar char="•"/>
              <a:defRPr sz="2100">
                <a:solidFill>
                  <a:schemeClr val="tx1"/>
                </a:solidFill>
                <a:latin typeface="Arial" panose="020B0604020202020204" pitchFamily="34" charset="0"/>
              </a:defRPr>
            </a:lvl2pPr>
            <a:lvl3pPr marL="955675" indent="-284163" defTabSz="998538">
              <a:lnSpc>
                <a:spcPct val="109000"/>
              </a:lnSpc>
              <a:buClr>
                <a:schemeClr val="accent1"/>
              </a:buClr>
              <a:buChar char="–"/>
              <a:defRPr sz="2100">
                <a:solidFill>
                  <a:schemeClr val="tx1"/>
                </a:solidFill>
                <a:latin typeface="Arial" panose="020B0604020202020204" pitchFamily="34" charset="0"/>
              </a:defRPr>
            </a:lvl3pPr>
            <a:lvl4pPr marL="1433513" indent="-228600" defTabSz="998538">
              <a:spcBef>
                <a:spcPct val="20000"/>
              </a:spcBef>
              <a:buChar char="–"/>
              <a:defRPr sz="2000">
                <a:solidFill>
                  <a:schemeClr val="tx1"/>
                </a:solidFill>
                <a:latin typeface="Times New Roman" panose="02020603050405020304" pitchFamily="18" charset="0"/>
              </a:defRPr>
            </a:lvl4pPr>
            <a:lvl5pPr marL="1911350" indent="-225425" defTabSz="998538">
              <a:spcBef>
                <a:spcPct val="20000"/>
              </a:spcBef>
              <a:buChar char="»"/>
              <a:defRPr sz="2000">
                <a:solidFill>
                  <a:schemeClr val="tx1"/>
                </a:solidFill>
                <a:latin typeface="Times New Roman" panose="02020603050405020304" pitchFamily="18" charset="0"/>
              </a:defRPr>
            </a:lvl5pPr>
            <a:lvl6pPr marL="23685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257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829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401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r>
              <a:rPr lang="en-US" altLang="en-US" sz="1415">
                <a:solidFill>
                  <a:srgbClr val="000000"/>
                </a:solidFill>
              </a:rPr>
              <a:t>Compliance</a:t>
            </a:r>
          </a:p>
        </p:txBody>
      </p:sp>
      <p:sp>
        <p:nvSpPr>
          <p:cNvPr id="19482" name="Rectangle 2073">
            <a:extLst>
              <a:ext uri="{FF2B5EF4-FFF2-40B4-BE49-F238E27FC236}">
                <a16:creationId xmlns:a16="http://schemas.microsoft.com/office/drawing/2014/main" id="{FF19DA3C-28CA-49B6-AFB8-0B05D8083F39}"/>
              </a:ext>
            </a:extLst>
          </p:cNvPr>
          <p:cNvSpPr>
            <a:spLocks noChangeArrowheads="1"/>
          </p:cNvSpPr>
          <p:nvPr/>
        </p:nvSpPr>
        <p:spPr bwMode="auto">
          <a:xfrm rot="19560000">
            <a:off x="2162550" y="3139664"/>
            <a:ext cx="931329" cy="295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7847" tIns="48121" rIns="97847" bIns="48121">
            <a:spAutoFit/>
          </a:bodyPr>
          <a:lstStyle>
            <a:lvl1pPr defTabSz="998538">
              <a:lnSpc>
                <a:spcPct val="109000"/>
              </a:lnSpc>
              <a:spcBef>
                <a:spcPct val="55000"/>
              </a:spcBef>
              <a:buClr>
                <a:srgbClr val="1E6E04"/>
              </a:buClr>
              <a:defRPr sz="2100">
                <a:solidFill>
                  <a:schemeClr val="tx1"/>
                </a:solidFill>
                <a:latin typeface="Arial" panose="020B0604020202020204" pitchFamily="34" charset="0"/>
              </a:defRPr>
            </a:lvl1pPr>
            <a:lvl2pPr marL="477838" indent="-227013" defTabSz="998538">
              <a:lnSpc>
                <a:spcPct val="109000"/>
              </a:lnSpc>
              <a:spcBef>
                <a:spcPct val="52000"/>
              </a:spcBef>
              <a:buClr>
                <a:schemeClr val="accent1"/>
              </a:buClr>
              <a:buChar char="•"/>
              <a:defRPr sz="2100">
                <a:solidFill>
                  <a:schemeClr val="tx1"/>
                </a:solidFill>
                <a:latin typeface="Arial" panose="020B0604020202020204" pitchFamily="34" charset="0"/>
              </a:defRPr>
            </a:lvl2pPr>
            <a:lvl3pPr marL="955675" indent="-284163" defTabSz="998538">
              <a:lnSpc>
                <a:spcPct val="109000"/>
              </a:lnSpc>
              <a:buClr>
                <a:schemeClr val="accent1"/>
              </a:buClr>
              <a:buChar char="–"/>
              <a:defRPr sz="2100">
                <a:solidFill>
                  <a:schemeClr val="tx1"/>
                </a:solidFill>
                <a:latin typeface="Arial" panose="020B0604020202020204" pitchFamily="34" charset="0"/>
              </a:defRPr>
            </a:lvl3pPr>
            <a:lvl4pPr marL="1433513" indent="-228600" defTabSz="998538">
              <a:spcBef>
                <a:spcPct val="20000"/>
              </a:spcBef>
              <a:buChar char="–"/>
              <a:defRPr sz="2000">
                <a:solidFill>
                  <a:schemeClr val="tx1"/>
                </a:solidFill>
                <a:latin typeface="Times New Roman" panose="02020603050405020304" pitchFamily="18" charset="0"/>
              </a:defRPr>
            </a:lvl4pPr>
            <a:lvl5pPr marL="1911350" indent="-225425" defTabSz="998538">
              <a:spcBef>
                <a:spcPct val="20000"/>
              </a:spcBef>
              <a:buChar char="»"/>
              <a:defRPr sz="2000">
                <a:solidFill>
                  <a:schemeClr val="tx1"/>
                </a:solidFill>
                <a:latin typeface="Times New Roman" panose="02020603050405020304" pitchFamily="18" charset="0"/>
              </a:defRPr>
            </a:lvl5pPr>
            <a:lvl6pPr marL="23685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257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829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401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r>
              <a:rPr lang="en-US" altLang="en-US" sz="1415">
                <a:solidFill>
                  <a:srgbClr val="000000"/>
                </a:solidFill>
              </a:rPr>
              <a:t>Financial</a:t>
            </a:r>
          </a:p>
        </p:txBody>
      </p:sp>
      <p:sp>
        <p:nvSpPr>
          <p:cNvPr id="19483" name="Rectangle 2074">
            <a:extLst>
              <a:ext uri="{FF2B5EF4-FFF2-40B4-BE49-F238E27FC236}">
                <a16:creationId xmlns:a16="http://schemas.microsoft.com/office/drawing/2014/main" id="{6747F0BD-1556-448E-AC6C-54127D40474B}"/>
              </a:ext>
            </a:extLst>
          </p:cNvPr>
          <p:cNvSpPr>
            <a:spLocks noChangeArrowheads="1"/>
          </p:cNvSpPr>
          <p:nvPr/>
        </p:nvSpPr>
        <p:spPr bwMode="auto">
          <a:xfrm rot="19560000">
            <a:off x="2564065" y="3158913"/>
            <a:ext cx="992878" cy="295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7847" tIns="48121" rIns="97847" bIns="48121">
            <a:spAutoFit/>
          </a:bodyPr>
          <a:lstStyle>
            <a:lvl1pPr defTabSz="998538">
              <a:lnSpc>
                <a:spcPct val="109000"/>
              </a:lnSpc>
              <a:spcBef>
                <a:spcPct val="55000"/>
              </a:spcBef>
              <a:buClr>
                <a:srgbClr val="1E6E04"/>
              </a:buClr>
              <a:defRPr sz="2100">
                <a:solidFill>
                  <a:schemeClr val="tx1"/>
                </a:solidFill>
                <a:latin typeface="Arial" panose="020B0604020202020204" pitchFamily="34" charset="0"/>
              </a:defRPr>
            </a:lvl1pPr>
            <a:lvl2pPr marL="477838" indent="-227013" defTabSz="998538">
              <a:lnSpc>
                <a:spcPct val="109000"/>
              </a:lnSpc>
              <a:spcBef>
                <a:spcPct val="52000"/>
              </a:spcBef>
              <a:buClr>
                <a:schemeClr val="accent1"/>
              </a:buClr>
              <a:buChar char="•"/>
              <a:defRPr sz="2100">
                <a:solidFill>
                  <a:schemeClr val="tx1"/>
                </a:solidFill>
                <a:latin typeface="Arial" panose="020B0604020202020204" pitchFamily="34" charset="0"/>
              </a:defRPr>
            </a:lvl2pPr>
            <a:lvl3pPr marL="955675" indent="-284163" defTabSz="998538">
              <a:lnSpc>
                <a:spcPct val="109000"/>
              </a:lnSpc>
              <a:buClr>
                <a:schemeClr val="accent1"/>
              </a:buClr>
              <a:buChar char="–"/>
              <a:defRPr sz="2100">
                <a:solidFill>
                  <a:schemeClr val="tx1"/>
                </a:solidFill>
                <a:latin typeface="Arial" panose="020B0604020202020204" pitchFamily="34" charset="0"/>
              </a:defRPr>
            </a:lvl3pPr>
            <a:lvl4pPr marL="1433513" indent="-228600" defTabSz="998538">
              <a:spcBef>
                <a:spcPct val="20000"/>
              </a:spcBef>
              <a:buChar char="–"/>
              <a:defRPr sz="2000">
                <a:solidFill>
                  <a:schemeClr val="tx1"/>
                </a:solidFill>
                <a:latin typeface="Times New Roman" panose="02020603050405020304" pitchFamily="18" charset="0"/>
              </a:defRPr>
            </a:lvl4pPr>
            <a:lvl5pPr marL="1911350" indent="-225425" defTabSz="998538">
              <a:spcBef>
                <a:spcPct val="20000"/>
              </a:spcBef>
              <a:buChar char="»"/>
              <a:defRPr sz="2000">
                <a:solidFill>
                  <a:schemeClr val="tx1"/>
                </a:solidFill>
                <a:latin typeface="Times New Roman" panose="02020603050405020304" pitchFamily="18" charset="0"/>
              </a:defRPr>
            </a:lvl5pPr>
            <a:lvl6pPr marL="23685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257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829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401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r>
              <a:rPr lang="en-US" altLang="en-US" sz="1415">
                <a:solidFill>
                  <a:srgbClr val="000000"/>
                </a:solidFill>
              </a:rPr>
              <a:t>Reporting</a:t>
            </a:r>
          </a:p>
        </p:txBody>
      </p:sp>
      <p:sp>
        <p:nvSpPr>
          <p:cNvPr id="19484" name="Rectangle 2075">
            <a:extLst>
              <a:ext uri="{FF2B5EF4-FFF2-40B4-BE49-F238E27FC236}">
                <a16:creationId xmlns:a16="http://schemas.microsoft.com/office/drawing/2014/main" id="{FBDB6311-FAF2-4DBD-99A0-46A7052AF993}"/>
              </a:ext>
            </a:extLst>
          </p:cNvPr>
          <p:cNvSpPr>
            <a:spLocks noChangeArrowheads="1"/>
          </p:cNvSpPr>
          <p:nvPr/>
        </p:nvSpPr>
        <p:spPr bwMode="auto">
          <a:xfrm rot="19560000">
            <a:off x="1455985" y="3094751"/>
            <a:ext cx="1094919" cy="295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7847" tIns="48121" rIns="97847" bIns="48121">
            <a:spAutoFit/>
          </a:bodyPr>
          <a:lstStyle>
            <a:lvl1pPr defTabSz="998538">
              <a:lnSpc>
                <a:spcPct val="109000"/>
              </a:lnSpc>
              <a:spcBef>
                <a:spcPct val="55000"/>
              </a:spcBef>
              <a:buClr>
                <a:srgbClr val="1E6E04"/>
              </a:buClr>
              <a:defRPr sz="2100">
                <a:solidFill>
                  <a:schemeClr val="tx1"/>
                </a:solidFill>
                <a:latin typeface="Arial" panose="020B0604020202020204" pitchFamily="34" charset="0"/>
              </a:defRPr>
            </a:lvl1pPr>
            <a:lvl2pPr marL="477838" indent="-227013" defTabSz="998538">
              <a:lnSpc>
                <a:spcPct val="109000"/>
              </a:lnSpc>
              <a:spcBef>
                <a:spcPct val="52000"/>
              </a:spcBef>
              <a:buClr>
                <a:schemeClr val="accent1"/>
              </a:buClr>
              <a:buChar char="•"/>
              <a:defRPr sz="2100">
                <a:solidFill>
                  <a:schemeClr val="tx1"/>
                </a:solidFill>
                <a:latin typeface="Arial" panose="020B0604020202020204" pitchFamily="34" charset="0"/>
              </a:defRPr>
            </a:lvl2pPr>
            <a:lvl3pPr marL="955675" indent="-284163" defTabSz="998538">
              <a:lnSpc>
                <a:spcPct val="109000"/>
              </a:lnSpc>
              <a:buClr>
                <a:schemeClr val="accent1"/>
              </a:buClr>
              <a:buChar char="–"/>
              <a:defRPr sz="2100">
                <a:solidFill>
                  <a:schemeClr val="tx1"/>
                </a:solidFill>
                <a:latin typeface="Arial" panose="020B0604020202020204" pitchFamily="34" charset="0"/>
              </a:defRPr>
            </a:lvl3pPr>
            <a:lvl4pPr marL="1433513" indent="-228600" defTabSz="998538">
              <a:spcBef>
                <a:spcPct val="20000"/>
              </a:spcBef>
              <a:buChar char="–"/>
              <a:defRPr sz="2000">
                <a:solidFill>
                  <a:schemeClr val="tx1"/>
                </a:solidFill>
                <a:latin typeface="Times New Roman" panose="02020603050405020304" pitchFamily="18" charset="0"/>
              </a:defRPr>
            </a:lvl4pPr>
            <a:lvl5pPr marL="1911350" indent="-225425" defTabSz="998538">
              <a:spcBef>
                <a:spcPct val="20000"/>
              </a:spcBef>
              <a:buChar char="»"/>
              <a:defRPr sz="2000">
                <a:solidFill>
                  <a:schemeClr val="tx1"/>
                </a:solidFill>
                <a:latin typeface="Times New Roman" panose="02020603050405020304" pitchFamily="18" charset="0"/>
              </a:defRPr>
            </a:lvl5pPr>
            <a:lvl6pPr marL="23685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257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829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40150" indent="-225425" defTabSz="9985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r>
              <a:rPr lang="en-US" altLang="en-US" sz="1415">
                <a:solidFill>
                  <a:srgbClr val="000000"/>
                </a:solidFill>
              </a:rPr>
              <a:t>Operations</a:t>
            </a:r>
          </a:p>
        </p:txBody>
      </p:sp>
      <p:sp>
        <p:nvSpPr>
          <p:cNvPr id="19486" name="Freeform 2082">
            <a:extLst>
              <a:ext uri="{FF2B5EF4-FFF2-40B4-BE49-F238E27FC236}">
                <a16:creationId xmlns:a16="http://schemas.microsoft.com/office/drawing/2014/main" id="{B08AF02C-424D-4468-9967-DD2D5B57C11F}"/>
              </a:ext>
            </a:extLst>
          </p:cNvPr>
          <p:cNvSpPr>
            <a:spLocks/>
          </p:cNvSpPr>
          <p:nvPr/>
        </p:nvSpPr>
        <p:spPr bwMode="auto">
          <a:xfrm>
            <a:off x="3841670" y="4006661"/>
            <a:ext cx="1137261" cy="1406739"/>
          </a:xfrm>
          <a:custGeom>
            <a:avLst/>
            <a:gdLst>
              <a:gd name="T0" fmla="*/ 0 w 709"/>
              <a:gd name="T1" fmla="*/ 1390650 h 877"/>
              <a:gd name="T2" fmla="*/ 0 w 709"/>
              <a:gd name="T3" fmla="*/ 771525 h 877"/>
              <a:gd name="T4" fmla="*/ 1123950 w 709"/>
              <a:gd name="T5" fmla="*/ 0 h 877"/>
              <a:gd name="T6" fmla="*/ 1123950 w 709"/>
              <a:gd name="T7" fmla="*/ 609600 h 877"/>
              <a:gd name="T8" fmla="*/ 0 w 709"/>
              <a:gd name="T9" fmla="*/ 1390650 h 8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9" h="877">
                <a:moveTo>
                  <a:pt x="0" y="876"/>
                </a:moveTo>
                <a:lnTo>
                  <a:pt x="0" y="486"/>
                </a:lnTo>
                <a:lnTo>
                  <a:pt x="708" y="0"/>
                </a:lnTo>
                <a:lnTo>
                  <a:pt x="708" y="384"/>
                </a:lnTo>
                <a:lnTo>
                  <a:pt x="0" y="876"/>
                </a:lnTo>
              </a:path>
            </a:pathLst>
          </a:custGeom>
          <a:solidFill>
            <a:srgbClr val="0027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7" name="Freeform 2083">
            <a:extLst>
              <a:ext uri="{FF2B5EF4-FFF2-40B4-BE49-F238E27FC236}">
                <a16:creationId xmlns:a16="http://schemas.microsoft.com/office/drawing/2014/main" id="{E46DC8CD-78CC-4B34-BF91-D88BB7458E60}"/>
              </a:ext>
            </a:extLst>
          </p:cNvPr>
          <p:cNvSpPr>
            <a:spLocks/>
          </p:cNvSpPr>
          <p:nvPr/>
        </p:nvSpPr>
        <p:spPr bwMode="auto">
          <a:xfrm>
            <a:off x="3843272" y="4622610"/>
            <a:ext cx="1154906" cy="782770"/>
          </a:xfrm>
          <a:custGeom>
            <a:avLst/>
            <a:gdLst>
              <a:gd name="T0" fmla="*/ 0 w 720"/>
              <a:gd name="T1" fmla="*/ 773113 h 488"/>
              <a:gd name="T2" fmla="*/ 1141413 w 720"/>
              <a:gd name="T3" fmla="*/ 0 h 488"/>
              <a:gd name="T4" fmla="*/ 0 w 720"/>
              <a:gd name="T5" fmla="*/ 773113 h 488"/>
              <a:gd name="T6" fmla="*/ 0 60000 65536"/>
              <a:gd name="T7" fmla="*/ 0 60000 65536"/>
              <a:gd name="T8" fmla="*/ 0 60000 65536"/>
            </a:gdLst>
            <a:ahLst/>
            <a:cxnLst>
              <a:cxn ang="T6">
                <a:pos x="T0" y="T1"/>
              </a:cxn>
              <a:cxn ang="T7">
                <a:pos x="T2" y="T3"/>
              </a:cxn>
              <a:cxn ang="T8">
                <a:pos x="T4" y="T5"/>
              </a:cxn>
            </a:cxnLst>
            <a:rect l="0" t="0" r="r" b="b"/>
            <a:pathLst>
              <a:path w="720" h="488">
                <a:moveTo>
                  <a:pt x="0" y="487"/>
                </a:moveTo>
                <a:lnTo>
                  <a:pt x="719" y="0"/>
                </a:lnTo>
                <a:lnTo>
                  <a:pt x="0" y="48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8" name="Freeform 2084">
            <a:extLst>
              <a:ext uri="{FF2B5EF4-FFF2-40B4-BE49-F238E27FC236}">
                <a16:creationId xmlns:a16="http://schemas.microsoft.com/office/drawing/2014/main" id="{2A33D75C-D4AE-4D1F-82F9-D2B93579CBBC}"/>
              </a:ext>
            </a:extLst>
          </p:cNvPr>
          <p:cNvSpPr>
            <a:spLocks/>
          </p:cNvSpPr>
          <p:nvPr/>
        </p:nvSpPr>
        <p:spPr bwMode="auto">
          <a:xfrm>
            <a:off x="3843273" y="4025910"/>
            <a:ext cx="1126034" cy="753897"/>
          </a:xfrm>
          <a:custGeom>
            <a:avLst/>
            <a:gdLst>
              <a:gd name="T0" fmla="*/ 0 w 702"/>
              <a:gd name="T1" fmla="*/ 744538 h 470"/>
              <a:gd name="T2" fmla="*/ 1112838 w 702"/>
              <a:gd name="T3" fmla="*/ 0 h 470"/>
              <a:gd name="T4" fmla="*/ 0 w 702"/>
              <a:gd name="T5" fmla="*/ 744538 h 470"/>
              <a:gd name="T6" fmla="*/ 0 60000 65536"/>
              <a:gd name="T7" fmla="*/ 0 60000 65536"/>
              <a:gd name="T8" fmla="*/ 0 60000 65536"/>
            </a:gdLst>
            <a:ahLst/>
            <a:cxnLst>
              <a:cxn ang="T6">
                <a:pos x="T0" y="T1"/>
              </a:cxn>
              <a:cxn ang="T7">
                <a:pos x="T2" y="T3"/>
              </a:cxn>
              <a:cxn ang="T8">
                <a:pos x="T4" y="T5"/>
              </a:cxn>
            </a:cxnLst>
            <a:rect l="0" t="0" r="r" b="b"/>
            <a:pathLst>
              <a:path w="702" h="470">
                <a:moveTo>
                  <a:pt x="0" y="469"/>
                </a:moveTo>
                <a:lnTo>
                  <a:pt x="701" y="0"/>
                </a:lnTo>
                <a:lnTo>
                  <a:pt x="0" y="469"/>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9" name="Freeform 2085">
            <a:extLst>
              <a:ext uri="{FF2B5EF4-FFF2-40B4-BE49-F238E27FC236}">
                <a16:creationId xmlns:a16="http://schemas.microsoft.com/office/drawing/2014/main" id="{FE74C243-3F4E-44FE-BD70-A6CFE1498397}"/>
              </a:ext>
            </a:extLst>
          </p:cNvPr>
          <p:cNvSpPr>
            <a:spLocks/>
          </p:cNvSpPr>
          <p:nvPr/>
        </p:nvSpPr>
        <p:spPr bwMode="auto">
          <a:xfrm>
            <a:off x="4709451" y="2981681"/>
            <a:ext cx="1605" cy="3031629"/>
          </a:xfrm>
          <a:custGeom>
            <a:avLst/>
            <a:gdLst>
              <a:gd name="T0" fmla="*/ 0 w 1"/>
              <a:gd name="T1" fmla="*/ 0 h 1890"/>
              <a:gd name="T2" fmla="*/ 0 w 1"/>
              <a:gd name="T3" fmla="*/ 2998788 h 1890"/>
              <a:gd name="T4" fmla="*/ 0 w 1"/>
              <a:gd name="T5" fmla="*/ 0 h 1890"/>
              <a:gd name="T6" fmla="*/ 0 60000 65536"/>
              <a:gd name="T7" fmla="*/ 0 60000 65536"/>
              <a:gd name="T8" fmla="*/ 0 60000 65536"/>
            </a:gdLst>
            <a:ahLst/>
            <a:cxnLst>
              <a:cxn ang="T6">
                <a:pos x="T0" y="T1"/>
              </a:cxn>
              <a:cxn ang="T7">
                <a:pos x="T2" y="T3"/>
              </a:cxn>
              <a:cxn ang="T8">
                <a:pos x="T4" y="T5"/>
              </a:cxn>
            </a:cxnLst>
            <a:rect l="0" t="0" r="r" b="b"/>
            <a:pathLst>
              <a:path w="1" h="1890">
                <a:moveTo>
                  <a:pt x="0" y="0"/>
                </a:moveTo>
                <a:lnTo>
                  <a:pt x="0" y="1889"/>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0" name="Freeform 2086">
            <a:extLst>
              <a:ext uri="{FF2B5EF4-FFF2-40B4-BE49-F238E27FC236}">
                <a16:creationId xmlns:a16="http://schemas.microsoft.com/office/drawing/2014/main" id="{D0AE4239-2FFF-47BC-A989-7894637B5F03}"/>
              </a:ext>
            </a:extLst>
          </p:cNvPr>
          <p:cNvSpPr>
            <a:spLocks/>
          </p:cNvSpPr>
          <p:nvPr/>
        </p:nvSpPr>
        <p:spPr bwMode="auto">
          <a:xfrm>
            <a:off x="4420725" y="3180582"/>
            <a:ext cx="1605" cy="3033233"/>
          </a:xfrm>
          <a:custGeom>
            <a:avLst/>
            <a:gdLst>
              <a:gd name="T0" fmla="*/ 0 w 1"/>
              <a:gd name="T1" fmla="*/ 0 h 1891"/>
              <a:gd name="T2" fmla="*/ 0 w 1"/>
              <a:gd name="T3" fmla="*/ 3000375 h 1891"/>
              <a:gd name="T4" fmla="*/ 0 w 1"/>
              <a:gd name="T5" fmla="*/ 0 h 1891"/>
              <a:gd name="T6" fmla="*/ 0 60000 65536"/>
              <a:gd name="T7" fmla="*/ 0 60000 65536"/>
              <a:gd name="T8" fmla="*/ 0 60000 65536"/>
            </a:gdLst>
            <a:ahLst/>
            <a:cxnLst>
              <a:cxn ang="T6">
                <a:pos x="T0" y="T1"/>
              </a:cxn>
              <a:cxn ang="T7">
                <a:pos x="T2" y="T3"/>
              </a:cxn>
              <a:cxn ang="T8">
                <a:pos x="T4" y="T5"/>
              </a:cxn>
            </a:cxnLst>
            <a:rect l="0" t="0" r="r" b="b"/>
            <a:pathLst>
              <a:path w="1" h="1891">
                <a:moveTo>
                  <a:pt x="0" y="0"/>
                </a:moveTo>
                <a:lnTo>
                  <a:pt x="0" y="1890"/>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1" name="Freeform 2087">
            <a:extLst>
              <a:ext uri="{FF2B5EF4-FFF2-40B4-BE49-F238E27FC236}">
                <a16:creationId xmlns:a16="http://schemas.microsoft.com/office/drawing/2014/main" id="{E3F4A266-E3E5-44AE-8D98-4C07EBA897B5}"/>
              </a:ext>
            </a:extLst>
          </p:cNvPr>
          <p:cNvSpPr>
            <a:spLocks/>
          </p:cNvSpPr>
          <p:nvPr/>
        </p:nvSpPr>
        <p:spPr bwMode="auto">
          <a:xfrm>
            <a:off x="4138414" y="3382689"/>
            <a:ext cx="1605" cy="3028421"/>
          </a:xfrm>
          <a:custGeom>
            <a:avLst/>
            <a:gdLst>
              <a:gd name="T0" fmla="*/ 0 w 1"/>
              <a:gd name="T1" fmla="*/ 0 h 1888"/>
              <a:gd name="T2" fmla="*/ 0 w 1"/>
              <a:gd name="T3" fmla="*/ 2995613 h 1888"/>
              <a:gd name="T4" fmla="*/ 0 w 1"/>
              <a:gd name="T5" fmla="*/ 0 h 1888"/>
              <a:gd name="T6" fmla="*/ 0 60000 65536"/>
              <a:gd name="T7" fmla="*/ 0 60000 65536"/>
              <a:gd name="T8" fmla="*/ 0 60000 65536"/>
            </a:gdLst>
            <a:ahLst/>
            <a:cxnLst>
              <a:cxn ang="T6">
                <a:pos x="T0" y="T1"/>
              </a:cxn>
              <a:cxn ang="T7">
                <a:pos x="T2" y="T3"/>
              </a:cxn>
              <a:cxn ang="T8">
                <a:pos x="T4" y="T5"/>
              </a:cxn>
            </a:cxnLst>
            <a:rect l="0" t="0" r="r" b="b"/>
            <a:pathLst>
              <a:path w="1" h="1888">
                <a:moveTo>
                  <a:pt x="0" y="0"/>
                </a:moveTo>
                <a:lnTo>
                  <a:pt x="0" y="1887"/>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Title 3">
            <a:extLst>
              <a:ext uri="{FF2B5EF4-FFF2-40B4-BE49-F238E27FC236}">
                <a16:creationId xmlns:a16="http://schemas.microsoft.com/office/drawing/2014/main" id="{6EA9E7F0-B58F-F4E9-AFB9-EE6B2039B8E9}"/>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
        <p:nvSpPr>
          <p:cNvPr id="38" name="TextBox 37">
            <a:extLst>
              <a:ext uri="{FF2B5EF4-FFF2-40B4-BE49-F238E27FC236}">
                <a16:creationId xmlns:a16="http://schemas.microsoft.com/office/drawing/2014/main" id="{E26445AA-5A83-607B-F51B-C69D313CA8C8}"/>
              </a:ext>
            </a:extLst>
          </p:cNvPr>
          <p:cNvSpPr txBox="1"/>
          <p:nvPr/>
        </p:nvSpPr>
        <p:spPr>
          <a:xfrm>
            <a:off x="5044637" y="2717791"/>
            <a:ext cx="4496461" cy="4524315"/>
          </a:xfrm>
          <a:prstGeom prst="rect">
            <a:avLst/>
          </a:prstGeom>
          <a:noFill/>
        </p:spPr>
        <p:txBody>
          <a:bodyPr wrap="square">
            <a:spAutoFit/>
          </a:bodyPr>
          <a:lstStyle/>
          <a:p>
            <a:pPr marL="342900" indent="-342900">
              <a:buFont typeface="Wingdings" panose="05000000000000000000" pitchFamily="2" charset="2"/>
              <a:buChar char="ü"/>
            </a:pPr>
            <a:r>
              <a:rPr lang="en-US" altLang="en-US" dirty="0">
                <a:solidFill>
                  <a:srgbClr val="2323A5"/>
                </a:solidFill>
              </a:rPr>
              <a:t>Policies/procedures that ensure mgmt. directives are carried out.</a:t>
            </a:r>
          </a:p>
          <a:p>
            <a:pPr marL="342900" indent="-342900">
              <a:buFont typeface="Wingdings" panose="05000000000000000000" pitchFamily="2" charset="2"/>
              <a:buChar char="ü"/>
            </a:pPr>
            <a:r>
              <a:rPr lang="en-US" altLang="en-US" dirty="0">
                <a:solidFill>
                  <a:srgbClr val="2323A5"/>
                </a:solidFill>
              </a:rPr>
              <a:t>Control activities help ensure that necessary actions are taken to address risks.</a:t>
            </a:r>
          </a:p>
          <a:p>
            <a:pPr marL="342900" indent="-342900">
              <a:buFont typeface="Wingdings" panose="05000000000000000000" pitchFamily="2" charset="2"/>
              <a:buChar char="ü"/>
            </a:pPr>
            <a:r>
              <a:rPr lang="en-US" altLang="en-US" dirty="0">
                <a:solidFill>
                  <a:srgbClr val="2323A5"/>
                </a:solidFill>
              </a:rPr>
              <a:t>Control activities occur throughout the organization, at all levels and in all functions.</a:t>
            </a:r>
          </a:p>
          <a:p>
            <a:pPr marL="844746" lvl="1" indent="-342900">
              <a:buFont typeface="Courier New" panose="02070309020205020404" pitchFamily="49" charset="0"/>
              <a:buChar char="o"/>
            </a:pPr>
            <a:r>
              <a:rPr lang="en-US" altLang="en-US" dirty="0">
                <a:solidFill>
                  <a:srgbClr val="2323A5"/>
                </a:solidFill>
              </a:rPr>
              <a:t>The range of activities include:</a:t>
            </a:r>
            <a:br>
              <a:rPr lang="en-US" altLang="en-US" dirty="0">
                <a:solidFill>
                  <a:srgbClr val="2323A5"/>
                </a:solidFill>
              </a:rPr>
            </a:br>
            <a:r>
              <a:rPr lang="en-US" altLang="en-US" dirty="0">
                <a:solidFill>
                  <a:srgbClr val="2323A5"/>
                </a:solidFill>
              </a:rPr>
              <a:t>-Approvals</a:t>
            </a:r>
          </a:p>
          <a:p>
            <a:pPr marL="844746" lvl="1" indent="-342900">
              <a:buFont typeface="Courier New" panose="02070309020205020404" pitchFamily="49" charset="0"/>
              <a:buChar char="o"/>
            </a:pPr>
            <a:r>
              <a:rPr lang="en-US" altLang="en-US" dirty="0">
                <a:solidFill>
                  <a:srgbClr val="2323A5"/>
                </a:solidFill>
              </a:rPr>
              <a:t>Authorizations</a:t>
            </a:r>
          </a:p>
          <a:p>
            <a:pPr marL="844746" lvl="1" indent="-342900">
              <a:buFont typeface="Courier New" panose="02070309020205020404" pitchFamily="49" charset="0"/>
              <a:buChar char="o"/>
            </a:pPr>
            <a:r>
              <a:rPr lang="en-US" altLang="en-US" dirty="0">
                <a:solidFill>
                  <a:srgbClr val="2323A5"/>
                </a:solidFill>
              </a:rPr>
              <a:t>Verifications</a:t>
            </a:r>
          </a:p>
          <a:p>
            <a:pPr marL="844746" lvl="1" indent="-342900">
              <a:buFont typeface="Courier New" panose="02070309020205020404" pitchFamily="49" charset="0"/>
              <a:buChar char="o"/>
            </a:pPr>
            <a:r>
              <a:rPr lang="en-US" altLang="en-US" dirty="0">
                <a:solidFill>
                  <a:srgbClr val="2323A5"/>
                </a:solidFill>
              </a:rPr>
              <a:t>Reconciliations</a:t>
            </a:r>
          </a:p>
          <a:p>
            <a:pPr marL="844746" lvl="1" indent="-342900">
              <a:buFont typeface="Courier New" panose="02070309020205020404" pitchFamily="49" charset="0"/>
              <a:buChar char="o"/>
            </a:pPr>
            <a:r>
              <a:rPr lang="en-US" altLang="en-US" dirty="0">
                <a:solidFill>
                  <a:srgbClr val="2323A5"/>
                </a:solidFill>
              </a:rPr>
              <a:t>Reviews of operating performance</a:t>
            </a:r>
          </a:p>
          <a:p>
            <a:pPr marL="844746" lvl="1" indent="-342900">
              <a:buFont typeface="Courier New" panose="02070309020205020404" pitchFamily="49" charset="0"/>
              <a:buChar char="o"/>
            </a:pPr>
            <a:r>
              <a:rPr lang="en-US" altLang="en-US" dirty="0">
                <a:solidFill>
                  <a:srgbClr val="2323A5"/>
                </a:solidFill>
              </a:rPr>
              <a:t>Segregation of duties</a:t>
            </a:r>
            <a:endParaRPr lang="en-US" dirty="0">
              <a:solidFill>
                <a:srgbClr val="2323A5"/>
              </a:solidFill>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42" name="Rectangle 44">
            <a:extLst>
              <a:ext uri="{FF2B5EF4-FFF2-40B4-BE49-F238E27FC236}">
                <a16:creationId xmlns:a16="http://schemas.microsoft.com/office/drawing/2014/main" id="{E3377C0B-1F43-405B-A0CB-F2D30D696ECC}"/>
              </a:ext>
            </a:extLst>
          </p:cNvPr>
          <p:cNvSpPr>
            <a:spLocks noGrp="1" noChangeArrowheads="1"/>
          </p:cNvSpPr>
          <p:nvPr>
            <p:ph type="title"/>
          </p:nvPr>
        </p:nvSpPr>
        <p:spPr>
          <a:xfrm>
            <a:off x="598306" y="1633451"/>
            <a:ext cx="8379486" cy="49498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829" b="1" dirty="0">
                <a:solidFill>
                  <a:srgbClr val="FF0000"/>
                </a:solidFill>
                <a:latin typeface="Book Antiqua" panose="02040602050305030304" pitchFamily="18" charset="0"/>
              </a:rPr>
              <a:t>Information &amp; Communication</a:t>
            </a:r>
          </a:p>
        </p:txBody>
      </p:sp>
      <p:sp>
        <p:nvSpPr>
          <p:cNvPr id="38" name="Slide Number Placeholder 3">
            <a:extLst>
              <a:ext uri="{FF2B5EF4-FFF2-40B4-BE49-F238E27FC236}">
                <a16:creationId xmlns:a16="http://schemas.microsoft.com/office/drawing/2014/main" id="{6FD42E0A-D974-432C-BE4D-16E5A1280791}"/>
              </a:ext>
            </a:extLst>
          </p:cNvPr>
          <p:cNvSpPr>
            <a:spLocks noGrp="1"/>
          </p:cNvSpPr>
          <p:nvPr>
            <p:ph type="sldNum" sz="quarter" idx="12"/>
          </p:nvPr>
        </p:nvSpPr>
        <p:spPr/>
        <p:txBody>
          <a:bodyPr/>
          <a:lstStyle/>
          <a:p>
            <a:pPr>
              <a:defRPr/>
            </a:pPr>
            <a:fld id="{46E784EA-1D51-4FFB-B56D-0F7A1BF9380F}" type="slidenum">
              <a:rPr lang="en-GB" altLang="en-US"/>
              <a:pPr>
                <a:defRPr/>
              </a:pPr>
              <a:t>224</a:t>
            </a:fld>
            <a:endParaRPr lang="en-GB" altLang="en-US"/>
          </a:p>
        </p:txBody>
      </p:sp>
      <p:sp>
        <p:nvSpPr>
          <p:cNvPr id="21508" name="Rectangle 3">
            <a:extLst>
              <a:ext uri="{FF2B5EF4-FFF2-40B4-BE49-F238E27FC236}">
                <a16:creationId xmlns:a16="http://schemas.microsoft.com/office/drawing/2014/main" id="{69EC9868-6753-4854-823A-F1809D8B7E7A}"/>
              </a:ext>
            </a:extLst>
          </p:cNvPr>
          <p:cNvSpPr>
            <a:spLocks noChangeArrowheads="1"/>
          </p:cNvSpPr>
          <p:nvPr/>
        </p:nvSpPr>
        <p:spPr bwMode="auto">
          <a:xfrm>
            <a:off x="4815319" y="1186905"/>
            <a:ext cx="1940884" cy="750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21509" name="Rectangle 5">
            <a:extLst>
              <a:ext uri="{FF2B5EF4-FFF2-40B4-BE49-F238E27FC236}">
                <a16:creationId xmlns:a16="http://schemas.microsoft.com/office/drawing/2014/main" id="{EC8BD2C7-78C0-4292-A773-1F9A87241418}"/>
              </a:ext>
            </a:extLst>
          </p:cNvPr>
          <p:cNvSpPr>
            <a:spLocks noChangeArrowheads="1"/>
          </p:cNvSpPr>
          <p:nvPr/>
        </p:nvSpPr>
        <p:spPr bwMode="auto">
          <a:xfrm>
            <a:off x="968840" y="3667817"/>
            <a:ext cx="2717238" cy="2989924"/>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21510" name="Rectangle 6">
            <a:extLst>
              <a:ext uri="{FF2B5EF4-FFF2-40B4-BE49-F238E27FC236}">
                <a16:creationId xmlns:a16="http://schemas.microsoft.com/office/drawing/2014/main" id="{0CA597B5-5F66-4175-A977-C45A3AA9BADF}"/>
              </a:ext>
            </a:extLst>
          </p:cNvPr>
          <p:cNvSpPr>
            <a:spLocks noChangeArrowheads="1"/>
          </p:cNvSpPr>
          <p:nvPr/>
        </p:nvSpPr>
        <p:spPr bwMode="auto">
          <a:xfrm>
            <a:off x="968838" y="4272540"/>
            <a:ext cx="2728467" cy="580661"/>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21511" name="Freeform 7">
            <a:extLst>
              <a:ext uri="{FF2B5EF4-FFF2-40B4-BE49-F238E27FC236}">
                <a16:creationId xmlns:a16="http://schemas.microsoft.com/office/drawing/2014/main" id="{0262D4B9-0D84-4EC9-BA30-DBF5AB7BCF9B}"/>
              </a:ext>
            </a:extLst>
          </p:cNvPr>
          <p:cNvSpPr>
            <a:spLocks/>
          </p:cNvSpPr>
          <p:nvPr/>
        </p:nvSpPr>
        <p:spPr bwMode="auto">
          <a:xfrm>
            <a:off x="3710137" y="5379325"/>
            <a:ext cx="2969071" cy="1247940"/>
          </a:xfrm>
          <a:custGeom>
            <a:avLst/>
            <a:gdLst>
              <a:gd name="T0" fmla="*/ 0 w 1851"/>
              <a:gd name="T1" fmla="*/ 1233488 h 778"/>
              <a:gd name="T2" fmla="*/ 1155700 w 1851"/>
              <a:gd name="T3" fmla="*/ 1233488 h 778"/>
              <a:gd name="T4" fmla="*/ 2936875 w 1851"/>
              <a:gd name="T5" fmla="*/ 0 h 778"/>
              <a:gd name="T6" fmla="*/ 1046162 w 1851"/>
              <a:gd name="T7" fmla="*/ 0 h 778"/>
              <a:gd name="T8" fmla="*/ 976312 w 1851"/>
              <a:gd name="T9" fmla="*/ 15875 h 778"/>
              <a:gd name="T10" fmla="*/ 0 w 1851"/>
              <a:gd name="T11" fmla="*/ 1233488 h 7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1" h="778">
                <a:moveTo>
                  <a:pt x="0" y="777"/>
                </a:moveTo>
                <a:lnTo>
                  <a:pt x="728" y="777"/>
                </a:lnTo>
                <a:lnTo>
                  <a:pt x="1850" y="0"/>
                </a:lnTo>
                <a:lnTo>
                  <a:pt x="659" y="0"/>
                </a:lnTo>
                <a:lnTo>
                  <a:pt x="615" y="10"/>
                </a:lnTo>
                <a:lnTo>
                  <a:pt x="0" y="777"/>
                </a:lnTo>
              </a:path>
            </a:pathLst>
          </a:custGeom>
          <a:gradFill rotWithShape="0">
            <a:gsLst>
              <a:gs pos="0">
                <a:srgbClr val="BFBFFF"/>
              </a:gs>
              <a:gs pos="100000">
                <a:srgbClr val="D9D9FF"/>
              </a:gs>
            </a:gsLst>
            <a:lin ang="18900000" scaled="1"/>
          </a:gra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2" name="Freeform 8">
            <a:extLst>
              <a:ext uri="{FF2B5EF4-FFF2-40B4-BE49-F238E27FC236}">
                <a16:creationId xmlns:a16="http://schemas.microsoft.com/office/drawing/2014/main" id="{A4E2DE77-67D2-4B57-AF8B-AD860280E926}"/>
              </a:ext>
            </a:extLst>
          </p:cNvPr>
          <p:cNvSpPr>
            <a:spLocks/>
          </p:cNvSpPr>
          <p:nvPr/>
        </p:nvSpPr>
        <p:spPr bwMode="auto">
          <a:xfrm>
            <a:off x="970443" y="2915525"/>
            <a:ext cx="3849688" cy="747481"/>
          </a:xfrm>
          <a:custGeom>
            <a:avLst/>
            <a:gdLst>
              <a:gd name="T0" fmla="*/ 0 w 2400"/>
              <a:gd name="T1" fmla="*/ 738188 h 466"/>
              <a:gd name="T2" fmla="*/ 1119188 w 2400"/>
              <a:gd name="T3" fmla="*/ 0 h 466"/>
              <a:gd name="T4" fmla="*/ 3808413 w 2400"/>
              <a:gd name="T5" fmla="*/ 0 h 466"/>
              <a:gd name="T6" fmla="*/ 2689225 w 2400"/>
              <a:gd name="T7" fmla="*/ 738188 h 466"/>
              <a:gd name="T8" fmla="*/ 0 w 2400"/>
              <a:gd name="T9" fmla="*/ 738188 h 4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00" h="466">
                <a:moveTo>
                  <a:pt x="0" y="465"/>
                </a:moveTo>
                <a:lnTo>
                  <a:pt x="705" y="0"/>
                </a:lnTo>
                <a:lnTo>
                  <a:pt x="2399" y="0"/>
                </a:lnTo>
                <a:lnTo>
                  <a:pt x="1694" y="465"/>
                </a:lnTo>
                <a:lnTo>
                  <a:pt x="0" y="465"/>
                </a:lnTo>
              </a:path>
            </a:pathLst>
          </a:custGeom>
          <a:solidFill>
            <a:srgbClr val="BFB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3" name="Freeform 9">
            <a:extLst>
              <a:ext uri="{FF2B5EF4-FFF2-40B4-BE49-F238E27FC236}">
                <a16:creationId xmlns:a16="http://schemas.microsoft.com/office/drawing/2014/main" id="{C28F95AB-B3B5-476F-BA26-FEB691E8FE79}"/>
              </a:ext>
            </a:extLst>
          </p:cNvPr>
          <p:cNvSpPr>
            <a:spLocks/>
          </p:cNvSpPr>
          <p:nvPr/>
        </p:nvSpPr>
        <p:spPr bwMode="auto">
          <a:xfrm>
            <a:off x="3695700" y="2915525"/>
            <a:ext cx="1116409" cy="3745426"/>
          </a:xfrm>
          <a:custGeom>
            <a:avLst/>
            <a:gdLst>
              <a:gd name="T0" fmla="*/ 0 w 696"/>
              <a:gd name="T1" fmla="*/ 3705225 h 2335"/>
              <a:gd name="T2" fmla="*/ 0 w 696"/>
              <a:gd name="T3" fmla="*/ 738188 h 2335"/>
              <a:gd name="T4" fmla="*/ 1103313 w 696"/>
              <a:gd name="T5" fmla="*/ 0 h 2335"/>
              <a:gd name="T6" fmla="*/ 1103313 w 696"/>
              <a:gd name="T7" fmla="*/ 2935288 h 2335"/>
              <a:gd name="T8" fmla="*/ 0 w 696"/>
              <a:gd name="T9" fmla="*/ 3705225 h 23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6" h="2335">
                <a:moveTo>
                  <a:pt x="0" y="2334"/>
                </a:moveTo>
                <a:lnTo>
                  <a:pt x="0" y="465"/>
                </a:lnTo>
                <a:lnTo>
                  <a:pt x="695" y="0"/>
                </a:lnTo>
                <a:lnTo>
                  <a:pt x="695" y="1849"/>
                </a:lnTo>
                <a:lnTo>
                  <a:pt x="0" y="2334"/>
                </a:lnTo>
              </a:path>
            </a:pathLst>
          </a:custGeom>
          <a:solidFill>
            <a:srgbClr val="B760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4" name="Line 10">
            <a:extLst>
              <a:ext uri="{FF2B5EF4-FFF2-40B4-BE49-F238E27FC236}">
                <a16:creationId xmlns:a16="http://schemas.microsoft.com/office/drawing/2014/main" id="{51A74F98-C896-4323-A1D8-BB455BE743E1}"/>
              </a:ext>
            </a:extLst>
          </p:cNvPr>
          <p:cNvSpPr>
            <a:spLocks noChangeShapeType="1"/>
          </p:cNvSpPr>
          <p:nvPr/>
        </p:nvSpPr>
        <p:spPr bwMode="auto">
          <a:xfrm>
            <a:off x="1841434" y="3667817"/>
            <a:ext cx="0" cy="2962655"/>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5" name="Line 11">
            <a:extLst>
              <a:ext uri="{FF2B5EF4-FFF2-40B4-BE49-F238E27FC236}">
                <a16:creationId xmlns:a16="http://schemas.microsoft.com/office/drawing/2014/main" id="{C1D63F66-35D1-4F06-9ABE-9DB4955098DB}"/>
              </a:ext>
            </a:extLst>
          </p:cNvPr>
          <p:cNvSpPr>
            <a:spLocks noChangeShapeType="1"/>
          </p:cNvSpPr>
          <p:nvPr/>
        </p:nvSpPr>
        <p:spPr bwMode="auto">
          <a:xfrm>
            <a:off x="2823104" y="3667817"/>
            <a:ext cx="0" cy="2962655"/>
          </a:xfrm>
          <a:prstGeom prst="line">
            <a:avLst/>
          </a:prstGeom>
          <a:noFill/>
          <a:ln w="127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6" name="Line 12">
            <a:extLst>
              <a:ext uri="{FF2B5EF4-FFF2-40B4-BE49-F238E27FC236}">
                <a16:creationId xmlns:a16="http://schemas.microsoft.com/office/drawing/2014/main" id="{BDFCD6AD-F7C6-4292-954F-39B9E31D31F3}"/>
              </a:ext>
            </a:extLst>
          </p:cNvPr>
          <p:cNvSpPr>
            <a:spLocks noChangeShapeType="1"/>
          </p:cNvSpPr>
          <p:nvPr/>
        </p:nvSpPr>
        <p:spPr bwMode="auto">
          <a:xfrm flipH="1">
            <a:off x="959215" y="6070664"/>
            <a:ext cx="275573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7" name="Line 13">
            <a:extLst>
              <a:ext uri="{FF2B5EF4-FFF2-40B4-BE49-F238E27FC236}">
                <a16:creationId xmlns:a16="http://schemas.microsoft.com/office/drawing/2014/main" id="{E7DB85ED-D1FA-4876-9C17-59DF9FEFEF19}"/>
              </a:ext>
            </a:extLst>
          </p:cNvPr>
          <p:cNvSpPr>
            <a:spLocks noChangeShapeType="1"/>
          </p:cNvSpPr>
          <p:nvPr/>
        </p:nvSpPr>
        <p:spPr bwMode="auto">
          <a:xfrm flipH="1">
            <a:off x="959215" y="5473962"/>
            <a:ext cx="275573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8" name="Line 14">
            <a:extLst>
              <a:ext uri="{FF2B5EF4-FFF2-40B4-BE49-F238E27FC236}">
                <a16:creationId xmlns:a16="http://schemas.microsoft.com/office/drawing/2014/main" id="{055DD869-CEF9-4B92-B5A4-C22ACB81E4D8}"/>
              </a:ext>
            </a:extLst>
          </p:cNvPr>
          <p:cNvSpPr>
            <a:spLocks noChangeShapeType="1"/>
          </p:cNvSpPr>
          <p:nvPr/>
        </p:nvSpPr>
        <p:spPr bwMode="auto">
          <a:xfrm flipH="1">
            <a:off x="959216" y="4861220"/>
            <a:ext cx="274931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9" name="Line 15">
            <a:extLst>
              <a:ext uri="{FF2B5EF4-FFF2-40B4-BE49-F238E27FC236}">
                <a16:creationId xmlns:a16="http://schemas.microsoft.com/office/drawing/2014/main" id="{9F2D3DFA-59E3-4733-8EE6-DF6E9CADDA9D}"/>
              </a:ext>
            </a:extLst>
          </p:cNvPr>
          <p:cNvSpPr>
            <a:spLocks noChangeShapeType="1"/>
          </p:cNvSpPr>
          <p:nvPr/>
        </p:nvSpPr>
        <p:spPr bwMode="auto">
          <a:xfrm flipH="1">
            <a:off x="967236" y="4266122"/>
            <a:ext cx="274129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0" name="Line 16">
            <a:extLst>
              <a:ext uri="{FF2B5EF4-FFF2-40B4-BE49-F238E27FC236}">
                <a16:creationId xmlns:a16="http://schemas.microsoft.com/office/drawing/2014/main" id="{9FD9E0CC-2D9A-4CCB-AEE8-F9CF9FE74A3C}"/>
              </a:ext>
            </a:extLst>
          </p:cNvPr>
          <p:cNvSpPr>
            <a:spLocks noChangeShapeType="1"/>
          </p:cNvSpPr>
          <p:nvPr/>
        </p:nvSpPr>
        <p:spPr bwMode="auto">
          <a:xfrm flipV="1">
            <a:off x="1847852" y="2902691"/>
            <a:ext cx="1095557" cy="7699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1" name="Line 17">
            <a:extLst>
              <a:ext uri="{FF2B5EF4-FFF2-40B4-BE49-F238E27FC236}">
                <a16:creationId xmlns:a16="http://schemas.microsoft.com/office/drawing/2014/main" id="{7C402D15-B3BD-4757-BB21-6ECAFCF7EE0B}"/>
              </a:ext>
            </a:extLst>
          </p:cNvPr>
          <p:cNvSpPr>
            <a:spLocks noChangeShapeType="1"/>
          </p:cNvSpPr>
          <p:nvPr/>
        </p:nvSpPr>
        <p:spPr bwMode="auto">
          <a:xfrm flipV="1">
            <a:off x="2843959" y="2902691"/>
            <a:ext cx="1119617" cy="7699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2" name="Line 18">
            <a:extLst>
              <a:ext uri="{FF2B5EF4-FFF2-40B4-BE49-F238E27FC236}">
                <a16:creationId xmlns:a16="http://schemas.microsoft.com/office/drawing/2014/main" id="{0041791A-D1A4-43BE-BFF4-F9996E7BD3CE}"/>
              </a:ext>
            </a:extLst>
          </p:cNvPr>
          <p:cNvSpPr>
            <a:spLocks noChangeShapeType="1"/>
          </p:cNvSpPr>
          <p:nvPr/>
        </p:nvSpPr>
        <p:spPr bwMode="auto">
          <a:xfrm flipV="1">
            <a:off x="3708534" y="4716857"/>
            <a:ext cx="1087537" cy="761917"/>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3" name="Line 19">
            <a:extLst>
              <a:ext uri="{FF2B5EF4-FFF2-40B4-BE49-F238E27FC236}">
                <a16:creationId xmlns:a16="http://schemas.microsoft.com/office/drawing/2014/main" id="{10AD3409-B15E-4B52-9F1D-85D7BD665263}"/>
              </a:ext>
            </a:extLst>
          </p:cNvPr>
          <p:cNvSpPr>
            <a:spLocks noChangeShapeType="1"/>
          </p:cNvSpPr>
          <p:nvPr/>
        </p:nvSpPr>
        <p:spPr bwMode="auto">
          <a:xfrm flipV="1">
            <a:off x="3708534" y="5305538"/>
            <a:ext cx="1087537" cy="777958"/>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4" name="Rectangle 20">
            <a:extLst>
              <a:ext uri="{FF2B5EF4-FFF2-40B4-BE49-F238E27FC236}">
                <a16:creationId xmlns:a16="http://schemas.microsoft.com/office/drawing/2014/main" id="{F7F5A279-784F-4D17-8DA3-59734EFD1AFB}"/>
              </a:ext>
            </a:extLst>
          </p:cNvPr>
          <p:cNvSpPr>
            <a:spLocks noChangeArrowheads="1"/>
          </p:cNvSpPr>
          <p:nvPr/>
        </p:nvSpPr>
        <p:spPr bwMode="auto">
          <a:xfrm>
            <a:off x="1652098" y="3815388"/>
            <a:ext cx="1339494"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Monitoring</a:t>
            </a:r>
          </a:p>
        </p:txBody>
      </p:sp>
      <p:sp>
        <p:nvSpPr>
          <p:cNvPr id="21525" name="Rectangle 21">
            <a:extLst>
              <a:ext uri="{FF2B5EF4-FFF2-40B4-BE49-F238E27FC236}">
                <a16:creationId xmlns:a16="http://schemas.microsoft.com/office/drawing/2014/main" id="{262C5998-1AFA-4299-AA91-8CF266002C05}"/>
              </a:ext>
            </a:extLst>
          </p:cNvPr>
          <p:cNvSpPr>
            <a:spLocks noChangeArrowheads="1"/>
          </p:cNvSpPr>
          <p:nvPr/>
        </p:nvSpPr>
        <p:spPr bwMode="auto">
          <a:xfrm>
            <a:off x="1318756" y="4999167"/>
            <a:ext cx="2007782"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Activities</a:t>
            </a:r>
          </a:p>
        </p:txBody>
      </p:sp>
      <p:sp>
        <p:nvSpPr>
          <p:cNvPr id="21526" name="Rectangle 22">
            <a:extLst>
              <a:ext uri="{FF2B5EF4-FFF2-40B4-BE49-F238E27FC236}">
                <a16:creationId xmlns:a16="http://schemas.microsoft.com/office/drawing/2014/main" id="{9DB7A07C-D611-4D9F-9FE6-61E23338CB42}"/>
              </a:ext>
            </a:extLst>
          </p:cNvPr>
          <p:cNvSpPr>
            <a:spLocks noChangeArrowheads="1"/>
          </p:cNvSpPr>
          <p:nvPr/>
        </p:nvSpPr>
        <p:spPr bwMode="auto">
          <a:xfrm>
            <a:off x="1104632" y="6176530"/>
            <a:ext cx="2436031"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Environment</a:t>
            </a:r>
          </a:p>
        </p:txBody>
      </p:sp>
      <p:sp>
        <p:nvSpPr>
          <p:cNvPr id="21527" name="Rectangle 23">
            <a:extLst>
              <a:ext uri="{FF2B5EF4-FFF2-40B4-BE49-F238E27FC236}">
                <a16:creationId xmlns:a16="http://schemas.microsoft.com/office/drawing/2014/main" id="{D3DB9225-1E83-41B3-9C29-37F9441962E6}"/>
              </a:ext>
            </a:extLst>
          </p:cNvPr>
          <p:cNvSpPr>
            <a:spLocks noChangeArrowheads="1"/>
          </p:cNvSpPr>
          <p:nvPr/>
        </p:nvSpPr>
        <p:spPr bwMode="auto">
          <a:xfrm>
            <a:off x="1291228" y="5587848"/>
            <a:ext cx="2061233"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Risk Assessment</a:t>
            </a:r>
          </a:p>
        </p:txBody>
      </p:sp>
      <p:sp>
        <p:nvSpPr>
          <p:cNvPr id="21528" name="Rectangle 24">
            <a:extLst>
              <a:ext uri="{FF2B5EF4-FFF2-40B4-BE49-F238E27FC236}">
                <a16:creationId xmlns:a16="http://schemas.microsoft.com/office/drawing/2014/main" id="{2D88D39C-67F6-42D2-9893-BB1BD994D716}"/>
              </a:ext>
            </a:extLst>
          </p:cNvPr>
          <p:cNvSpPr>
            <a:spLocks noChangeArrowheads="1"/>
          </p:cNvSpPr>
          <p:nvPr/>
        </p:nvSpPr>
        <p:spPr bwMode="auto">
          <a:xfrm>
            <a:off x="1465825" y="4253291"/>
            <a:ext cx="1713644" cy="345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altLang="en-US" sz="1819" b="1">
                <a:solidFill>
                  <a:srgbClr val="FFFFFF"/>
                </a:solidFill>
                <a:latin typeface="Arial" panose="020B0604020202020204" pitchFamily="34" charset="0"/>
              </a:rPr>
              <a:t>Information &amp;</a:t>
            </a:r>
          </a:p>
        </p:txBody>
      </p:sp>
      <p:sp>
        <p:nvSpPr>
          <p:cNvPr id="21529" name="Rectangle 25">
            <a:extLst>
              <a:ext uri="{FF2B5EF4-FFF2-40B4-BE49-F238E27FC236}">
                <a16:creationId xmlns:a16="http://schemas.microsoft.com/office/drawing/2014/main" id="{B251CAC1-4887-4173-8319-FBC94B10DD3F}"/>
              </a:ext>
            </a:extLst>
          </p:cNvPr>
          <p:cNvSpPr>
            <a:spLocks noChangeArrowheads="1"/>
          </p:cNvSpPr>
          <p:nvPr/>
        </p:nvSpPr>
        <p:spPr bwMode="auto">
          <a:xfrm>
            <a:off x="1341107" y="4543622"/>
            <a:ext cx="1963080" cy="345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altLang="en-US" sz="1819" b="1">
                <a:solidFill>
                  <a:srgbClr val="FFFFFF"/>
                </a:solidFill>
                <a:latin typeface="Arial" panose="020B0604020202020204" pitchFamily="34" charset="0"/>
              </a:rPr>
              <a:t>Communication</a:t>
            </a:r>
          </a:p>
        </p:txBody>
      </p:sp>
      <p:sp>
        <p:nvSpPr>
          <p:cNvPr id="21530" name="Rectangle 26">
            <a:extLst>
              <a:ext uri="{FF2B5EF4-FFF2-40B4-BE49-F238E27FC236}">
                <a16:creationId xmlns:a16="http://schemas.microsoft.com/office/drawing/2014/main" id="{32F2CDF4-B35C-42D4-A4F2-2516FEB15977}"/>
              </a:ext>
            </a:extLst>
          </p:cNvPr>
          <p:cNvSpPr>
            <a:spLocks noChangeArrowheads="1"/>
          </p:cNvSpPr>
          <p:nvPr/>
        </p:nvSpPr>
        <p:spPr bwMode="auto">
          <a:xfrm rot="19320000">
            <a:off x="3218241" y="3137354"/>
            <a:ext cx="1214776" cy="300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altLang="en-US" sz="1516">
                <a:solidFill>
                  <a:srgbClr val="000000"/>
                </a:solidFill>
                <a:latin typeface="Arial" panose="020B0604020202020204" pitchFamily="34" charset="0"/>
              </a:rPr>
              <a:t>Compliance</a:t>
            </a:r>
          </a:p>
        </p:txBody>
      </p:sp>
      <p:sp>
        <p:nvSpPr>
          <p:cNvPr id="21531" name="Rectangle 27">
            <a:extLst>
              <a:ext uri="{FF2B5EF4-FFF2-40B4-BE49-F238E27FC236}">
                <a16:creationId xmlns:a16="http://schemas.microsoft.com/office/drawing/2014/main" id="{E6143A0F-8692-474E-92EA-13135FECEB6B}"/>
              </a:ext>
            </a:extLst>
          </p:cNvPr>
          <p:cNvSpPr>
            <a:spLocks noChangeArrowheads="1"/>
          </p:cNvSpPr>
          <p:nvPr/>
        </p:nvSpPr>
        <p:spPr bwMode="auto">
          <a:xfrm rot="19320000">
            <a:off x="2258630" y="3134146"/>
            <a:ext cx="965343" cy="300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90000"/>
              </a:lnSpc>
            </a:pPr>
            <a:r>
              <a:rPr lang="en-US" altLang="en-US" sz="1516">
                <a:solidFill>
                  <a:srgbClr val="000000"/>
                </a:solidFill>
                <a:latin typeface="Arial" panose="020B0604020202020204" pitchFamily="34" charset="0"/>
              </a:rPr>
              <a:t>Financial</a:t>
            </a:r>
          </a:p>
        </p:txBody>
      </p:sp>
      <p:sp>
        <p:nvSpPr>
          <p:cNvPr id="21532" name="Rectangle 28">
            <a:extLst>
              <a:ext uri="{FF2B5EF4-FFF2-40B4-BE49-F238E27FC236}">
                <a16:creationId xmlns:a16="http://schemas.microsoft.com/office/drawing/2014/main" id="{0FB4A1CB-1EB0-446E-9E87-DE9D35DDB581}"/>
              </a:ext>
            </a:extLst>
          </p:cNvPr>
          <p:cNvSpPr>
            <a:spLocks noChangeArrowheads="1"/>
          </p:cNvSpPr>
          <p:nvPr/>
        </p:nvSpPr>
        <p:spPr bwMode="auto">
          <a:xfrm rot="19380000">
            <a:off x="2470049" y="3190287"/>
            <a:ext cx="1030131" cy="300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90000"/>
              </a:lnSpc>
            </a:pPr>
            <a:r>
              <a:rPr lang="en-US" altLang="en-US" sz="1516">
                <a:solidFill>
                  <a:srgbClr val="000000"/>
                </a:solidFill>
                <a:latin typeface="Arial" panose="020B0604020202020204" pitchFamily="34" charset="0"/>
              </a:rPr>
              <a:t>Reporting</a:t>
            </a:r>
          </a:p>
        </p:txBody>
      </p:sp>
      <p:sp>
        <p:nvSpPr>
          <p:cNvPr id="21533" name="Rectangle 29">
            <a:extLst>
              <a:ext uri="{FF2B5EF4-FFF2-40B4-BE49-F238E27FC236}">
                <a16:creationId xmlns:a16="http://schemas.microsoft.com/office/drawing/2014/main" id="{46DB3909-3777-4DEC-834A-00219A758CBA}"/>
              </a:ext>
            </a:extLst>
          </p:cNvPr>
          <p:cNvSpPr>
            <a:spLocks noChangeArrowheads="1"/>
          </p:cNvSpPr>
          <p:nvPr/>
        </p:nvSpPr>
        <p:spPr bwMode="auto">
          <a:xfrm rot="19380000" flipH="1">
            <a:off x="1438136" y="3129333"/>
            <a:ext cx="1137031" cy="300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90000"/>
              </a:lnSpc>
            </a:pPr>
            <a:r>
              <a:rPr lang="en-US" altLang="en-US" sz="1516">
                <a:solidFill>
                  <a:srgbClr val="000000"/>
                </a:solidFill>
                <a:latin typeface="Arial" panose="020B0604020202020204" pitchFamily="34" charset="0"/>
              </a:rPr>
              <a:t>Operations</a:t>
            </a:r>
          </a:p>
        </p:txBody>
      </p:sp>
      <p:sp>
        <p:nvSpPr>
          <p:cNvPr id="21534" name="Rectangle 32">
            <a:extLst>
              <a:ext uri="{FF2B5EF4-FFF2-40B4-BE49-F238E27FC236}">
                <a16:creationId xmlns:a16="http://schemas.microsoft.com/office/drawing/2014/main" id="{A7343AEB-06B4-4AD7-8F70-45234F5DADB9}"/>
              </a:ext>
            </a:extLst>
          </p:cNvPr>
          <p:cNvSpPr>
            <a:spLocks noChangeArrowheads="1"/>
          </p:cNvSpPr>
          <p:nvPr/>
        </p:nvSpPr>
        <p:spPr bwMode="auto">
          <a:xfrm>
            <a:off x="4788049" y="2416190"/>
            <a:ext cx="5207595" cy="4938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1" tIns="44913" rIns="91431" bIns="44913">
            <a:spAutoFit/>
          </a:bodyPr>
          <a:lstStyle>
            <a:lvl1pPr marL="228600" indent="-228600">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42900" indent="-342900">
              <a:lnSpc>
                <a:spcPct val="100000"/>
              </a:lnSpc>
              <a:spcBef>
                <a:spcPct val="0"/>
              </a:spcBef>
              <a:buClrTx/>
              <a:buFont typeface="Wingdings" panose="05000000000000000000" pitchFamily="2" charset="2"/>
              <a:buChar char="ü"/>
            </a:pPr>
            <a:r>
              <a:rPr lang="en-US" altLang="en-US" dirty="0">
                <a:solidFill>
                  <a:srgbClr val="2323A5"/>
                </a:solidFill>
              </a:rPr>
              <a:t>Pertinent information is identified, captured and communicated in a timeframe that allows people to carry out their responsibilities.</a:t>
            </a:r>
          </a:p>
          <a:p>
            <a:pPr marL="741363" lvl="2" indent="-342900">
              <a:lnSpc>
                <a:spcPct val="100000"/>
              </a:lnSpc>
              <a:buClrTx/>
              <a:buFont typeface="Courier New" panose="02070309020205020404" pitchFamily="49" charset="0"/>
              <a:buChar char="o"/>
            </a:pPr>
            <a:r>
              <a:rPr lang="en-US" altLang="en-US" dirty="0">
                <a:solidFill>
                  <a:srgbClr val="2323A5"/>
                </a:solidFill>
              </a:rPr>
              <a:t>Includes internal and external information about events, activities and conditions necessary for informed business decision-making and external reporting.</a:t>
            </a:r>
          </a:p>
          <a:p>
            <a:pPr marL="741363" lvl="2" indent="-342900">
              <a:lnSpc>
                <a:spcPct val="100000"/>
              </a:lnSpc>
              <a:buClrTx/>
              <a:buFont typeface="Courier New" panose="02070309020205020404" pitchFamily="49" charset="0"/>
              <a:buChar char="o"/>
            </a:pPr>
            <a:r>
              <a:rPr lang="en-US" altLang="en-US" dirty="0">
                <a:solidFill>
                  <a:srgbClr val="2323A5"/>
                </a:solidFill>
              </a:rPr>
              <a:t>Effective communication must flow down, across &amp; up the organization.</a:t>
            </a:r>
          </a:p>
          <a:p>
            <a:pPr marL="741363" lvl="2" indent="-342900">
              <a:lnSpc>
                <a:spcPct val="100000"/>
              </a:lnSpc>
              <a:buClrTx/>
              <a:buFont typeface="Courier New" panose="02070309020205020404" pitchFamily="49" charset="0"/>
              <a:buChar char="o"/>
            </a:pPr>
            <a:r>
              <a:rPr lang="en-US" altLang="en-US" dirty="0">
                <a:solidFill>
                  <a:srgbClr val="2323A5"/>
                </a:solidFill>
              </a:rPr>
              <a:t>There also needs to be effective communication with external parties such as customers, suppliers, regulators and shareholders.</a:t>
            </a:r>
          </a:p>
        </p:txBody>
      </p:sp>
      <p:sp>
        <p:nvSpPr>
          <p:cNvPr id="21535" name="Rectangle 37">
            <a:extLst>
              <a:ext uri="{FF2B5EF4-FFF2-40B4-BE49-F238E27FC236}">
                <a16:creationId xmlns:a16="http://schemas.microsoft.com/office/drawing/2014/main" id="{D7E220B8-CFF0-4530-B9CE-0485D001DEA7}"/>
              </a:ext>
            </a:extLst>
          </p:cNvPr>
          <p:cNvSpPr>
            <a:spLocks noChangeArrowheads="1"/>
          </p:cNvSpPr>
          <p:nvPr/>
        </p:nvSpPr>
        <p:spPr bwMode="auto">
          <a:xfrm>
            <a:off x="4593962" y="1246255"/>
            <a:ext cx="2224799" cy="4266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21536" name="Freeform 38">
            <a:extLst>
              <a:ext uri="{FF2B5EF4-FFF2-40B4-BE49-F238E27FC236}">
                <a16:creationId xmlns:a16="http://schemas.microsoft.com/office/drawing/2014/main" id="{3DE624D9-DEBA-4107-9B96-0A07CF1122DE}"/>
              </a:ext>
            </a:extLst>
          </p:cNvPr>
          <p:cNvSpPr>
            <a:spLocks/>
          </p:cNvSpPr>
          <p:nvPr/>
        </p:nvSpPr>
        <p:spPr bwMode="auto">
          <a:xfrm>
            <a:off x="3694097" y="3505811"/>
            <a:ext cx="1108389" cy="1358619"/>
          </a:xfrm>
          <a:custGeom>
            <a:avLst/>
            <a:gdLst>
              <a:gd name="T0" fmla="*/ 0 w 691"/>
              <a:gd name="T1" fmla="*/ 1343025 h 847"/>
              <a:gd name="T2" fmla="*/ 0 w 691"/>
              <a:gd name="T3" fmla="*/ 762000 h 847"/>
              <a:gd name="T4" fmla="*/ 1095375 w 691"/>
              <a:gd name="T5" fmla="*/ 0 h 847"/>
              <a:gd name="T6" fmla="*/ 1095375 w 691"/>
              <a:gd name="T7" fmla="*/ 582613 h 847"/>
              <a:gd name="T8" fmla="*/ 0 w 691"/>
              <a:gd name="T9" fmla="*/ 1343025 h 8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1" h="847">
                <a:moveTo>
                  <a:pt x="0" y="846"/>
                </a:moveTo>
                <a:lnTo>
                  <a:pt x="0" y="480"/>
                </a:lnTo>
                <a:lnTo>
                  <a:pt x="690" y="0"/>
                </a:lnTo>
                <a:lnTo>
                  <a:pt x="690" y="367"/>
                </a:lnTo>
                <a:lnTo>
                  <a:pt x="0" y="846"/>
                </a:lnTo>
              </a:path>
            </a:pathLst>
          </a:custGeom>
          <a:solidFill>
            <a:srgbClr val="0027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7" name="Line 39">
            <a:extLst>
              <a:ext uri="{FF2B5EF4-FFF2-40B4-BE49-F238E27FC236}">
                <a16:creationId xmlns:a16="http://schemas.microsoft.com/office/drawing/2014/main" id="{E42E2853-A50F-4C50-B34B-9FDF314AB2A1}"/>
              </a:ext>
            </a:extLst>
          </p:cNvPr>
          <p:cNvSpPr>
            <a:spLocks noChangeShapeType="1"/>
          </p:cNvSpPr>
          <p:nvPr/>
        </p:nvSpPr>
        <p:spPr bwMode="auto">
          <a:xfrm flipV="1">
            <a:off x="3702118" y="3500999"/>
            <a:ext cx="1095557" cy="777957"/>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38" name="Line 40">
            <a:extLst>
              <a:ext uri="{FF2B5EF4-FFF2-40B4-BE49-F238E27FC236}">
                <a16:creationId xmlns:a16="http://schemas.microsoft.com/office/drawing/2014/main" id="{4FE440A5-BBD6-469D-9154-C698BD31A2F4}"/>
              </a:ext>
            </a:extLst>
          </p:cNvPr>
          <p:cNvSpPr>
            <a:spLocks noChangeShapeType="1"/>
          </p:cNvSpPr>
          <p:nvPr/>
        </p:nvSpPr>
        <p:spPr bwMode="auto">
          <a:xfrm>
            <a:off x="4550652" y="3095177"/>
            <a:ext cx="0" cy="2954635"/>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39" name="Line 41">
            <a:extLst>
              <a:ext uri="{FF2B5EF4-FFF2-40B4-BE49-F238E27FC236}">
                <a16:creationId xmlns:a16="http://schemas.microsoft.com/office/drawing/2014/main" id="{9BF68CDD-6157-49E7-BA8B-39FBD76ADF01}"/>
              </a:ext>
            </a:extLst>
          </p:cNvPr>
          <p:cNvSpPr>
            <a:spLocks noChangeShapeType="1"/>
          </p:cNvSpPr>
          <p:nvPr/>
        </p:nvSpPr>
        <p:spPr bwMode="auto">
          <a:xfrm>
            <a:off x="4260321" y="3290870"/>
            <a:ext cx="0" cy="2954635"/>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40" name="Line 42">
            <a:extLst>
              <a:ext uri="{FF2B5EF4-FFF2-40B4-BE49-F238E27FC236}">
                <a16:creationId xmlns:a16="http://schemas.microsoft.com/office/drawing/2014/main" id="{F25D4D50-4FD9-48A4-9B66-314DF4A8E6AC}"/>
              </a:ext>
            </a:extLst>
          </p:cNvPr>
          <p:cNvSpPr>
            <a:spLocks noChangeShapeType="1"/>
          </p:cNvSpPr>
          <p:nvPr/>
        </p:nvSpPr>
        <p:spPr bwMode="auto">
          <a:xfrm>
            <a:off x="3986031" y="3494583"/>
            <a:ext cx="0" cy="2946614"/>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41" name="Line 43">
            <a:extLst>
              <a:ext uri="{FF2B5EF4-FFF2-40B4-BE49-F238E27FC236}">
                <a16:creationId xmlns:a16="http://schemas.microsoft.com/office/drawing/2014/main" id="{5CCE784C-098F-421B-AF8D-7F1744D68008}"/>
              </a:ext>
            </a:extLst>
          </p:cNvPr>
          <p:cNvSpPr>
            <a:spLocks noChangeShapeType="1"/>
          </p:cNvSpPr>
          <p:nvPr/>
        </p:nvSpPr>
        <p:spPr bwMode="auto">
          <a:xfrm flipV="1">
            <a:off x="3716553" y="4100909"/>
            <a:ext cx="1071496" cy="784373"/>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Title 3">
            <a:extLst>
              <a:ext uri="{FF2B5EF4-FFF2-40B4-BE49-F238E27FC236}">
                <a16:creationId xmlns:a16="http://schemas.microsoft.com/office/drawing/2014/main" id="{F3910792-2621-1864-614B-2942589AE87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88" name="Rectangle 1070">
            <a:extLst>
              <a:ext uri="{FF2B5EF4-FFF2-40B4-BE49-F238E27FC236}">
                <a16:creationId xmlns:a16="http://schemas.microsoft.com/office/drawing/2014/main" id="{6FD0D7CD-C818-4E47-BDFE-D8D739FB331A}"/>
              </a:ext>
            </a:extLst>
          </p:cNvPr>
          <p:cNvSpPr>
            <a:spLocks noGrp="1" noChangeArrowheads="1"/>
          </p:cNvSpPr>
          <p:nvPr>
            <p:ph type="title"/>
          </p:nvPr>
        </p:nvSpPr>
        <p:spPr>
          <a:xfrm>
            <a:off x="324074" y="1751362"/>
            <a:ext cx="8379486" cy="49498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829" b="1" dirty="0">
                <a:solidFill>
                  <a:srgbClr val="FF0000"/>
                </a:solidFill>
                <a:latin typeface="Book Antiqua" panose="02040602050305030304" pitchFamily="18" charset="0"/>
              </a:rPr>
              <a:t>Monitoring</a:t>
            </a:r>
          </a:p>
        </p:txBody>
      </p:sp>
      <p:sp>
        <p:nvSpPr>
          <p:cNvPr id="36" name="Slide Number Placeholder 3">
            <a:extLst>
              <a:ext uri="{FF2B5EF4-FFF2-40B4-BE49-F238E27FC236}">
                <a16:creationId xmlns:a16="http://schemas.microsoft.com/office/drawing/2014/main" id="{1B8ADA88-0271-4216-9678-BAF798C91025}"/>
              </a:ext>
            </a:extLst>
          </p:cNvPr>
          <p:cNvSpPr>
            <a:spLocks noGrp="1"/>
          </p:cNvSpPr>
          <p:nvPr>
            <p:ph type="sldNum" sz="quarter" idx="12"/>
          </p:nvPr>
        </p:nvSpPr>
        <p:spPr/>
        <p:txBody>
          <a:bodyPr/>
          <a:lstStyle/>
          <a:p>
            <a:pPr>
              <a:defRPr/>
            </a:pPr>
            <a:fld id="{005046DF-5DF0-4E27-96CA-9F5B51E36375}" type="slidenum">
              <a:rPr lang="en-GB" altLang="en-US"/>
              <a:pPr>
                <a:defRPr/>
              </a:pPr>
              <a:t>225</a:t>
            </a:fld>
            <a:endParaRPr lang="en-GB" altLang="en-US"/>
          </a:p>
        </p:txBody>
      </p:sp>
      <p:sp>
        <p:nvSpPr>
          <p:cNvPr id="23556" name="Rectangle 1027">
            <a:extLst>
              <a:ext uri="{FF2B5EF4-FFF2-40B4-BE49-F238E27FC236}">
                <a16:creationId xmlns:a16="http://schemas.microsoft.com/office/drawing/2014/main" id="{937685DC-B7C2-444E-9F12-0A12F497BEFD}"/>
              </a:ext>
            </a:extLst>
          </p:cNvPr>
          <p:cNvSpPr>
            <a:spLocks noChangeArrowheads="1"/>
          </p:cNvSpPr>
          <p:nvPr/>
        </p:nvSpPr>
        <p:spPr bwMode="auto">
          <a:xfrm>
            <a:off x="1084329" y="3155501"/>
            <a:ext cx="2771775" cy="3036441"/>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23557" name="Rectangle 1028">
            <a:extLst>
              <a:ext uri="{FF2B5EF4-FFF2-40B4-BE49-F238E27FC236}">
                <a16:creationId xmlns:a16="http://schemas.microsoft.com/office/drawing/2014/main" id="{A58EE1CD-E21B-4082-9A5E-221EDD74F77F}"/>
              </a:ext>
            </a:extLst>
          </p:cNvPr>
          <p:cNvSpPr>
            <a:spLocks noChangeArrowheads="1"/>
          </p:cNvSpPr>
          <p:nvPr/>
        </p:nvSpPr>
        <p:spPr bwMode="auto">
          <a:xfrm>
            <a:off x="1084330" y="3155499"/>
            <a:ext cx="2762151" cy="596702"/>
          </a:xfrm>
          <a:prstGeom prst="rect">
            <a:avLst/>
          </a:prstGeom>
          <a:solidFill>
            <a:srgbClr val="FF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425"/>
          </a:p>
        </p:txBody>
      </p:sp>
      <p:sp>
        <p:nvSpPr>
          <p:cNvPr id="23558" name="Freeform 1029">
            <a:extLst>
              <a:ext uri="{FF2B5EF4-FFF2-40B4-BE49-F238E27FC236}">
                <a16:creationId xmlns:a16="http://schemas.microsoft.com/office/drawing/2014/main" id="{D7A51EA1-E115-46A2-8662-3643E3F5BECE}"/>
              </a:ext>
            </a:extLst>
          </p:cNvPr>
          <p:cNvSpPr>
            <a:spLocks/>
          </p:cNvSpPr>
          <p:nvPr/>
        </p:nvSpPr>
        <p:spPr bwMode="auto">
          <a:xfrm>
            <a:off x="3878561" y="4894275"/>
            <a:ext cx="3023609" cy="1270397"/>
          </a:xfrm>
          <a:custGeom>
            <a:avLst/>
            <a:gdLst>
              <a:gd name="T0" fmla="*/ 0 w 1885"/>
              <a:gd name="T1" fmla="*/ 1255713 h 792"/>
              <a:gd name="T2" fmla="*/ 1177925 w 1885"/>
              <a:gd name="T3" fmla="*/ 1255713 h 792"/>
              <a:gd name="T4" fmla="*/ 2990850 w 1885"/>
              <a:gd name="T5" fmla="*/ 0 h 792"/>
              <a:gd name="T6" fmla="*/ 1068388 w 1885"/>
              <a:gd name="T7" fmla="*/ 0 h 792"/>
              <a:gd name="T8" fmla="*/ 998538 w 1885"/>
              <a:gd name="T9" fmla="*/ 17463 h 792"/>
              <a:gd name="T10" fmla="*/ 0 w 1885"/>
              <a:gd name="T11" fmla="*/ 1255713 h 7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85" h="792">
                <a:moveTo>
                  <a:pt x="0" y="791"/>
                </a:moveTo>
                <a:lnTo>
                  <a:pt x="742" y="791"/>
                </a:lnTo>
                <a:lnTo>
                  <a:pt x="1884" y="0"/>
                </a:lnTo>
                <a:lnTo>
                  <a:pt x="673" y="0"/>
                </a:lnTo>
                <a:lnTo>
                  <a:pt x="629" y="11"/>
                </a:lnTo>
                <a:lnTo>
                  <a:pt x="0" y="791"/>
                </a:lnTo>
              </a:path>
            </a:pathLst>
          </a:custGeom>
          <a:gradFill rotWithShape="0">
            <a:gsLst>
              <a:gs pos="0">
                <a:srgbClr val="BFBFFF"/>
              </a:gs>
              <a:gs pos="100000">
                <a:srgbClr val="D9D9FF"/>
              </a:gs>
            </a:gsLst>
            <a:lin ang="18900000" scaled="1"/>
          </a:gra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Freeform 1030">
            <a:extLst>
              <a:ext uri="{FF2B5EF4-FFF2-40B4-BE49-F238E27FC236}">
                <a16:creationId xmlns:a16="http://schemas.microsoft.com/office/drawing/2014/main" id="{DD8ED308-C527-4A34-AB99-1F7E262EB5BD}"/>
              </a:ext>
            </a:extLst>
          </p:cNvPr>
          <p:cNvSpPr>
            <a:spLocks/>
          </p:cNvSpPr>
          <p:nvPr/>
        </p:nvSpPr>
        <p:spPr bwMode="auto">
          <a:xfrm>
            <a:off x="1077913" y="2382354"/>
            <a:ext cx="3928286" cy="768333"/>
          </a:xfrm>
          <a:custGeom>
            <a:avLst/>
            <a:gdLst>
              <a:gd name="T0" fmla="*/ 0 w 2449"/>
              <a:gd name="T1" fmla="*/ 755650 h 479"/>
              <a:gd name="T2" fmla="*/ 1143000 w 2449"/>
              <a:gd name="T3" fmla="*/ 0 h 479"/>
              <a:gd name="T4" fmla="*/ 3886200 w 2449"/>
              <a:gd name="T5" fmla="*/ 0 h 479"/>
              <a:gd name="T6" fmla="*/ 2743200 w 2449"/>
              <a:gd name="T7" fmla="*/ 758825 h 479"/>
              <a:gd name="T8" fmla="*/ 0 w 2449"/>
              <a:gd name="T9" fmla="*/ 755650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49" h="479">
                <a:moveTo>
                  <a:pt x="0" y="476"/>
                </a:moveTo>
                <a:lnTo>
                  <a:pt x="720" y="0"/>
                </a:lnTo>
                <a:lnTo>
                  <a:pt x="2448" y="0"/>
                </a:lnTo>
                <a:lnTo>
                  <a:pt x="1728" y="478"/>
                </a:lnTo>
                <a:lnTo>
                  <a:pt x="0" y="476"/>
                </a:lnTo>
              </a:path>
            </a:pathLst>
          </a:custGeom>
          <a:solidFill>
            <a:srgbClr val="BFB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0" name="Freeform 1031">
            <a:extLst>
              <a:ext uri="{FF2B5EF4-FFF2-40B4-BE49-F238E27FC236}">
                <a16:creationId xmlns:a16="http://schemas.microsoft.com/office/drawing/2014/main" id="{6BAECE93-BDA8-47C2-825B-3D0FDB99FB38}"/>
              </a:ext>
            </a:extLst>
          </p:cNvPr>
          <p:cNvSpPr>
            <a:spLocks/>
          </p:cNvSpPr>
          <p:nvPr/>
        </p:nvSpPr>
        <p:spPr bwMode="auto">
          <a:xfrm>
            <a:off x="3859312" y="2387166"/>
            <a:ext cx="1143679" cy="3811191"/>
          </a:xfrm>
          <a:custGeom>
            <a:avLst/>
            <a:gdLst>
              <a:gd name="T0" fmla="*/ 0 w 713"/>
              <a:gd name="T1" fmla="*/ 3770313 h 2376"/>
              <a:gd name="T2" fmla="*/ 3175 w 713"/>
              <a:gd name="T3" fmla="*/ 746125 h 2376"/>
              <a:gd name="T4" fmla="*/ 1130300 w 713"/>
              <a:gd name="T5" fmla="*/ 0 h 2376"/>
              <a:gd name="T6" fmla="*/ 1130300 w 713"/>
              <a:gd name="T7" fmla="*/ 2989263 h 2376"/>
              <a:gd name="T8" fmla="*/ 0 w 713"/>
              <a:gd name="T9" fmla="*/ 3770313 h 2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3" h="2376">
                <a:moveTo>
                  <a:pt x="0" y="2375"/>
                </a:moveTo>
                <a:lnTo>
                  <a:pt x="2" y="470"/>
                </a:lnTo>
                <a:lnTo>
                  <a:pt x="712" y="0"/>
                </a:lnTo>
                <a:lnTo>
                  <a:pt x="712" y="1883"/>
                </a:lnTo>
                <a:lnTo>
                  <a:pt x="0" y="2375"/>
                </a:lnTo>
              </a:path>
            </a:pathLst>
          </a:custGeom>
          <a:solidFill>
            <a:srgbClr val="B760F9"/>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1" name="Freeform 1032">
            <a:extLst>
              <a:ext uri="{FF2B5EF4-FFF2-40B4-BE49-F238E27FC236}">
                <a16:creationId xmlns:a16="http://schemas.microsoft.com/office/drawing/2014/main" id="{C6D37296-A111-49F2-99CD-87B2651E569B}"/>
              </a:ext>
            </a:extLst>
          </p:cNvPr>
          <p:cNvSpPr>
            <a:spLocks/>
          </p:cNvSpPr>
          <p:nvPr/>
        </p:nvSpPr>
        <p:spPr bwMode="auto">
          <a:xfrm>
            <a:off x="1969757" y="3133043"/>
            <a:ext cx="1605" cy="3046065"/>
          </a:xfrm>
          <a:custGeom>
            <a:avLst/>
            <a:gdLst>
              <a:gd name="T0" fmla="*/ 0 w 1"/>
              <a:gd name="T1" fmla="*/ 0 h 1899"/>
              <a:gd name="T2" fmla="*/ 0 w 1"/>
              <a:gd name="T3" fmla="*/ 3013075 h 1899"/>
              <a:gd name="T4" fmla="*/ 0 w 1"/>
              <a:gd name="T5" fmla="*/ 0 h 1899"/>
              <a:gd name="T6" fmla="*/ 0 60000 65536"/>
              <a:gd name="T7" fmla="*/ 0 60000 65536"/>
              <a:gd name="T8" fmla="*/ 0 60000 65536"/>
            </a:gdLst>
            <a:ahLst/>
            <a:cxnLst>
              <a:cxn ang="T6">
                <a:pos x="T0" y="T1"/>
              </a:cxn>
              <a:cxn ang="T7">
                <a:pos x="T2" y="T3"/>
              </a:cxn>
              <a:cxn ang="T8">
                <a:pos x="T4" y="T5"/>
              </a:cxn>
            </a:cxnLst>
            <a:rect l="0" t="0" r="r" b="b"/>
            <a:pathLst>
              <a:path w="1" h="1899">
                <a:moveTo>
                  <a:pt x="0" y="0"/>
                </a:moveTo>
                <a:lnTo>
                  <a:pt x="0" y="1898"/>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Freeform 1033">
            <a:extLst>
              <a:ext uri="{FF2B5EF4-FFF2-40B4-BE49-F238E27FC236}">
                <a16:creationId xmlns:a16="http://schemas.microsoft.com/office/drawing/2014/main" id="{FFB456DF-BD14-4EFB-B9E0-E0902568CC22}"/>
              </a:ext>
            </a:extLst>
          </p:cNvPr>
          <p:cNvSpPr>
            <a:spLocks/>
          </p:cNvSpPr>
          <p:nvPr/>
        </p:nvSpPr>
        <p:spPr bwMode="auto">
          <a:xfrm>
            <a:off x="2973884" y="3133043"/>
            <a:ext cx="1605" cy="3046065"/>
          </a:xfrm>
          <a:custGeom>
            <a:avLst/>
            <a:gdLst>
              <a:gd name="T0" fmla="*/ 0 w 1"/>
              <a:gd name="T1" fmla="*/ 0 h 1899"/>
              <a:gd name="T2" fmla="*/ 0 w 1"/>
              <a:gd name="T3" fmla="*/ 3013075 h 1899"/>
              <a:gd name="T4" fmla="*/ 0 w 1"/>
              <a:gd name="T5" fmla="*/ 0 h 1899"/>
              <a:gd name="T6" fmla="*/ 0 60000 65536"/>
              <a:gd name="T7" fmla="*/ 0 60000 65536"/>
              <a:gd name="T8" fmla="*/ 0 60000 65536"/>
            </a:gdLst>
            <a:ahLst/>
            <a:cxnLst>
              <a:cxn ang="T6">
                <a:pos x="T0" y="T1"/>
              </a:cxn>
              <a:cxn ang="T7">
                <a:pos x="T2" y="T3"/>
              </a:cxn>
              <a:cxn ang="T8">
                <a:pos x="T4" y="T5"/>
              </a:cxn>
            </a:cxnLst>
            <a:rect l="0" t="0" r="r" b="b"/>
            <a:pathLst>
              <a:path w="1" h="1899">
                <a:moveTo>
                  <a:pt x="0" y="0"/>
                </a:moveTo>
                <a:lnTo>
                  <a:pt x="0" y="1898"/>
                </a:lnTo>
                <a:lnTo>
                  <a:pt x="0" y="0"/>
                </a:lnTo>
              </a:path>
            </a:pathLst>
          </a:custGeom>
          <a:noFill/>
          <a:ln w="12700" cap="rnd"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3" name="Freeform 1034">
            <a:extLst>
              <a:ext uri="{FF2B5EF4-FFF2-40B4-BE49-F238E27FC236}">
                <a16:creationId xmlns:a16="http://schemas.microsoft.com/office/drawing/2014/main" id="{0D66EB6A-B9CC-4464-B81E-3A9A08593D27}"/>
              </a:ext>
            </a:extLst>
          </p:cNvPr>
          <p:cNvSpPr>
            <a:spLocks/>
          </p:cNvSpPr>
          <p:nvPr/>
        </p:nvSpPr>
        <p:spPr bwMode="auto">
          <a:xfrm>
            <a:off x="1082725" y="5592030"/>
            <a:ext cx="2789419" cy="1605"/>
          </a:xfrm>
          <a:custGeom>
            <a:avLst/>
            <a:gdLst>
              <a:gd name="T0" fmla="*/ 2759075 w 1739"/>
              <a:gd name="T1" fmla="*/ 0 h 1"/>
              <a:gd name="T2" fmla="*/ 0 w 1739"/>
              <a:gd name="T3" fmla="*/ 0 h 1"/>
              <a:gd name="T4" fmla="*/ 2759075 w 1739"/>
              <a:gd name="T5" fmla="*/ 0 h 1"/>
              <a:gd name="T6" fmla="*/ 0 60000 65536"/>
              <a:gd name="T7" fmla="*/ 0 60000 65536"/>
              <a:gd name="T8" fmla="*/ 0 60000 65536"/>
            </a:gdLst>
            <a:ahLst/>
            <a:cxnLst>
              <a:cxn ang="T6">
                <a:pos x="T0" y="T1"/>
              </a:cxn>
              <a:cxn ang="T7">
                <a:pos x="T2" y="T3"/>
              </a:cxn>
              <a:cxn ang="T8">
                <a:pos x="T4" y="T5"/>
              </a:cxn>
            </a:cxnLst>
            <a:rect l="0" t="0" r="r" b="b"/>
            <a:pathLst>
              <a:path w="1739" h="1">
                <a:moveTo>
                  <a:pt x="1738" y="0"/>
                </a:moveTo>
                <a:lnTo>
                  <a:pt x="0" y="0"/>
                </a:lnTo>
                <a:lnTo>
                  <a:pt x="1738"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4" name="Freeform 1035">
            <a:extLst>
              <a:ext uri="{FF2B5EF4-FFF2-40B4-BE49-F238E27FC236}">
                <a16:creationId xmlns:a16="http://schemas.microsoft.com/office/drawing/2014/main" id="{036333FC-4540-4218-B663-71D25AEF0C4D}"/>
              </a:ext>
            </a:extLst>
          </p:cNvPr>
          <p:cNvSpPr>
            <a:spLocks/>
          </p:cNvSpPr>
          <p:nvPr/>
        </p:nvSpPr>
        <p:spPr bwMode="auto">
          <a:xfrm>
            <a:off x="1082725" y="4985705"/>
            <a:ext cx="2789419" cy="1605"/>
          </a:xfrm>
          <a:custGeom>
            <a:avLst/>
            <a:gdLst>
              <a:gd name="T0" fmla="*/ 2759075 w 1739"/>
              <a:gd name="T1" fmla="*/ 0 h 1"/>
              <a:gd name="T2" fmla="*/ 0 w 1739"/>
              <a:gd name="T3" fmla="*/ 0 h 1"/>
              <a:gd name="T4" fmla="*/ 2759075 w 1739"/>
              <a:gd name="T5" fmla="*/ 0 h 1"/>
              <a:gd name="T6" fmla="*/ 0 60000 65536"/>
              <a:gd name="T7" fmla="*/ 0 60000 65536"/>
              <a:gd name="T8" fmla="*/ 0 60000 65536"/>
            </a:gdLst>
            <a:ahLst/>
            <a:cxnLst>
              <a:cxn ang="T6">
                <a:pos x="T0" y="T1"/>
              </a:cxn>
              <a:cxn ang="T7">
                <a:pos x="T2" y="T3"/>
              </a:cxn>
              <a:cxn ang="T8">
                <a:pos x="T4" y="T5"/>
              </a:cxn>
            </a:cxnLst>
            <a:rect l="0" t="0" r="r" b="b"/>
            <a:pathLst>
              <a:path w="1739" h="1">
                <a:moveTo>
                  <a:pt x="1738" y="0"/>
                </a:moveTo>
                <a:lnTo>
                  <a:pt x="0" y="0"/>
                </a:lnTo>
                <a:lnTo>
                  <a:pt x="1738"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5" name="Freeform 1036">
            <a:extLst>
              <a:ext uri="{FF2B5EF4-FFF2-40B4-BE49-F238E27FC236}">
                <a16:creationId xmlns:a16="http://schemas.microsoft.com/office/drawing/2014/main" id="{081543C0-B85F-43CD-AF62-2F2775C462F4}"/>
              </a:ext>
            </a:extLst>
          </p:cNvPr>
          <p:cNvSpPr>
            <a:spLocks/>
          </p:cNvSpPr>
          <p:nvPr/>
        </p:nvSpPr>
        <p:spPr bwMode="auto">
          <a:xfrm>
            <a:off x="1082725" y="4368153"/>
            <a:ext cx="2783003" cy="1604"/>
          </a:xfrm>
          <a:custGeom>
            <a:avLst/>
            <a:gdLst>
              <a:gd name="T0" fmla="*/ 2752725 w 1735"/>
              <a:gd name="T1" fmla="*/ 0 h 1"/>
              <a:gd name="T2" fmla="*/ 0 w 1735"/>
              <a:gd name="T3" fmla="*/ 0 h 1"/>
              <a:gd name="T4" fmla="*/ 2752725 w 1735"/>
              <a:gd name="T5" fmla="*/ 0 h 1"/>
              <a:gd name="T6" fmla="*/ 0 60000 65536"/>
              <a:gd name="T7" fmla="*/ 0 60000 65536"/>
              <a:gd name="T8" fmla="*/ 0 60000 65536"/>
            </a:gdLst>
            <a:ahLst/>
            <a:cxnLst>
              <a:cxn ang="T6">
                <a:pos x="T0" y="T1"/>
              </a:cxn>
              <a:cxn ang="T7">
                <a:pos x="T2" y="T3"/>
              </a:cxn>
              <a:cxn ang="T8">
                <a:pos x="T4" y="T5"/>
              </a:cxn>
            </a:cxnLst>
            <a:rect l="0" t="0" r="r" b="b"/>
            <a:pathLst>
              <a:path w="1735" h="1">
                <a:moveTo>
                  <a:pt x="1734" y="0"/>
                </a:moveTo>
                <a:lnTo>
                  <a:pt x="0" y="0"/>
                </a:lnTo>
                <a:lnTo>
                  <a:pt x="1734"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Freeform 1037">
            <a:extLst>
              <a:ext uri="{FF2B5EF4-FFF2-40B4-BE49-F238E27FC236}">
                <a16:creationId xmlns:a16="http://schemas.microsoft.com/office/drawing/2014/main" id="{F96F6978-9A0D-47AC-9293-F14EFD16F484}"/>
              </a:ext>
            </a:extLst>
          </p:cNvPr>
          <p:cNvSpPr>
            <a:spLocks/>
          </p:cNvSpPr>
          <p:nvPr/>
        </p:nvSpPr>
        <p:spPr bwMode="auto">
          <a:xfrm>
            <a:off x="1089142" y="3757013"/>
            <a:ext cx="2771775" cy="1605"/>
          </a:xfrm>
          <a:custGeom>
            <a:avLst/>
            <a:gdLst>
              <a:gd name="T0" fmla="*/ 2741613 w 1728"/>
              <a:gd name="T1" fmla="*/ 0 h 1"/>
              <a:gd name="T2" fmla="*/ 0 w 1728"/>
              <a:gd name="T3" fmla="*/ 0 h 1"/>
              <a:gd name="T4" fmla="*/ 2741613 w 1728"/>
              <a:gd name="T5" fmla="*/ 0 h 1"/>
              <a:gd name="T6" fmla="*/ 0 60000 65536"/>
              <a:gd name="T7" fmla="*/ 0 60000 65536"/>
              <a:gd name="T8" fmla="*/ 0 60000 65536"/>
            </a:gdLst>
            <a:ahLst/>
            <a:cxnLst>
              <a:cxn ang="T6">
                <a:pos x="T0" y="T1"/>
              </a:cxn>
              <a:cxn ang="T7">
                <a:pos x="T2" y="T3"/>
              </a:cxn>
              <a:cxn ang="T8">
                <a:pos x="T4" y="T5"/>
              </a:cxn>
            </a:cxnLst>
            <a:rect l="0" t="0" r="r" b="b"/>
            <a:pathLst>
              <a:path w="1728" h="1">
                <a:moveTo>
                  <a:pt x="1727" y="0"/>
                </a:moveTo>
                <a:lnTo>
                  <a:pt x="0" y="0"/>
                </a:lnTo>
                <a:lnTo>
                  <a:pt x="1727"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Freeform 1038">
            <a:extLst>
              <a:ext uri="{FF2B5EF4-FFF2-40B4-BE49-F238E27FC236}">
                <a16:creationId xmlns:a16="http://schemas.microsoft.com/office/drawing/2014/main" id="{3DAE539B-633D-4800-9411-D0389D95A121}"/>
              </a:ext>
            </a:extLst>
          </p:cNvPr>
          <p:cNvSpPr>
            <a:spLocks/>
          </p:cNvSpPr>
          <p:nvPr/>
        </p:nvSpPr>
        <p:spPr bwMode="auto">
          <a:xfrm>
            <a:off x="1964947" y="2382354"/>
            <a:ext cx="1150094" cy="761917"/>
          </a:xfrm>
          <a:custGeom>
            <a:avLst/>
            <a:gdLst>
              <a:gd name="T0" fmla="*/ 0 w 717"/>
              <a:gd name="T1" fmla="*/ 752475 h 475"/>
              <a:gd name="T2" fmla="*/ 1136650 w 717"/>
              <a:gd name="T3" fmla="*/ 0 h 475"/>
              <a:gd name="T4" fmla="*/ 0 w 717"/>
              <a:gd name="T5" fmla="*/ 752475 h 475"/>
              <a:gd name="T6" fmla="*/ 0 60000 65536"/>
              <a:gd name="T7" fmla="*/ 0 60000 65536"/>
              <a:gd name="T8" fmla="*/ 0 60000 65536"/>
            </a:gdLst>
            <a:ahLst/>
            <a:cxnLst>
              <a:cxn ang="T6">
                <a:pos x="T0" y="T1"/>
              </a:cxn>
              <a:cxn ang="T7">
                <a:pos x="T2" y="T3"/>
              </a:cxn>
              <a:cxn ang="T8">
                <a:pos x="T4" y="T5"/>
              </a:cxn>
            </a:cxnLst>
            <a:rect l="0" t="0" r="r" b="b"/>
            <a:pathLst>
              <a:path w="717" h="475">
                <a:moveTo>
                  <a:pt x="0" y="474"/>
                </a:moveTo>
                <a:lnTo>
                  <a:pt x="716" y="0"/>
                </a:lnTo>
                <a:lnTo>
                  <a:pt x="0" y="47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Freeform 1039">
            <a:extLst>
              <a:ext uri="{FF2B5EF4-FFF2-40B4-BE49-F238E27FC236}">
                <a16:creationId xmlns:a16="http://schemas.microsoft.com/office/drawing/2014/main" id="{E25D5934-3EF1-4D41-AE8F-93DF55E3B383}"/>
              </a:ext>
            </a:extLst>
          </p:cNvPr>
          <p:cNvSpPr>
            <a:spLocks/>
          </p:cNvSpPr>
          <p:nvPr/>
        </p:nvSpPr>
        <p:spPr bwMode="auto">
          <a:xfrm>
            <a:off x="2978697" y="2383959"/>
            <a:ext cx="1172550" cy="760313"/>
          </a:xfrm>
          <a:custGeom>
            <a:avLst/>
            <a:gdLst>
              <a:gd name="T0" fmla="*/ 0 w 731"/>
              <a:gd name="T1" fmla="*/ 750888 h 474"/>
              <a:gd name="T2" fmla="*/ 1158875 w 731"/>
              <a:gd name="T3" fmla="*/ 0 h 474"/>
              <a:gd name="T4" fmla="*/ 0 w 731"/>
              <a:gd name="T5" fmla="*/ 750888 h 474"/>
              <a:gd name="T6" fmla="*/ 0 60000 65536"/>
              <a:gd name="T7" fmla="*/ 0 60000 65536"/>
              <a:gd name="T8" fmla="*/ 0 60000 65536"/>
            </a:gdLst>
            <a:ahLst/>
            <a:cxnLst>
              <a:cxn ang="T6">
                <a:pos x="T0" y="T1"/>
              </a:cxn>
              <a:cxn ang="T7">
                <a:pos x="T2" y="T3"/>
              </a:cxn>
              <a:cxn ang="T8">
                <a:pos x="T4" y="T5"/>
              </a:cxn>
            </a:cxnLst>
            <a:rect l="0" t="0" r="r" b="b"/>
            <a:pathLst>
              <a:path w="731" h="474">
                <a:moveTo>
                  <a:pt x="0" y="473"/>
                </a:moveTo>
                <a:lnTo>
                  <a:pt x="730" y="0"/>
                </a:lnTo>
                <a:lnTo>
                  <a:pt x="0" y="473"/>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Freeform 1040">
            <a:extLst>
              <a:ext uri="{FF2B5EF4-FFF2-40B4-BE49-F238E27FC236}">
                <a16:creationId xmlns:a16="http://schemas.microsoft.com/office/drawing/2014/main" id="{0377B4BC-5B13-4F84-BBC2-46760D05799B}"/>
              </a:ext>
            </a:extLst>
          </p:cNvPr>
          <p:cNvSpPr>
            <a:spLocks/>
          </p:cNvSpPr>
          <p:nvPr/>
        </p:nvSpPr>
        <p:spPr bwMode="auto">
          <a:xfrm>
            <a:off x="3865730" y="3619066"/>
            <a:ext cx="1127638" cy="752294"/>
          </a:xfrm>
          <a:custGeom>
            <a:avLst/>
            <a:gdLst>
              <a:gd name="T0" fmla="*/ 0 w 703"/>
              <a:gd name="T1" fmla="*/ 742950 h 469"/>
              <a:gd name="T2" fmla="*/ 1114425 w 703"/>
              <a:gd name="T3" fmla="*/ 0 h 469"/>
              <a:gd name="T4" fmla="*/ 0 w 703"/>
              <a:gd name="T5" fmla="*/ 742950 h 469"/>
              <a:gd name="T6" fmla="*/ 0 60000 65536"/>
              <a:gd name="T7" fmla="*/ 0 60000 65536"/>
              <a:gd name="T8" fmla="*/ 0 60000 65536"/>
            </a:gdLst>
            <a:ahLst/>
            <a:cxnLst>
              <a:cxn ang="T6">
                <a:pos x="T0" y="T1"/>
              </a:cxn>
              <a:cxn ang="T7">
                <a:pos x="T2" y="T3"/>
              </a:cxn>
              <a:cxn ang="T8">
                <a:pos x="T4" y="T5"/>
              </a:cxn>
            </a:cxnLst>
            <a:rect l="0" t="0" r="r" b="b"/>
            <a:pathLst>
              <a:path w="703" h="469">
                <a:moveTo>
                  <a:pt x="0" y="468"/>
                </a:moveTo>
                <a:lnTo>
                  <a:pt x="702" y="0"/>
                </a:lnTo>
                <a:lnTo>
                  <a:pt x="0" y="468"/>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0" name="Freeform 1041">
            <a:extLst>
              <a:ext uri="{FF2B5EF4-FFF2-40B4-BE49-F238E27FC236}">
                <a16:creationId xmlns:a16="http://schemas.microsoft.com/office/drawing/2014/main" id="{2B14C1BC-D7C2-4B41-B112-0EFDA9E13D67}"/>
              </a:ext>
            </a:extLst>
          </p:cNvPr>
          <p:cNvSpPr>
            <a:spLocks/>
          </p:cNvSpPr>
          <p:nvPr/>
        </p:nvSpPr>
        <p:spPr bwMode="auto">
          <a:xfrm>
            <a:off x="3865728" y="4228600"/>
            <a:ext cx="1130846" cy="750689"/>
          </a:xfrm>
          <a:custGeom>
            <a:avLst/>
            <a:gdLst>
              <a:gd name="T0" fmla="*/ 0 w 705"/>
              <a:gd name="T1" fmla="*/ 741363 h 468"/>
              <a:gd name="T2" fmla="*/ 1117600 w 705"/>
              <a:gd name="T3" fmla="*/ 0 h 468"/>
              <a:gd name="T4" fmla="*/ 0 w 705"/>
              <a:gd name="T5" fmla="*/ 741363 h 468"/>
              <a:gd name="T6" fmla="*/ 0 60000 65536"/>
              <a:gd name="T7" fmla="*/ 0 60000 65536"/>
              <a:gd name="T8" fmla="*/ 0 60000 65536"/>
            </a:gdLst>
            <a:ahLst/>
            <a:cxnLst>
              <a:cxn ang="T6">
                <a:pos x="T0" y="T1"/>
              </a:cxn>
              <a:cxn ang="T7">
                <a:pos x="T2" y="T3"/>
              </a:cxn>
              <a:cxn ang="T8">
                <a:pos x="T4" y="T5"/>
              </a:cxn>
            </a:cxnLst>
            <a:rect l="0" t="0" r="r" b="b"/>
            <a:pathLst>
              <a:path w="705" h="468">
                <a:moveTo>
                  <a:pt x="0" y="467"/>
                </a:moveTo>
                <a:lnTo>
                  <a:pt x="704" y="0"/>
                </a:lnTo>
                <a:lnTo>
                  <a:pt x="0" y="46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1" name="Freeform 1042">
            <a:extLst>
              <a:ext uri="{FF2B5EF4-FFF2-40B4-BE49-F238E27FC236}">
                <a16:creationId xmlns:a16="http://schemas.microsoft.com/office/drawing/2014/main" id="{A5D88176-6F41-41FF-B71C-B68593BD9A0D}"/>
              </a:ext>
            </a:extLst>
          </p:cNvPr>
          <p:cNvSpPr>
            <a:spLocks/>
          </p:cNvSpPr>
          <p:nvPr/>
        </p:nvSpPr>
        <p:spPr bwMode="auto">
          <a:xfrm>
            <a:off x="3865728" y="4830115"/>
            <a:ext cx="1137262" cy="765125"/>
          </a:xfrm>
          <a:custGeom>
            <a:avLst/>
            <a:gdLst>
              <a:gd name="T0" fmla="*/ 0 w 709"/>
              <a:gd name="T1" fmla="*/ 755650 h 477"/>
              <a:gd name="T2" fmla="*/ 1123950 w 709"/>
              <a:gd name="T3" fmla="*/ 0 h 477"/>
              <a:gd name="T4" fmla="*/ 0 w 709"/>
              <a:gd name="T5" fmla="*/ 755650 h 477"/>
              <a:gd name="T6" fmla="*/ 0 60000 65536"/>
              <a:gd name="T7" fmla="*/ 0 60000 65536"/>
              <a:gd name="T8" fmla="*/ 0 60000 65536"/>
            </a:gdLst>
            <a:ahLst/>
            <a:cxnLst>
              <a:cxn ang="T6">
                <a:pos x="T0" y="T1"/>
              </a:cxn>
              <a:cxn ang="T7">
                <a:pos x="T2" y="T3"/>
              </a:cxn>
              <a:cxn ang="T8">
                <a:pos x="T4" y="T5"/>
              </a:cxn>
            </a:cxnLst>
            <a:rect l="0" t="0" r="r" b="b"/>
            <a:pathLst>
              <a:path w="709" h="477">
                <a:moveTo>
                  <a:pt x="0" y="476"/>
                </a:moveTo>
                <a:lnTo>
                  <a:pt x="708" y="0"/>
                </a:lnTo>
                <a:lnTo>
                  <a:pt x="0" y="476"/>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Rectangle 1043">
            <a:extLst>
              <a:ext uri="{FF2B5EF4-FFF2-40B4-BE49-F238E27FC236}">
                <a16:creationId xmlns:a16="http://schemas.microsoft.com/office/drawing/2014/main" id="{74677188-0E0E-41A8-AA52-9944E8691E62}"/>
              </a:ext>
            </a:extLst>
          </p:cNvPr>
          <p:cNvSpPr>
            <a:spLocks noChangeArrowheads="1"/>
          </p:cNvSpPr>
          <p:nvPr/>
        </p:nvSpPr>
        <p:spPr bwMode="auto">
          <a:xfrm>
            <a:off x="1653793" y="3753805"/>
            <a:ext cx="1652096"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Information &amp;</a:t>
            </a:r>
          </a:p>
        </p:txBody>
      </p:sp>
      <p:sp>
        <p:nvSpPr>
          <p:cNvPr id="23573" name="Rectangle 1044">
            <a:extLst>
              <a:ext uri="{FF2B5EF4-FFF2-40B4-BE49-F238E27FC236}">
                <a16:creationId xmlns:a16="http://schemas.microsoft.com/office/drawing/2014/main" id="{999EE965-EE02-4481-B3C0-9B53C7E91A10}"/>
              </a:ext>
            </a:extLst>
          </p:cNvPr>
          <p:cNvSpPr>
            <a:spLocks noChangeArrowheads="1"/>
          </p:cNvSpPr>
          <p:nvPr/>
        </p:nvSpPr>
        <p:spPr bwMode="auto">
          <a:xfrm>
            <a:off x="1529077" y="4026491"/>
            <a:ext cx="1901529"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Communication</a:t>
            </a:r>
          </a:p>
        </p:txBody>
      </p:sp>
      <p:sp>
        <p:nvSpPr>
          <p:cNvPr id="23574" name="Rectangle 1045">
            <a:extLst>
              <a:ext uri="{FF2B5EF4-FFF2-40B4-BE49-F238E27FC236}">
                <a16:creationId xmlns:a16="http://schemas.microsoft.com/office/drawing/2014/main" id="{2F9DE490-2F2D-4FF1-840F-F11082449A3D}"/>
              </a:ext>
            </a:extLst>
          </p:cNvPr>
          <p:cNvSpPr>
            <a:spLocks noChangeArrowheads="1"/>
          </p:cNvSpPr>
          <p:nvPr/>
        </p:nvSpPr>
        <p:spPr bwMode="auto">
          <a:xfrm>
            <a:off x="1475952" y="4491661"/>
            <a:ext cx="2007782"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Activities</a:t>
            </a:r>
          </a:p>
        </p:txBody>
      </p:sp>
      <p:sp>
        <p:nvSpPr>
          <p:cNvPr id="23575" name="Rectangle 1046">
            <a:extLst>
              <a:ext uri="{FF2B5EF4-FFF2-40B4-BE49-F238E27FC236}">
                <a16:creationId xmlns:a16="http://schemas.microsoft.com/office/drawing/2014/main" id="{4BC667C2-B26E-4F70-AC07-A67E0D111C33}"/>
              </a:ext>
            </a:extLst>
          </p:cNvPr>
          <p:cNvSpPr>
            <a:spLocks noChangeArrowheads="1"/>
          </p:cNvSpPr>
          <p:nvPr/>
        </p:nvSpPr>
        <p:spPr bwMode="auto">
          <a:xfrm>
            <a:off x="1261827" y="5688273"/>
            <a:ext cx="2436031"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Control Environment</a:t>
            </a:r>
          </a:p>
        </p:txBody>
      </p:sp>
      <p:sp>
        <p:nvSpPr>
          <p:cNvPr id="23576" name="Rectangle 1047">
            <a:extLst>
              <a:ext uri="{FF2B5EF4-FFF2-40B4-BE49-F238E27FC236}">
                <a16:creationId xmlns:a16="http://schemas.microsoft.com/office/drawing/2014/main" id="{6AB63B7A-3633-4AF9-B091-DA512A6F316D}"/>
              </a:ext>
            </a:extLst>
          </p:cNvPr>
          <p:cNvSpPr>
            <a:spLocks noChangeArrowheads="1"/>
          </p:cNvSpPr>
          <p:nvPr/>
        </p:nvSpPr>
        <p:spPr bwMode="auto">
          <a:xfrm>
            <a:off x="1448424" y="5088363"/>
            <a:ext cx="2061233" cy="38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920">
                <a:solidFill>
                  <a:schemeClr val="accent2"/>
                </a:solidFill>
                <a:latin typeface="Arial" panose="020B0604020202020204" pitchFamily="34" charset="0"/>
              </a:rPr>
              <a:t>Risk Assessment</a:t>
            </a:r>
          </a:p>
        </p:txBody>
      </p:sp>
      <p:sp>
        <p:nvSpPr>
          <p:cNvPr id="23577" name="Rectangle 1048">
            <a:extLst>
              <a:ext uri="{FF2B5EF4-FFF2-40B4-BE49-F238E27FC236}">
                <a16:creationId xmlns:a16="http://schemas.microsoft.com/office/drawing/2014/main" id="{8A0A1E9C-C3FC-4641-82E9-36F3A7469649}"/>
              </a:ext>
            </a:extLst>
          </p:cNvPr>
          <p:cNvSpPr>
            <a:spLocks noChangeArrowheads="1"/>
          </p:cNvSpPr>
          <p:nvPr/>
        </p:nvSpPr>
        <p:spPr bwMode="auto">
          <a:xfrm>
            <a:off x="1784989" y="3279012"/>
            <a:ext cx="1389705" cy="370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19" b="1">
                <a:latin typeface="Arial" panose="020B0604020202020204" pitchFamily="34" charset="0"/>
              </a:rPr>
              <a:t>Monitoring</a:t>
            </a:r>
          </a:p>
        </p:txBody>
      </p:sp>
      <p:sp>
        <p:nvSpPr>
          <p:cNvPr id="23578" name="Rectangle 1049">
            <a:extLst>
              <a:ext uri="{FF2B5EF4-FFF2-40B4-BE49-F238E27FC236}">
                <a16:creationId xmlns:a16="http://schemas.microsoft.com/office/drawing/2014/main" id="{4D5E7690-7006-4253-A7F6-EA91E11B07E9}"/>
              </a:ext>
            </a:extLst>
          </p:cNvPr>
          <p:cNvSpPr>
            <a:spLocks noChangeArrowheads="1"/>
          </p:cNvSpPr>
          <p:nvPr/>
        </p:nvSpPr>
        <p:spPr bwMode="auto">
          <a:xfrm rot="19560000">
            <a:off x="3285610" y="2613374"/>
            <a:ext cx="1214776"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Compliance</a:t>
            </a:r>
          </a:p>
        </p:txBody>
      </p:sp>
      <p:sp>
        <p:nvSpPr>
          <p:cNvPr id="23579" name="Rectangle 1050">
            <a:extLst>
              <a:ext uri="{FF2B5EF4-FFF2-40B4-BE49-F238E27FC236}">
                <a16:creationId xmlns:a16="http://schemas.microsoft.com/office/drawing/2014/main" id="{E0287CB7-BB99-49BE-B9B7-CC6A6F883E52}"/>
              </a:ext>
            </a:extLst>
          </p:cNvPr>
          <p:cNvSpPr>
            <a:spLocks noChangeArrowheads="1"/>
          </p:cNvSpPr>
          <p:nvPr/>
        </p:nvSpPr>
        <p:spPr bwMode="auto">
          <a:xfrm rot="19560000">
            <a:off x="2176823" y="2695180"/>
            <a:ext cx="965343"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Financial</a:t>
            </a:r>
          </a:p>
        </p:txBody>
      </p:sp>
      <p:sp>
        <p:nvSpPr>
          <p:cNvPr id="23580" name="Rectangle 1051">
            <a:extLst>
              <a:ext uri="{FF2B5EF4-FFF2-40B4-BE49-F238E27FC236}">
                <a16:creationId xmlns:a16="http://schemas.microsoft.com/office/drawing/2014/main" id="{7D492D9C-12F8-4596-8EE9-90C9A7AC1281}"/>
              </a:ext>
            </a:extLst>
          </p:cNvPr>
          <p:cNvSpPr>
            <a:spLocks noChangeArrowheads="1"/>
          </p:cNvSpPr>
          <p:nvPr/>
        </p:nvSpPr>
        <p:spPr bwMode="auto">
          <a:xfrm rot="19560000">
            <a:off x="2514962" y="2711221"/>
            <a:ext cx="1030131"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Reporting</a:t>
            </a:r>
          </a:p>
        </p:txBody>
      </p:sp>
      <p:sp>
        <p:nvSpPr>
          <p:cNvPr id="23581" name="Rectangle 1052">
            <a:extLst>
              <a:ext uri="{FF2B5EF4-FFF2-40B4-BE49-F238E27FC236}">
                <a16:creationId xmlns:a16="http://schemas.microsoft.com/office/drawing/2014/main" id="{022936E1-91B1-46CC-BF47-0DC7E164F55E}"/>
              </a:ext>
            </a:extLst>
          </p:cNvPr>
          <p:cNvSpPr>
            <a:spLocks noChangeArrowheads="1"/>
          </p:cNvSpPr>
          <p:nvPr/>
        </p:nvSpPr>
        <p:spPr bwMode="auto">
          <a:xfrm rot="19560000">
            <a:off x="1385203" y="2667911"/>
            <a:ext cx="1137031" cy="3239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1516">
                <a:solidFill>
                  <a:srgbClr val="000000"/>
                </a:solidFill>
                <a:latin typeface="Arial" panose="020B0604020202020204" pitchFamily="34" charset="0"/>
              </a:rPr>
              <a:t>Operations</a:t>
            </a:r>
          </a:p>
        </p:txBody>
      </p:sp>
      <p:sp>
        <p:nvSpPr>
          <p:cNvPr id="23582" name="Rectangle 1056">
            <a:extLst>
              <a:ext uri="{FF2B5EF4-FFF2-40B4-BE49-F238E27FC236}">
                <a16:creationId xmlns:a16="http://schemas.microsoft.com/office/drawing/2014/main" id="{9B44570E-6007-4FEF-819B-9CE610D97EAA}"/>
              </a:ext>
            </a:extLst>
          </p:cNvPr>
          <p:cNvSpPr>
            <a:spLocks noChangeArrowheads="1"/>
          </p:cNvSpPr>
          <p:nvPr/>
        </p:nvSpPr>
        <p:spPr bwMode="auto">
          <a:xfrm>
            <a:off x="5031863" y="2409622"/>
            <a:ext cx="4643686" cy="46150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1" tIns="44913" rIns="91431" bIns="44913">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lgn="l">
              <a:buFont typeface="Wingdings" panose="05000000000000000000" pitchFamily="2" charset="2"/>
              <a:buChar char="ü"/>
            </a:pPr>
            <a:r>
              <a:rPr lang="en-US" altLang="en-US" sz="2100" dirty="0">
                <a:solidFill>
                  <a:srgbClr val="2323A5"/>
                </a:solidFill>
                <a:latin typeface="Arial" panose="020B0604020202020204" pitchFamily="34" charset="0"/>
              </a:rPr>
              <a:t>Assessment of a control system’s performance over time.</a:t>
            </a:r>
          </a:p>
          <a:p>
            <a:pPr marL="342900" indent="-342900" algn="l">
              <a:buFont typeface="Wingdings" panose="05000000000000000000" pitchFamily="2" charset="2"/>
              <a:buChar char="ü"/>
            </a:pPr>
            <a:r>
              <a:rPr lang="en-US" altLang="en-US" sz="2100" dirty="0">
                <a:solidFill>
                  <a:srgbClr val="2323A5"/>
                </a:solidFill>
                <a:latin typeface="Arial" panose="020B0604020202020204" pitchFamily="34" charset="0"/>
              </a:rPr>
              <a:t>Accomplished through a combination of ongoing monitoring activities, separate evaluations or a combination of the two.</a:t>
            </a:r>
          </a:p>
          <a:p>
            <a:pPr marL="342900" indent="-342900" algn="l">
              <a:buFont typeface="Wingdings" panose="05000000000000000000" pitchFamily="2" charset="2"/>
              <a:buChar char="ü"/>
            </a:pPr>
            <a:r>
              <a:rPr lang="en-US" altLang="en-US" sz="2100" dirty="0">
                <a:solidFill>
                  <a:srgbClr val="2323A5"/>
                </a:solidFill>
                <a:latin typeface="Arial" panose="020B0604020202020204" pitchFamily="34" charset="0"/>
              </a:rPr>
              <a:t>Internal control deficiencies are reported upstream – serious matters reported to top mgmt. and the board.</a:t>
            </a:r>
          </a:p>
          <a:p>
            <a:pPr marL="342900" indent="-342900" algn="l">
              <a:buFont typeface="Wingdings" panose="05000000000000000000" pitchFamily="2" charset="2"/>
              <a:buChar char="ü"/>
            </a:pPr>
            <a:r>
              <a:rPr lang="en-US" altLang="en-US" sz="2100" dirty="0">
                <a:solidFill>
                  <a:srgbClr val="2323A5"/>
                </a:solidFill>
                <a:latin typeface="Arial" panose="020B0604020202020204" pitchFamily="34" charset="0"/>
              </a:rPr>
              <a:t>The combination of ongoing and separate evaluations ensure the internal control system maintains effective over time.</a:t>
            </a:r>
          </a:p>
        </p:txBody>
      </p:sp>
      <p:sp>
        <p:nvSpPr>
          <p:cNvPr id="23583" name="Freeform 1065">
            <a:extLst>
              <a:ext uri="{FF2B5EF4-FFF2-40B4-BE49-F238E27FC236}">
                <a16:creationId xmlns:a16="http://schemas.microsoft.com/office/drawing/2014/main" id="{A26C07E3-A6AE-4159-AEA5-C8477EF40484}"/>
              </a:ext>
            </a:extLst>
          </p:cNvPr>
          <p:cNvSpPr>
            <a:spLocks/>
          </p:cNvSpPr>
          <p:nvPr/>
        </p:nvSpPr>
        <p:spPr bwMode="auto">
          <a:xfrm>
            <a:off x="3848086" y="2364709"/>
            <a:ext cx="1156510" cy="1387492"/>
          </a:xfrm>
          <a:custGeom>
            <a:avLst/>
            <a:gdLst>
              <a:gd name="T0" fmla="*/ 0 w 721"/>
              <a:gd name="T1" fmla="*/ 1371600 h 865"/>
              <a:gd name="T2" fmla="*/ 0 w 721"/>
              <a:gd name="T3" fmla="*/ 773113 h 865"/>
              <a:gd name="T4" fmla="*/ 1143000 w 721"/>
              <a:gd name="T5" fmla="*/ 0 h 865"/>
              <a:gd name="T6" fmla="*/ 1143000 w 721"/>
              <a:gd name="T7" fmla="*/ 579438 h 865"/>
              <a:gd name="T8" fmla="*/ 0 w 721"/>
              <a:gd name="T9" fmla="*/ 1371600 h 8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1" h="865">
                <a:moveTo>
                  <a:pt x="0" y="864"/>
                </a:moveTo>
                <a:lnTo>
                  <a:pt x="0" y="487"/>
                </a:lnTo>
                <a:lnTo>
                  <a:pt x="720" y="0"/>
                </a:lnTo>
                <a:lnTo>
                  <a:pt x="720" y="365"/>
                </a:lnTo>
                <a:lnTo>
                  <a:pt x="0" y="864"/>
                </a:lnTo>
              </a:path>
            </a:pathLst>
          </a:custGeom>
          <a:solidFill>
            <a:srgbClr val="0027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4" name="Freeform 1066">
            <a:extLst>
              <a:ext uri="{FF2B5EF4-FFF2-40B4-BE49-F238E27FC236}">
                <a16:creationId xmlns:a16="http://schemas.microsoft.com/office/drawing/2014/main" id="{1E7DC891-0EB2-4B05-A0D7-F1C2E7CF2054}"/>
              </a:ext>
            </a:extLst>
          </p:cNvPr>
          <p:cNvSpPr>
            <a:spLocks/>
          </p:cNvSpPr>
          <p:nvPr/>
        </p:nvSpPr>
        <p:spPr bwMode="auto">
          <a:xfrm>
            <a:off x="3856104" y="2991890"/>
            <a:ext cx="1143679" cy="766729"/>
          </a:xfrm>
          <a:custGeom>
            <a:avLst/>
            <a:gdLst>
              <a:gd name="T0" fmla="*/ 0 w 713"/>
              <a:gd name="T1" fmla="*/ 757238 h 478"/>
              <a:gd name="T2" fmla="*/ 1130300 w 713"/>
              <a:gd name="T3" fmla="*/ 0 h 478"/>
              <a:gd name="T4" fmla="*/ 0 w 713"/>
              <a:gd name="T5" fmla="*/ 757238 h 478"/>
              <a:gd name="T6" fmla="*/ 0 60000 65536"/>
              <a:gd name="T7" fmla="*/ 0 60000 65536"/>
              <a:gd name="T8" fmla="*/ 0 60000 65536"/>
            </a:gdLst>
            <a:ahLst/>
            <a:cxnLst>
              <a:cxn ang="T6">
                <a:pos x="T0" y="T1"/>
              </a:cxn>
              <a:cxn ang="T7">
                <a:pos x="T2" y="T3"/>
              </a:cxn>
              <a:cxn ang="T8">
                <a:pos x="T4" y="T5"/>
              </a:cxn>
            </a:cxnLst>
            <a:rect l="0" t="0" r="r" b="b"/>
            <a:pathLst>
              <a:path w="713" h="478">
                <a:moveTo>
                  <a:pt x="0" y="477"/>
                </a:moveTo>
                <a:lnTo>
                  <a:pt x="712" y="0"/>
                </a:lnTo>
                <a:lnTo>
                  <a:pt x="0" y="477"/>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Freeform 1067">
            <a:extLst>
              <a:ext uri="{FF2B5EF4-FFF2-40B4-BE49-F238E27FC236}">
                <a16:creationId xmlns:a16="http://schemas.microsoft.com/office/drawing/2014/main" id="{F3CDCEBA-B2C7-4285-8862-923C46DFDD60}"/>
              </a:ext>
            </a:extLst>
          </p:cNvPr>
          <p:cNvSpPr>
            <a:spLocks/>
          </p:cNvSpPr>
          <p:nvPr/>
        </p:nvSpPr>
        <p:spPr bwMode="auto">
          <a:xfrm>
            <a:off x="4731908" y="2555590"/>
            <a:ext cx="1605" cy="3033232"/>
          </a:xfrm>
          <a:custGeom>
            <a:avLst/>
            <a:gdLst>
              <a:gd name="T0" fmla="*/ 0 w 1"/>
              <a:gd name="T1" fmla="*/ 0 h 1891"/>
              <a:gd name="T2" fmla="*/ 0 w 1"/>
              <a:gd name="T3" fmla="*/ 3000375 h 1891"/>
              <a:gd name="T4" fmla="*/ 0 w 1"/>
              <a:gd name="T5" fmla="*/ 0 h 1891"/>
              <a:gd name="T6" fmla="*/ 0 60000 65536"/>
              <a:gd name="T7" fmla="*/ 0 60000 65536"/>
              <a:gd name="T8" fmla="*/ 0 60000 65536"/>
            </a:gdLst>
            <a:ahLst/>
            <a:cxnLst>
              <a:cxn ang="T6">
                <a:pos x="T0" y="T1"/>
              </a:cxn>
              <a:cxn ang="T7">
                <a:pos x="T2" y="T3"/>
              </a:cxn>
              <a:cxn ang="T8">
                <a:pos x="T4" y="T5"/>
              </a:cxn>
            </a:cxnLst>
            <a:rect l="0" t="0" r="r" b="b"/>
            <a:pathLst>
              <a:path w="1" h="1891">
                <a:moveTo>
                  <a:pt x="0" y="0"/>
                </a:moveTo>
                <a:lnTo>
                  <a:pt x="0" y="1890"/>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6" name="Freeform 1068">
            <a:extLst>
              <a:ext uri="{FF2B5EF4-FFF2-40B4-BE49-F238E27FC236}">
                <a16:creationId xmlns:a16="http://schemas.microsoft.com/office/drawing/2014/main" id="{CC2A486B-4309-4103-9824-E647D5B276A4}"/>
              </a:ext>
            </a:extLst>
          </p:cNvPr>
          <p:cNvSpPr>
            <a:spLocks/>
          </p:cNvSpPr>
          <p:nvPr/>
        </p:nvSpPr>
        <p:spPr bwMode="auto">
          <a:xfrm>
            <a:off x="4439973" y="2754491"/>
            <a:ext cx="1605" cy="3034837"/>
          </a:xfrm>
          <a:custGeom>
            <a:avLst/>
            <a:gdLst>
              <a:gd name="T0" fmla="*/ 0 w 1"/>
              <a:gd name="T1" fmla="*/ 0 h 1892"/>
              <a:gd name="T2" fmla="*/ 0 w 1"/>
              <a:gd name="T3" fmla="*/ 3001963 h 1892"/>
              <a:gd name="T4" fmla="*/ 0 w 1"/>
              <a:gd name="T5" fmla="*/ 0 h 1892"/>
              <a:gd name="T6" fmla="*/ 0 60000 65536"/>
              <a:gd name="T7" fmla="*/ 0 60000 65536"/>
              <a:gd name="T8" fmla="*/ 0 60000 65536"/>
            </a:gdLst>
            <a:ahLst/>
            <a:cxnLst>
              <a:cxn ang="T6">
                <a:pos x="T0" y="T1"/>
              </a:cxn>
              <a:cxn ang="T7">
                <a:pos x="T2" y="T3"/>
              </a:cxn>
              <a:cxn ang="T8">
                <a:pos x="T4" y="T5"/>
              </a:cxn>
            </a:cxnLst>
            <a:rect l="0" t="0" r="r" b="b"/>
            <a:pathLst>
              <a:path w="1" h="1892">
                <a:moveTo>
                  <a:pt x="0" y="0"/>
                </a:moveTo>
                <a:lnTo>
                  <a:pt x="0" y="1891"/>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Freeform 1069">
            <a:extLst>
              <a:ext uri="{FF2B5EF4-FFF2-40B4-BE49-F238E27FC236}">
                <a16:creationId xmlns:a16="http://schemas.microsoft.com/office/drawing/2014/main" id="{5AD580CE-3427-4D42-93AA-1F994DC85E52}"/>
              </a:ext>
            </a:extLst>
          </p:cNvPr>
          <p:cNvSpPr>
            <a:spLocks/>
          </p:cNvSpPr>
          <p:nvPr/>
        </p:nvSpPr>
        <p:spPr bwMode="auto">
          <a:xfrm>
            <a:off x="4160871" y="2956601"/>
            <a:ext cx="1605" cy="3030024"/>
          </a:xfrm>
          <a:custGeom>
            <a:avLst/>
            <a:gdLst>
              <a:gd name="T0" fmla="*/ 0 w 1"/>
              <a:gd name="T1" fmla="*/ 0 h 1889"/>
              <a:gd name="T2" fmla="*/ 0 w 1"/>
              <a:gd name="T3" fmla="*/ 2997200 h 1889"/>
              <a:gd name="T4" fmla="*/ 0 w 1"/>
              <a:gd name="T5" fmla="*/ 0 h 1889"/>
              <a:gd name="T6" fmla="*/ 0 60000 65536"/>
              <a:gd name="T7" fmla="*/ 0 60000 65536"/>
              <a:gd name="T8" fmla="*/ 0 60000 65536"/>
            </a:gdLst>
            <a:ahLst/>
            <a:cxnLst>
              <a:cxn ang="T6">
                <a:pos x="T0" y="T1"/>
              </a:cxn>
              <a:cxn ang="T7">
                <a:pos x="T2" y="T3"/>
              </a:cxn>
              <a:cxn ang="T8">
                <a:pos x="T4" y="T5"/>
              </a:cxn>
            </a:cxnLst>
            <a:rect l="0" t="0" r="r" b="b"/>
            <a:pathLst>
              <a:path w="1" h="1889">
                <a:moveTo>
                  <a:pt x="0" y="0"/>
                </a:moveTo>
                <a:lnTo>
                  <a:pt x="0" y="1888"/>
                </a:lnTo>
                <a:lnTo>
                  <a:pt x="0" y="0"/>
                </a:lnTo>
              </a:path>
            </a:pathLst>
          </a:custGeom>
          <a:noFill/>
          <a:ln w="12700" cap="rnd" cmpd="sng">
            <a:solidFill>
              <a:srgbClr val="FFFF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Title 3">
            <a:extLst>
              <a:ext uri="{FF2B5EF4-FFF2-40B4-BE49-F238E27FC236}">
                <a16:creationId xmlns:a16="http://schemas.microsoft.com/office/drawing/2014/main" id="{A61F4005-1425-4C95-963C-0FB31F4F5614}"/>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050">
            <a:extLst>
              <a:ext uri="{FF2B5EF4-FFF2-40B4-BE49-F238E27FC236}">
                <a16:creationId xmlns:a16="http://schemas.microsoft.com/office/drawing/2014/main" id="{A6CAAB02-76F2-4613-AB92-13671D6B29EB}"/>
              </a:ext>
            </a:extLst>
          </p:cNvPr>
          <p:cNvSpPr>
            <a:spLocks noGrp="1" noChangeArrowheads="1"/>
          </p:cNvSpPr>
          <p:nvPr>
            <p:ph idx="1"/>
          </p:nvPr>
        </p:nvSpPr>
        <p:spPr>
          <a:xfrm>
            <a:off x="694837" y="2196455"/>
            <a:ext cx="8161338" cy="4234656"/>
          </a:xfrm>
        </p:spPr>
        <p:txBody>
          <a:bodyPr>
            <a:noAutofit/>
          </a:bodyPr>
          <a:lstStyle/>
          <a:p>
            <a:pPr>
              <a:lnSpc>
                <a:spcPct val="89000"/>
              </a:lnSpc>
            </a:pPr>
            <a:r>
              <a:rPr lang="en-GB" altLang="en-US" sz="2000" b="1" u="sng" dirty="0">
                <a:solidFill>
                  <a:srgbClr val="2323A5"/>
                </a:solidFill>
                <a:latin typeface="Book Antiqua" panose="02040602050305030304" pitchFamily="18" charset="0"/>
              </a:rPr>
              <a:t>Control environment</a:t>
            </a:r>
            <a:r>
              <a:rPr lang="en-GB" altLang="en-US" sz="2000" b="1" dirty="0">
                <a:solidFill>
                  <a:srgbClr val="2323A5"/>
                </a:solidFill>
                <a:latin typeface="Book Antiqua" panose="02040602050305030304" pitchFamily="18" charset="0"/>
              </a:rPr>
              <a:t> </a:t>
            </a:r>
            <a:r>
              <a:rPr lang="en-GB" altLang="en-US" sz="2000" dirty="0">
                <a:solidFill>
                  <a:srgbClr val="2323A5"/>
                </a:solidFill>
                <a:latin typeface="Book Antiqua" panose="02040602050305030304" pitchFamily="18" charset="0"/>
              </a:rPr>
              <a:t>- Tone at the top, Ethics, People quality, Locations</a:t>
            </a:r>
          </a:p>
          <a:p>
            <a:pPr>
              <a:lnSpc>
                <a:spcPct val="89000"/>
              </a:lnSpc>
            </a:pPr>
            <a:br>
              <a:rPr lang="en-GB" altLang="en-US" sz="2000" b="1" dirty="0">
                <a:solidFill>
                  <a:srgbClr val="2323A5"/>
                </a:solidFill>
                <a:latin typeface="Book Antiqua" panose="02040602050305030304" pitchFamily="18" charset="0"/>
              </a:rPr>
            </a:br>
            <a:r>
              <a:rPr lang="en-GB" altLang="en-US" sz="2000" b="1" u="sng" dirty="0">
                <a:solidFill>
                  <a:srgbClr val="2323A5"/>
                </a:solidFill>
                <a:latin typeface="Book Antiqua" panose="02040602050305030304" pitchFamily="18" charset="0"/>
              </a:rPr>
              <a:t>Risk assessment</a:t>
            </a:r>
            <a:r>
              <a:rPr lang="en-GB" altLang="en-US" sz="2000" b="1" dirty="0">
                <a:solidFill>
                  <a:srgbClr val="2323A5"/>
                </a:solidFill>
                <a:latin typeface="Book Antiqua" panose="02040602050305030304" pitchFamily="18" charset="0"/>
              </a:rPr>
              <a:t>- </a:t>
            </a:r>
            <a:r>
              <a:rPr lang="en-GB" altLang="en-US" sz="2000" dirty="0">
                <a:solidFill>
                  <a:srgbClr val="2323A5"/>
                </a:solidFill>
                <a:latin typeface="Book Antiqua" panose="02040602050305030304" pitchFamily="18" charset="0"/>
              </a:rPr>
              <a:t>Strategy setting, Objectives setting, Risk Assessment, Change management</a:t>
            </a:r>
          </a:p>
          <a:p>
            <a:pPr>
              <a:lnSpc>
                <a:spcPct val="89000"/>
              </a:lnSpc>
            </a:pPr>
            <a:endParaRPr lang="en-GB" altLang="en-US" sz="2000" b="1" u="sng" dirty="0">
              <a:solidFill>
                <a:srgbClr val="2323A5"/>
              </a:solidFill>
              <a:latin typeface="Book Antiqua" panose="02040602050305030304" pitchFamily="18" charset="0"/>
            </a:endParaRPr>
          </a:p>
          <a:p>
            <a:pPr>
              <a:lnSpc>
                <a:spcPct val="89000"/>
              </a:lnSpc>
            </a:pPr>
            <a:r>
              <a:rPr lang="en-GB" altLang="en-US" sz="2000" b="1" u="sng" dirty="0">
                <a:solidFill>
                  <a:srgbClr val="2323A5"/>
                </a:solidFill>
                <a:latin typeface="Book Antiqua" panose="02040602050305030304" pitchFamily="18" charset="0"/>
              </a:rPr>
              <a:t>Control activities</a:t>
            </a:r>
            <a:r>
              <a:rPr lang="en-GB" altLang="en-US" sz="2000" b="1" dirty="0">
                <a:solidFill>
                  <a:srgbClr val="2323A5"/>
                </a:solidFill>
                <a:latin typeface="Book Antiqua" panose="02040602050305030304" pitchFamily="18" charset="0"/>
              </a:rPr>
              <a:t> - </a:t>
            </a:r>
            <a:r>
              <a:rPr lang="en-GB" altLang="en-US" sz="2000" dirty="0">
                <a:solidFill>
                  <a:srgbClr val="2323A5"/>
                </a:solidFill>
                <a:latin typeface="Book Antiqua" panose="02040602050305030304" pitchFamily="18" charset="0"/>
              </a:rPr>
              <a:t>Policies &amp; procedures, Management and supervision activities, Process controls design and execution</a:t>
            </a:r>
          </a:p>
          <a:p>
            <a:pPr>
              <a:lnSpc>
                <a:spcPct val="89000"/>
              </a:lnSpc>
            </a:pPr>
            <a:br>
              <a:rPr lang="en-GB" altLang="en-US" sz="2000" b="1" dirty="0">
                <a:solidFill>
                  <a:srgbClr val="2323A5"/>
                </a:solidFill>
                <a:latin typeface="Book Antiqua" panose="02040602050305030304" pitchFamily="18" charset="0"/>
              </a:rPr>
            </a:br>
            <a:r>
              <a:rPr lang="en-GB" altLang="en-US" sz="2000" b="1" u="sng" dirty="0">
                <a:solidFill>
                  <a:srgbClr val="2323A5"/>
                </a:solidFill>
                <a:latin typeface="Book Antiqua" panose="02040602050305030304" pitchFamily="18" charset="0"/>
              </a:rPr>
              <a:t>Information &amp; Communication</a:t>
            </a:r>
            <a:r>
              <a:rPr lang="en-GB" altLang="en-US" sz="2000" b="1" dirty="0">
                <a:solidFill>
                  <a:srgbClr val="2323A5"/>
                </a:solidFill>
                <a:latin typeface="Book Antiqua" panose="02040602050305030304" pitchFamily="18" charset="0"/>
              </a:rPr>
              <a:t> </a:t>
            </a:r>
            <a:r>
              <a:rPr lang="en-GB" altLang="en-US" sz="2000" dirty="0">
                <a:solidFill>
                  <a:srgbClr val="2323A5"/>
                </a:solidFill>
                <a:latin typeface="Book Antiqua" panose="02040602050305030304" pitchFamily="18" charset="0"/>
              </a:rPr>
              <a:t>- Operational, financial, regulatory reporting, Quality, timeliness of data flows, Communication channels</a:t>
            </a:r>
          </a:p>
          <a:p>
            <a:pPr>
              <a:lnSpc>
                <a:spcPct val="89000"/>
              </a:lnSpc>
            </a:pPr>
            <a:br>
              <a:rPr lang="en-GB" altLang="en-US" sz="2000" dirty="0">
                <a:solidFill>
                  <a:srgbClr val="2323A5"/>
                </a:solidFill>
                <a:latin typeface="Book Antiqua" panose="02040602050305030304" pitchFamily="18" charset="0"/>
              </a:rPr>
            </a:br>
            <a:r>
              <a:rPr lang="en-GB" altLang="en-US" sz="2000" b="1" u="sng" dirty="0">
                <a:solidFill>
                  <a:srgbClr val="2323A5"/>
                </a:solidFill>
                <a:latin typeface="Book Antiqua" panose="02040602050305030304" pitchFamily="18" charset="0"/>
              </a:rPr>
              <a:t>Monitoring </a:t>
            </a:r>
            <a:r>
              <a:rPr lang="en-GB" altLang="en-US" sz="2000" b="1" dirty="0">
                <a:solidFill>
                  <a:srgbClr val="2323A5"/>
                </a:solidFill>
                <a:latin typeface="Book Antiqua" panose="02040602050305030304" pitchFamily="18" charset="0"/>
              </a:rPr>
              <a:t>- </a:t>
            </a:r>
            <a:r>
              <a:rPr lang="en-GB" altLang="en-US" sz="2000" dirty="0">
                <a:solidFill>
                  <a:srgbClr val="2323A5"/>
                </a:solidFill>
                <a:latin typeface="Book Antiqua" panose="02040602050305030304" pitchFamily="18" charset="0"/>
              </a:rPr>
              <a:t>External and internal audit, Other compliance &amp; regulatory functions</a:t>
            </a:r>
          </a:p>
          <a:p>
            <a:pPr>
              <a:lnSpc>
                <a:spcPct val="89000"/>
              </a:lnSpc>
            </a:pPr>
            <a:endParaRPr lang="en-GB" altLang="en-US" b="1" dirty="0">
              <a:solidFill>
                <a:srgbClr val="2323A5"/>
              </a:solidFill>
              <a:latin typeface="Book Antiqua" panose="02040602050305030304" pitchFamily="18" charset="0"/>
            </a:endParaRPr>
          </a:p>
        </p:txBody>
      </p:sp>
      <p:sp>
        <p:nvSpPr>
          <p:cNvPr id="5" name="Slide Number Placeholder 3">
            <a:extLst>
              <a:ext uri="{FF2B5EF4-FFF2-40B4-BE49-F238E27FC236}">
                <a16:creationId xmlns:a16="http://schemas.microsoft.com/office/drawing/2014/main" id="{9696CBCA-D89A-4CC5-A7BA-FD8E636F74B4}"/>
              </a:ext>
            </a:extLst>
          </p:cNvPr>
          <p:cNvSpPr>
            <a:spLocks noGrp="1"/>
          </p:cNvSpPr>
          <p:nvPr>
            <p:ph type="sldNum" sz="quarter" idx="12"/>
          </p:nvPr>
        </p:nvSpPr>
        <p:spPr/>
        <p:txBody>
          <a:bodyPr/>
          <a:lstStyle/>
          <a:p>
            <a:pPr>
              <a:defRPr/>
            </a:pPr>
            <a:fld id="{DFBA7FD0-CFD2-4A55-B575-4C5B9CECE1FE}" type="slidenum">
              <a:rPr lang="en-GB" altLang="en-US"/>
              <a:pPr>
                <a:defRPr/>
              </a:pPr>
              <a:t>226</a:t>
            </a:fld>
            <a:endParaRPr lang="en-GB" altLang="en-US"/>
          </a:p>
        </p:txBody>
      </p:sp>
      <p:sp>
        <p:nvSpPr>
          <p:cNvPr id="25604" name="Rectangle 2051">
            <a:extLst>
              <a:ext uri="{FF2B5EF4-FFF2-40B4-BE49-F238E27FC236}">
                <a16:creationId xmlns:a16="http://schemas.microsoft.com/office/drawing/2014/main" id="{582CA9C7-E119-4E98-B685-768746B87114}"/>
              </a:ext>
            </a:extLst>
          </p:cNvPr>
          <p:cNvSpPr>
            <a:spLocks noChangeArrowheads="1"/>
          </p:cNvSpPr>
          <p:nvPr/>
        </p:nvSpPr>
        <p:spPr bwMode="auto">
          <a:xfrm>
            <a:off x="615950" y="1470818"/>
            <a:ext cx="9008269" cy="1616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2000"/>
              </a:lnSpc>
              <a:spcBef>
                <a:spcPct val="0"/>
              </a:spcBef>
              <a:buClrTx/>
            </a:pPr>
            <a:br>
              <a:rPr lang="en-US" altLang="en-US" sz="3840" u="sng">
                <a:solidFill>
                  <a:srgbClr val="2323A5"/>
                </a:solidFill>
                <a:latin typeface="Times New Roman" panose="02020603050405020304" pitchFamily="18" charset="0"/>
              </a:rPr>
            </a:br>
            <a:endParaRPr lang="en-GB" altLang="en-US" sz="3840" u="sng">
              <a:solidFill>
                <a:srgbClr val="2323A5"/>
              </a:solidFill>
              <a:latin typeface="Times New Roman" panose="02020603050405020304" pitchFamily="18" charset="0"/>
            </a:endParaRPr>
          </a:p>
        </p:txBody>
      </p:sp>
      <p:sp>
        <p:nvSpPr>
          <p:cNvPr id="7" name="TextBox 6">
            <a:extLst>
              <a:ext uri="{FF2B5EF4-FFF2-40B4-BE49-F238E27FC236}">
                <a16:creationId xmlns:a16="http://schemas.microsoft.com/office/drawing/2014/main" id="{DF4A9C69-2FE1-48AE-AF1E-1AAD4A476D22}"/>
              </a:ext>
            </a:extLst>
          </p:cNvPr>
          <p:cNvSpPr txBox="1"/>
          <p:nvPr/>
        </p:nvSpPr>
        <p:spPr>
          <a:xfrm>
            <a:off x="537064" y="1692202"/>
            <a:ext cx="8319111" cy="493815"/>
          </a:xfrm>
          <a:prstGeom prst="rect">
            <a:avLst/>
          </a:prstGeom>
          <a:noFill/>
        </p:spPr>
        <p:txBody>
          <a:bodyPr wrap="square">
            <a:spAutoFit/>
          </a:bodyPr>
          <a:lstStyle/>
          <a:p>
            <a:pPr>
              <a:lnSpc>
                <a:spcPct val="92000"/>
              </a:lnSpc>
              <a:spcBef>
                <a:spcPct val="0"/>
              </a:spcBef>
              <a:buClrTx/>
            </a:pPr>
            <a:r>
              <a:rPr lang="en-US" altLang="en-US" sz="2829" b="1" dirty="0">
                <a:solidFill>
                  <a:srgbClr val="FF0000"/>
                </a:solidFill>
                <a:latin typeface="Book Antiqua" panose="02040602050305030304" pitchFamily="18" charset="0"/>
              </a:rPr>
              <a:t>The Five COSO Components of Control</a:t>
            </a:r>
          </a:p>
        </p:txBody>
      </p:sp>
      <p:sp>
        <p:nvSpPr>
          <p:cNvPr id="6" name="Title 3">
            <a:extLst>
              <a:ext uri="{FF2B5EF4-FFF2-40B4-BE49-F238E27FC236}">
                <a16:creationId xmlns:a16="http://schemas.microsoft.com/office/drawing/2014/main" id="{CB731B93-EB45-8F53-133B-5F0608EBD1FD}"/>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98F00816-6614-43D8-A266-E074123DDA6B}"/>
              </a:ext>
            </a:extLst>
          </p:cNvPr>
          <p:cNvSpPr>
            <a:spLocks noChangeArrowheads="1"/>
          </p:cNvSpPr>
          <p:nvPr/>
        </p:nvSpPr>
        <p:spPr bwMode="auto">
          <a:xfrm>
            <a:off x="1304083" y="2009775"/>
            <a:ext cx="7712207"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913" tIns="44913" rIns="44913" bIns="44913" anchor="ctr"/>
          <a:lstStyle>
            <a:lvl1pPr defTabSz="885825">
              <a:lnSpc>
                <a:spcPct val="109000"/>
              </a:lnSpc>
              <a:spcBef>
                <a:spcPct val="55000"/>
              </a:spcBef>
              <a:buClr>
                <a:srgbClr val="1E6E04"/>
              </a:buClr>
              <a:defRPr sz="2100">
                <a:solidFill>
                  <a:schemeClr val="tx1"/>
                </a:solidFill>
                <a:latin typeface="Arial" panose="020B0604020202020204" pitchFamily="34" charset="0"/>
              </a:defRPr>
            </a:lvl1pPr>
            <a:lvl2pPr marL="228600" indent="-227013" defTabSz="885825">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defTabSz="885825">
              <a:lnSpc>
                <a:spcPct val="109000"/>
              </a:lnSpc>
              <a:buClr>
                <a:schemeClr val="accent1"/>
              </a:buClr>
              <a:buChar char="–"/>
              <a:defRPr sz="2100">
                <a:solidFill>
                  <a:schemeClr val="tx1"/>
                </a:solidFill>
                <a:latin typeface="Arial" panose="020B0604020202020204" pitchFamily="34" charset="0"/>
              </a:defRPr>
            </a:lvl3pPr>
            <a:lvl4pPr marL="1712913" indent="-228600" defTabSz="885825">
              <a:spcBef>
                <a:spcPct val="20000"/>
              </a:spcBef>
              <a:buChar char="–"/>
              <a:defRPr sz="2000">
                <a:solidFill>
                  <a:schemeClr val="tx1"/>
                </a:solidFill>
                <a:latin typeface="Times New Roman" panose="02020603050405020304" pitchFamily="18" charset="0"/>
              </a:defRPr>
            </a:lvl4pPr>
            <a:lvl5pPr marL="2052638" indent="-225425" defTabSz="885825">
              <a:spcBef>
                <a:spcPct val="20000"/>
              </a:spcBef>
              <a:buChar char="»"/>
              <a:defRPr sz="2000">
                <a:solidFill>
                  <a:schemeClr val="tx1"/>
                </a:solidFill>
                <a:latin typeface="Times New Roman" panose="02020603050405020304" pitchFamily="18" charset="0"/>
              </a:defRPr>
            </a:lvl5pPr>
            <a:lvl6pPr marL="25098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endParaRPr lang="en-US" altLang="en-US" sz="2829">
              <a:solidFill>
                <a:schemeClr val="tx2"/>
              </a:solidFill>
            </a:endParaRPr>
          </a:p>
        </p:txBody>
      </p:sp>
      <p:sp>
        <p:nvSpPr>
          <p:cNvPr id="38915" name="Rectangle 3">
            <a:extLst>
              <a:ext uri="{FF2B5EF4-FFF2-40B4-BE49-F238E27FC236}">
                <a16:creationId xmlns:a16="http://schemas.microsoft.com/office/drawing/2014/main" id="{9B36B7A1-7492-4B57-B52C-3AC50839CF19}"/>
              </a:ext>
            </a:extLst>
          </p:cNvPr>
          <p:cNvSpPr>
            <a:spLocks noChangeArrowheads="1"/>
          </p:cNvSpPr>
          <p:nvPr/>
        </p:nvSpPr>
        <p:spPr bwMode="auto">
          <a:xfrm>
            <a:off x="1304083" y="2009775"/>
            <a:ext cx="7712207"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913" tIns="44913" rIns="44913" bIns="44913" anchor="ctr"/>
          <a:lstStyle>
            <a:lvl1pPr defTabSz="885825">
              <a:lnSpc>
                <a:spcPct val="109000"/>
              </a:lnSpc>
              <a:spcBef>
                <a:spcPct val="55000"/>
              </a:spcBef>
              <a:buClr>
                <a:srgbClr val="1E6E04"/>
              </a:buClr>
              <a:defRPr sz="2100">
                <a:solidFill>
                  <a:schemeClr val="tx1"/>
                </a:solidFill>
                <a:latin typeface="Arial" panose="020B0604020202020204" pitchFamily="34" charset="0"/>
              </a:defRPr>
            </a:lvl1pPr>
            <a:lvl2pPr marL="228600" indent="-227013" defTabSz="885825">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defTabSz="885825">
              <a:lnSpc>
                <a:spcPct val="109000"/>
              </a:lnSpc>
              <a:buClr>
                <a:schemeClr val="accent1"/>
              </a:buClr>
              <a:buChar char="–"/>
              <a:defRPr sz="2100">
                <a:solidFill>
                  <a:schemeClr val="tx1"/>
                </a:solidFill>
                <a:latin typeface="Arial" panose="020B0604020202020204" pitchFamily="34" charset="0"/>
              </a:defRPr>
            </a:lvl3pPr>
            <a:lvl4pPr marL="1712913" indent="-228600" defTabSz="885825">
              <a:spcBef>
                <a:spcPct val="20000"/>
              </a:spcBef>
              <a:buChar char="–"/>
              <a:defRPr sz="2000">
                <a:solidFill>
                  <a:schemeClr val="tx1"/>
                </a:solidFill>
                <a:latin typeface="Times New Roman" panose="02020603050405020304" pitchFamily="18" charset="0"/>
              </a:defRPr>
            </a:lvl4pPr>
            <a:lvl5pPr marL="2052638" indent="-225425" defTabSz="885825">
              <a:spcBef>
                <a:spcPct val="20000"/>
              </a:spcBef>
              <a:buChar char="»"/>
              <a:defRPr sz="2000">
                <a:solidFill>
                  <a:schemeClr val="tx1"/>
                </a:solidFill>
                <a:latin typeface="Times New Roman" panose="02020603050405020304" pitchFamily="18" charset="0"/>
              </a:defRPr>
            </a:lvl5pPr>
            <a:lvl6pPr marL="25098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endParaRPr lang="en-US" altLang="en-US" sz="2829">
              <a:solidFill>
                <a:schemeClr val="tx2"/>
              </a:solidFill>
            </a:endParaRPr>
          </a:p>
        </p:txBody>
      </p:sp>
      <p:sp>
        <p:nvSpPr>
          <p:cNvPr id="38916" name="Rectangle 4">
            <a:extLst>
              <a:ext uri="{FF2B5EF4-FFF2-40B4-BE49-F238E27FC236}">
                <a16:creationId xmlns:a16="http://schemas.microsoft.com/office/drawing/2014/main" id="{A7404FD1-B6C0-4434-8F69-5F187A998F6C}"/>
              </a:ext>
            </a:extLst>
          </p:cNvPr>
          <p:cNvSpPr>
            <a:spLocks noChangeArrowheads="1"/>
          </p:cNvSpPr>
          <p:nvPr/>
        </p:nvSpPr>
        <p:spPr bwMode="auto">
          <a:xfrm>
            <a:off x="567027" y="2340471"/>
            <a:ext cx="8875133" cy="360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92100" indent="-292100">
              <a:lnSpc>
                <a:spcPct val="109000"/>
              </a:lnSpc>
              <a:spcBef>
                <a:spcPct val="55000"/>
              </a:spcBef>
              <a:buClr>
                <a:srgbClr val="1E6E04"/>
              </a:buClr>
              <a:defRPr sz="2100">
                <a:solidFill>
                  <a:schemeClr val="tx1"/>
                </a:solidFill>
                <a:latin typeface="Arial" panose="020B0604020202020204" pitchFamily="34" charset="0"/>
              </a:defRPr>
            </a:lvl1pPr>
            <a:lvl2pPr marL="1516063" indent="-373063">
              <a:lnSpc>
                <a:spcPct val="109000"/>
              </a:lnSpc>
              <a:spcBef>
                <a:spcPct val="52000"/>
              </a:spcBef>
              <a:buClr>
                <a:schemeClr val="accent1"/>
              </a:buClr>
              <a:buChar char="•"/>
              <a:defRPr sz="2100">
                <a:solidFill>
                  <a:schemeClr val="tx1"/>
                </a:solidFill>
                <a:latin typeface="Arial" panose="020B0604020202020204" pitchFamily="34" charset="0"/>
              </a:defRPr>
            </a:lvl2pPr>
            <a:lvl3pPr marL="1706563" indent="-284163">
              <a:lnSpc>
                <a:spcPct val="109000"/>
              </a:lnSpc>
              <a:buClr>
                <a:schemeClr val="accent1"/>
              </a:buClr>
              <a:buChar char="–"/>
              <a:defRPr sz="2100">
                <a:solidFill>
                  <a:schemeClr val="tx1"/>
                </a:solidFill>
                <a:latin typeface="Arial" panose="020B0604020202020204" pitchFamily="34" charset="0"/>
              </a:defRPr>
            </a:lvl3pPr>
            <a:lvl4pPr marL="1897063" indent="-228600">
              <a:spcBef>
                <a:spcPct val="20000"/>
              </a:spcBef>
              <a:buChar char="–"/>
              <a:defRPr sz="2000">
                <a:solidFill>
                  <a:schemeClr val="tx1"/>
                </a:solidFill>
                <a:latin typeface="Times New Roman" panose="02020603050405020304" pitchFamily="18" charset="0"/>
              </a:defRPr>
            </a:lvl4pPr>
            <a:lvl5pPr marL="2087563" indent="-225425">
              <a:spcBef>
                <a:spcPct val="20000"/>
              </a:spcBef>
              <a:buChar char="»"/>
              <a:defRPr sz="2000">
                <a:solidFill>
                  <a:schemeClr val="tx1"/>
                </a:solidFill>
                <a:latin typeface="Times New Roman" panose="02020603050405020304" pitchFamily="18" charset="0"/>
              </a:defRPr>
            </a:lvl5pPr>
            <a:lvl6pPr marL="2544763"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3001963"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59163"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916363"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10000"/>
              </a:lnSpc>
              <a:spcBef>
                <a:spcPct val="50000"/>
              </a:spcBef>
              <a:buClrTx/>
              <a:buSzPct val="75000"/>
              <a:buFontTx/>
              <a:buChar char="•"/>
            </a:pPr>
            <a:r>
              <a:rPr lang="en-US" altLang="en-US" sz="2223" dirty="0">
                <a:solidFill>
                  <a:srgbClr val="2323A5"/>
                </a:solidFill>
                <a:latin typeface="Book Antiqua" panose="02040602050305030304" pitchFamily="18" charset="0"/>
              </a:rPr>
              <a:t>Developed as a response to a lack of common “risk” terminology and widely accepted </a:t>
            </a:r>
            <a:r>
              <a:rPr lang="en-US" altLang="en-US" sz="1819" dirty="0">
                <a:solidFill>
                  <a:srgbClr val="2323A5"/>
                </a:solidFill>
                <a:latin typeface="Book Antiqua" panose="02040602050305030304" pitchFamily="18" charset="0"/>
              </a:rPr>
              <a:t>principles</a:t>
            </a:r>
            <a:r>
              <a:rPr lang="en-US" altLang="en-US" sz="2223" dirty="0">
                <a:solidFill>
                  <a:srgbClr val="2323A5"/>
                </a:solidFill>
                <a:latin typeface="Book Antiqua" panose="02040602050305030304" pitchFamily="18" charset="0"/>
              </a:rPr>
              <a:t> that can be used by management to develop an effective risk management architecture</a:t>
            </a:r>
          </a:p>
          <a:p>
            <a:pPr>
              <a:lnSpc>
                <a:spcPct val="110000"/>
              </a:lnSpc>
              <a:spcBef>
                <a:spcPct val="50000"/>
              </a:spcBef>
              <a:buClrTx/>
              <a:buSzPct val="75000"/>
              <a:buFontTx/>
              <a:buChar char="•"/>
            </a:pPr>
            <a:r>
              <a:rPr lang="en-US" altLang="en-US" sz="2223" dirty="0">
                <a:solidFill>
                  <a:srgbClr val="2323A5"/>
                </a:solidFill>
                <a:latin typeface="Book Antiqua" panose="02040602050305030304" pitchFamily="18" charset="0"/>
              </a:rPr>
              <a:t>Incorporates COSO Internal Control framework </a:t>
            </a:r>
          </a:p>
          <a:p>
            <a:pPr lvl="1">
              <a:lnSpc>
                <a:spcPct val="55000"/>
              </a:lnSpc>
              <a:spcBef>
                <a:spcPct val="50000"/>
              </a:spcBef>
              <a:buClrTx/>
              <a:buSzPct val="75000"/>
            </a:pPr>
            <a:r>
              <a:rPr lang="en-US" altLang="en-US" sz="2223" dirty="0">
                <a:solidFill>
                  <a:srgbClr val="2323A5"/>
                </a:solidFill>
                <a:latin typeface="Book Antiqua" panose="02040602050305030304" pitchFamily="18" charset="0"/>
              </a:rPr>
              <a:t>5 of 8 components from original framework</a:t>
            </a:r>
          </a:p>
          <a:p>
            <a:pPr lvl="1">
              <a:lnSpc>
                <a:spcPct val="55000"/>
              </a:lnSpc>
              <a:spcBef>
                <a:spcPct val="50000"/>
              </a:spcBef>
              <a:buClrTx/>
              <a:buSzPct val="75000"/>
            </a:pPr>
            <a:r>
              <a:rPr lang="en-US" altLang="en-US" sz="2223" dirty="0">
                <a:solidFill>
                  <a:srgbClr val="2323A5"/>
                </a:solidFill>
                <a:latin typeface="Book Antiqua" panose="02040602050305030304" pitchFamily="18" charset="0"/>
              </a:rPr>
              <a:t>Internal Control is an integral part of ERM</a:t>
            </a:r>
          </a:p>
          <a:p>
            <a:pPr>
              <a:lnSpc>
                <a:spcPct val="110000"/>
              </a:lnSpc>
              <a:spcBef>
                <a:spcPct val="50000"/>
              </a:spcBef>
              <a:buClrTx/>
              <a:buSzPct val="75000"/>
              <a:buFontTx/>
              <a:buChar char="•"/>
            </a:pPr>
            <a:endParaRPr lang="en-US" altLang="en-US" sz="2223" dirty="0">
              <a:solidFill>
                <a:srgbClr val="2323A5"/>
              </a:solidFill>
              <a:latin typeface="Book Antiqua" panose="02040602050305030304" pitchFamily="18" charset="0"/>
            </a:endParaRPr>
          </a:p>
          <a:p>
            <a:pPr>
              <a:lnSpc>
                <a:spcPct val="110000"/>
              </a:lnSpc>
              <a:spcBef>
                <a:spcPct val="50000"/>
              </a:spcBef>
              <a:buClrTx/>
              <a:buSzPct val="75000"/>
              <a:buFontTx/>
              <a:buChar char="•"/>
            </a:pPr>
            <a:endParaRPr lang="en-US" altLang="en-US" sz="2223" dirty="0">
              <a:solidFill>
                <a:srgbClr val="2323A5"/>
              </a:solidFill>
              <a:latin typeface="Book Antiqua" panose="02040602050305030304" pitchFamily="18" charset="0"/>
            </a:endParaRPr>
          </a:p>
        </p:txBody>
      </p:sp>
      <p:sp>
        <p:nvSpPr>
          <p:cNvPr id="38917" name="Rectangle 5">
            <a:extLst>
              <a:ext uri="{FF2B5EF4-FFF2-40B4-BE49-F238E27FC236}">
                <a16:creationId xmlns:a16="http://schemas.microsoft.com/office/drawing/2014/main" id="{1DE81903-2286-46E0-BAFF-B99466932F7D}"/>
              </a:ext>
            </a:extLst>
          </p:cNvPr>
          <p:cNvSpPr>
            <a:spLocks noGrp="1" noChangeArrowheads="1"/>
          </p:cNvSpPr>
          <p:nvPr>
            <p:ph type="title"/>
          </p:nvPr>
        </p:nvSpPr>
        <p:spPr>
          <a:xfrm>
            <a:off x="0" y="1612148"/>
            <a:ext cx="6948321" cy="603325"/>
          </a:xfrm>
        </p:spPr>
        <p:txBody>
          <a:bodyPr vert="horz" wrap="square" lIns="44913" tIns="44913" rIns="44913" bIns="44913" numCol="1" rtlCol="0" anchor="ctr" anchorCtr="0" compatLnSpc="1">
            <a:prstTxWarp prst="textNoShape">
              <a:avLst/>
            </a:prstTxWarp>
            <a:normAutofit/>
          </a:bodyPr>
          <a:lstStyle/>
          <a:p>
            <a:pPr defTabSz="384962"/>
            <a:r>
              <a:rPr lang="en-US" altLang="en-US" sz="2800" b="1" dirty="0">
                <a:solidFill>
                  <a:srgbClr val="FF0000"/>
                </a:solidFill>
                <a:latin typeface="Book Antiqua" panose="02040602050305030304" pitchFamily="18" charset="0"/>
              </a:rPr>
              <a:t>		COSO Enterprise Risk Management</a:t>
            </a:r>
          </a:p>
        </p:txBody>
      </p:sp>
      <p:sp>
        <p:nvSpPr>
          <p:cNvPr id="6" name="Title 3">
            <a:extLst>
              <a:ext uri="{FF2B5EF4-FFF2-40B4-BE49-F238E27FC236}">
                <a16:creationId xmlns:a16="http://schemas.microsoft.com/office/drawing/2014/main" id="{4220B7BF-DAAB-4D28-8E57-5BE694E3456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p:wipe dir="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425" b="1" dirty="0">
                <a:solidFill>
                  <a:srgbClr val="FF0000"/>
                </a:solidFill>
                <a:latin typeface="Book Antiqua" panose="02040602050305030304" pitchFamily="18" charset="0"/>
              </a:rPr>
              <a:t>COSO Enterprise Risk Management framework</a:t>
            </a:r>
          </a:p>
          <a:p>
            <a:pPr marL="458663" indent="-345566" defTabSz="905068">
              <a:lnSpc>
                <a:spcPct val="150000"/>
              </a:lnSpc>
              <a:spcBef>
                <a:spcPct val="20000"/>
              </a:spcBef>
              <a:spcAft>
                <a:spcPct val="20000"/>
              </a:spcAft>
              <a:buClr>
                <a:srgbClr val="000000"/>
              </a:buClr>
              <a:defRPr/>
            </a:pPr>
            <a:endParaRPr lang="en-GB" sz="2425"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err="1">
                <a:latin typeface="Book Antiqua" panose="02040602050305030304" pitchFamily="18" charset="0"/>
              </a:rPr>
              <a:t>Xx</a:t>
            </a:r>
            <a:r>
              <a:rPr lang="en-GB" sz="1605" kern="0" dirty="0">
                <a:latin typeface="Book Antiqua" panose="02040602050305030304" pitchFamily="18" charset="0"/>
              </a:rPr>
              <a:t>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93ACAF4C-D480-9880-4C8F-B5E30884D9C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4074398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509DF47-31F4-4EC3-AC81-001A192069B7}"/>
              </a:ext>
            </a:extLst>
          </p:cNvPr>
          <p:cNvSpPr>
            <a:spLocks noChangeArrowheads="1"/>
          </p:cNvSpPr>
          <p:nvPr/>
        </p:nvSpPr>
        <p:spPr bwMode="auto">
          <a:xfrm>
            <a:off x="1304083" y="2009775"/>
            <a:ext cx="7712207"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913" tIns="44913" rIns="44913" bIns="44913" anchor="ctr"/>
          <a:lstStyle>
            <a:lvl1pPr defTabSz="885825">
              <a:lnSpc>
                <a:spcPct val="109000"/>
              </a:lnSpc>
              <a:spcBef>
                <a:spcPct val="55000"/>
              </a:spcBef>
              <a:buClr>
                <a:srgbClr val="1E6E04"/>
              </a:buClr>
              <a:defRPr sz="2100">
                <a:solidFill>
                  <a:schemeClr val="tx1"/>
                </a:solidFill>
                <a:latin typeface="Arial" panose="020B0604020202020204" pitchFamily="34" charset="0"/>
              </a:defRPr>
            </a:lvl1pPr>
            <a:lvl2pPr marL="228600" indent="-227013" defTabSz="885825">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defTabSz="885825">
              <a:lnSpc>
                <a:spcPct val="109000"/>
              </a:lnSpc>
              <a:buClr>
                <a:schemeClr val="accent1"/>
              </a:buClr>
              <a:buChar char="–"/>
              <a:defRPr sz="2100">
                <a:solidFill>
                  <a:schemeClr val="tx1"/>
                </a:solidFill>
                <a:latin typeface="Arial" panose="020B0604020202020204" pitchFamily="34" charset="0"/>
              </a:defRPr>
            </a:lvl3pPr>
            <a:lvl4pPr marL="1712913" indent="-228600" defTabSz="885825">
              <a:spcBef>
                <a:spcPct val="20000"/>
              </a:spcBef>
              <a:buChar char="–"/>
              <a:defRPr sz="2000">
                <a:solidFill>
                  <a:schemeClr val="tx1"/>
                </a:solidFill>
                <a:latin typeface="Times New Roman" panose="02020603050405020304" pitchFamily="18" charset="0"/>
              </a:defRPr>
            </a:lvl4pPr>
            <a:lvl5pPr marL="2052638" indent="-225425" defTabSz="885825">
              <a:spcBef>
                <a:spcPct val="20000"/>
              </a:spcBef>
              <a:buChar char="»"/>
              <a:defRPr sz="2000">
                <a:solidFill>
                  <a:schemeClr val="tx1"/>
                </a:solidFill>
                <a:latin typeface="Times New Roman" panose="02020603050405020304" pitchFamily="18" charset="0"/>
              </a:defRPr>
            </a:lvl5pPr>
            <a:lvl6pPr marL="25098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endParaRPr lang="en-US" altLang="en-US" sz="2829">
              <a:solidFill>
                <a:schemeClr val="tx2"/>
              </a:solidFill>
            </a:endParaRPr>
          </a:p>
        </p:txBody>
      </p:sp>
      <p:sp>
        <p:nvSpPr>
          <p:cNvPr id="39939" name="Rectangle 3">
            <a:extLst>
              <a:ext uri="{FF2B5EF4-FFF2-40B4-BE49-F238E27FC236}">
                <a16:creationId xmlns:a16="http://schemas.microsoft.com/office/drawing/2014/main" id="{0B28D903-A778-4D02-B6D3-E86AD8CCABCB}"/>
              </a:ext>
            </a:extLst>
          </p:cNvPr>
          <p:cNvSpPr>
            <a:spLocks noChangeArrowheads="1"/>
          </p:cNvSpPr>
          <p:nvPr/>
        </p:nvSpPr>
        <p:spPr bwMode="auto">
          <a:xfrm>
            <a:off x="1304083" y="2009775"/>
            <a:ext cx="7712207"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913" tIns="44913" rIns="44913" bIns="44913" anchor="ctr"/>
          <a:lstStyle>
            <a:lvl1pPr defTabSz="885825">
              <a:lnSpc>
                <a:spcPct val="109000"/>
              </a:lnSpc>
              <a:spcBef>
                <a:spcPct val="55000"/>
              </a:spcBef>
              <a:buClr>
                <a:srgbClr val="1E6E04"/>
              </a:buClr>
              <a:defRPr sz="2100">
                <a:solidFill>
                  <a:schemeClr val="tx1"/>
                </a:solidFill>
                <a:latin typeface="Arial" panose="020B0604020202020204" pitchFamily="34" charset="0"/>
              </a:defRPr>
            </a:lvl1pPr>
            <a:lvl2pPr marL="228600" indent="-227013" defTabSz="885825">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defTabSz="885825">
              <a:lnSpc>
                <a:spcPct val="109000"/>
              </a:lnSpc>
              <a:buClr>
                <a:schemeClr val="accent1"/>
              </a:buClr>
              <a:buChar char="–"/>
              <a:defRPr sz="2100">
                <a:solidFill>
                  <a:schemeClr val="tx1"/>
                </a:solidFill>
                <a:latin typeface="Arial" panose="020B0604020202020204" pitchFamily="34" charset="0"/>
              </a:defRPr>
            </a:lvl3pPr>
            <a:lvl4pPr marL="1712913" indent="-228600" defTabSz="885825">
              <a:spcBef>
                <a:spcPct val="20000"/>
              </a:spcBef>
              <a:buChar char="–"/>
              <a:defRPr sz="2000">
                <a:solidFill>
                  <a:schemeClr val="tx1"/>
                </a:solidFill>
                <a:latin typeface="Times New Roman" panose="02020603050405020304" pitchFamily="18" charset="0"/>
              </a:defRPr>
            </a:lvl4pPr>
            <a:lvl5pPr marL="2052638" indent="-225425" defTabSz="885825">
              <a:spcBef>
                <a:spcPct val="20000"/>
              </a:spcBef>
              <a:buChar char="»"/>
              <a:defRPr sz="2000">
                <a:solidFill>
                  <a:schemeClr val="tx1"/>
                </a:solidFill>
                <a:latin typeface="Times New Roman" panose="02020603050405020304" pitchFamily="18" charset="0"/>
              </a:defRPr>
            </a:lvl5pPr>
            <a:lvl6pPr marL="25098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defTabSz="8858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buClrTx/>
            </a:pPr>
            <a:endParaRPr lang="en-US" altLang="en-US" sz="2829">
              <a:solidFill>
                <a:schemeClr val="tx2"/>
              </a:solidFill>
            </a:endParaRPr>
          </a:p>
        </p:txBody>
      </p:sp>
      <p:sp>
        <p:nvSpPr>
          <p:cNvPr id="39940" name="Rectangle 4">
            <a:extLst>
              <a:ext uri="{FF2B5EF4-FFF2-40B4-BE49-F238E27FC236}">
                <a16:creationId xmlns:a16="http://schemas.microsoft.com/office/drawing/2014/main" id="{3FCF27F3-DF94-476C-BD82-3A1CADEA87DD}"/>
              </a:ext>
            </a:extLst>
          </p:cNvPr>
          <p:cNvSpPr>
            <a:spLocks noChangeArrowheads="1"/>
          </p:cNvSpPr>
          <p:nvPr/>
        </p:nvSpPr>
        <p:spPr bwMode="auto">
          <a:xfrm>
            <a:off x="377933" y="2484487"/>
            <a:ext cx="8875133" cy="355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92100" indent="-292100">
              <a:lnSpc>
                <a:spcPct val="109000"/>
              </a:lnSpc>
              <a:spcBef>
                <a:spcPct val="55000"/>
              </a:spcBef>
              <a:buClr>
                <a:srgbClr val="1E6E04"/>
              </a:buClr>
              <a:defRPr sz="2100">
                <a:solidFill>
                  <a:schemeClr val="tx1"/>
                </a:solidFill>
                <a:latin typeface="Arial" panose="020B0604020202020204" pitchFamily="34" charset="0"/>
              </a:defRPr>
            </a:lvl1pPr>
            <a:lvl2pPr marL="1516063" indent="-373063">
              <a:lnSpc>
                <a:spcPct val="109000"/>
              </a:lnSpc>
              <a:spcBef>
                <a:spcPct val="52000"/>
              </a:spcBef>
              <a:buClr>
                <a:schemeClr val="accent1"/>
              </a:buClr>
              <a:buChar char="•"/>
              <a:defRPr sz="2100">
                <a:solidFill>
                  <a:schemeClr val="tx1"/>
                </a:solidFill>
                <a:latin typeface="Arial" panose="020B0604020202020204" pitchFamily="34" charset="0"/>
              </a:defRPr>
            </a:lvl2pPr>
            <a:lvl3pPr marL="1706563" indent="-284163">
              <a:lnSpc>
                <a:spcPct val="109000"/>
              </a:lnSpc>
              <a:buClr>
                <a:schemeClr val="accent1"/>
              </a:buClr>
              <a:buChar char="–"/>
              <a:defRPr sz="2100">
                <a:solidFill>
                  <a:schemeClr val="tx1"/>
                </a:solidFill>
                <a:latin typeface="Arial" panose="020B0604020202020204" pitchFamily="34" charset="0"/>
              </a:defRPr>
            </a:lvl3pPr>
            <a:lvl4pPr marL="1897063" indent="-228600">
              <a:spcBef>
                <a:spcPct val="20000"/>
              </a:spcBef>
              <a:buChar char="–"/>
              <a:defRPr sz="2000">
                <a:solidFill>
                  <a:schemeClr val="tx1"/>
                </a:solidFill>
                <a:latin typeface="Times New Roman" panose="02020603050405020304" pitchFamily="18" charset="0"/>
              </a:defRPr>
            </a:lvl4pPr>
            <a:lvl5pPr marL="2087563" indent="-225425">
              <a:spcBef>
                <a:spcPct val="20000"/>
              </a:spcBef>
              <a:buChar char="»"/>
              <a:defRPr sz="2000">
                <a:solidFill>
                  <a:schemeClr val="tx1"/>
                </a:solidFill>
                <a:latin typeface="Times New Roman" panose="02020603050405020304" pitchFamily="18" charset="0"/>
              </a:defRPr>
            </a:lvl5pPr>
            <a:lvl6pPr marL="2544763"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3001963"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59163"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916363"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0">
              <a:lnSpc>
                <a:spcPct val="110000"/>
              </a:lnSpc>
              <a:spcBef>
                <a:spcPct val="50000"/>
              </a:spcBef>
              <a:buClrTx/>
              <a:buSzPct val="75000"/>
            </a:pPr>
            <a:r>
              <a:rPr lang="en-US" altLang="en-US" sz="2000" dirty="0">
                <a:solidFill>
                  <a:srgbClr val="2323A5"/>
                </a:solidFill>
                <a:latin typeface="Book Antiqua" panose="02040602050305030304" pitchFamily="18" charset="0"/>
              </a:rPr>
              <a:t>“A </a:t>
            </a:r>
            <a:r>
              <a:rPr lang="en-US" altLang="en-US" sz="2000" u="sng" dirty="0">
                <a:solidFill>
                  <a:srgbClr val="2323A5"/>
                </a:solidFill>
                <a:latin typeface="Book Antiqua" panose="02040602050305030304" pitchFamily="18" charset="0"/>
              </a:rPr>
              <a:t>PROCESS</a:t>
            </a:r>
            <a:r>
              <a:rPr lang="en-US" altLang="en-US" sz="2000" dirty="0">
                <a:solidFill>
                  <a:srgbClr val="2323A5"/>
                </a:solidFill>
                <a:latin typeface="Book Antiqua" panose="02040602050305030304" pitchFamily="18" charset="0"/>
              </a:rPr>
              <a:t>, </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effected by an entity's board of directors, management  and other personnel, </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applied in strategy setting across the enterprise</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designed to identify potential events that may affect the entity,</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and manage risks to be within its risk appetite,</a:t>
            </a:r>
          </a:p>
          <a:p>
            <a:pPr>
              <a:lnSpc>
                <a:spcPct val="110000"/>
              </a:lnSpc>
              <a:spcBef>
                <a:spcPct val="50000"/>
              </a:spcBef>
              <a:buClrTx/>
              <a:buSzPct val="75000"/>
              <a:buFontTx/>
              <a:buChar char="•"/>
            </a:pPr>
            <a:r>
              <a:rPr lang="en-US" altLang="en-US" sz="2000" dirty="0">
                <a:solidFill>
                  <a:srgbClr val="2323A5"/>
                </a:solidFill>
                <a:latin typeface="Book Antiqua" panose="02040602050305030304" pitchFamily="18" charset="0"/>
              </a:rPr>
              <a:t>to provide reasonable assurance regarding the achievement of the entity objectives”</a:t>
            </a:r>
          </a:p>
        </p:txBody>
      </p:sp>
      <p:sp>
        <p:nvSpPr>
          <p:cNvPr id="39941" name="Rectangle 5">
            <a:extLst>
              <a:ext uri="{FF2B5EF4-FFF2-40B4-BE49-F238E27FC236}">
                <a16:creationId xmlns:a16="http://schemas.microsoft.com/office/drawing/2014/main" id="{1C91D450-2ECE-4EC2-A97E-DD3FA9156785}"/>
              </a:ext>
            </a:extLst>
          </p:cNvPr>
          <p:cNvSpPr>
            <a:spLocks noGrp="1" noChangeArrowheads="1"/>
          </p:cNvSpPr>
          <p:nvPr>
            <p:ph type="title"/>
          </p:nvPr>
        </p:nvSpPr>
        <p:spPr>
          <a:xfrm>
            <a:off x="278995" y="1908423"/>
            <a:ext cx="9073008" cy="360040"/>
          </a:xfrm>
        </p:spPr>
        <p:txBody>
          <a:bodyPr vert="horz" wrap="square" lIns="44913" tIns="44913" rIns="44913" bIns="44913" numCol="1" rtlCol="0" anchor="ctr" anchorCtr="0" compatLnSpc="1">
            <a:prstTxWarp prst="textNoShape">
              <a:avLst/>
            </a:prstTxWarp>
            <a:normAutofit fontScale="90000"/>
          </a:bodyPr>
          <a:lstStyle/>
          <a:p>
            <a:pPr defTabSz="384962"/>
            <a:r>
              <a:rPr lang="en-US" altLang="en-US" sz="3100" b="1" dirty="0">
                <a:solidFill>
                  <a:srgbClr val="FF0000"/>
                </a:solidFill>
                <a:latin typeface="Book Antiqua" panose="02040602050305030304" pitchFamily="18" charset="0"/>
              </a:rPr>
              <a:t>COSO Definition of Enterprise Risk Management </a:t>
            </a:r>
            <a:endParaRPr lang="en-US" altLang="en-US" sz="2021" b="1" dirty="0">
              <a:solidFill>
                <a:srgbClr val="FF0000"/>
              </a:solidFill>
              <a:latin typeface="Book Antiqua" panose="02040602050305030304" pitchFamily="18" charset="0"/>
            </a:endParaRPr>
          </a:p>
        </p:txBody>
      </p:sp>
      <p:sp>
        <p:nvSpPr>
          <p:cNvPr id="6" name="Title 3">
            <a:extLst>
              <a:ext uri="{FF2B5EF4-FFF2-40B4-BE49-F238E27FC236}">
                <a16:creationId xmlns:a16="http://schemas.microsoft.com/office/drawing/2014/main" id="{BA927C4F-EB7E-1407-648B-462EC9B8628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p:wipe dir="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a:extLst>
              <a:ext uri="{FF2B5EF4-FFF2-40B4-BE49-F238E27FC236}">
                <a16:creationId xmlns:a16="http://schemas.microsoft.com/office/drawing/2014/main" id="{93051971-FC77-4B64-8708-B8CC7BF10085}"/>
              </a:ext>
            </a:extLst>
          </p:cNvPr>
          <p:cNvSpPr>
            <a:spLocks noGrp="1" noChangeArrowheads="1"/>
          </p:cNvSpPr>
          <p:nvPr>
            <p:ph type="title"/>
          </p:nvPr>
        </p:nvSpPr>
        <p:spPr>
          <a:xfrm>
            <a:off x="449332" y="2671234"/>
            <a:ext cx="9239250" cy="36605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021" dirty="0">
                <a:solidFill>
                  <a:srgbClr val="CC00FF"/>
                </a:solidFill>
              </a:rPr>
              <a:t>What does this framework mean?</a:t>
            </a:r>
          </a:p>
        </p:txBody>
      </p:sp>
      <p:graphicFrame>
        <p:nvGraphicFramePr>
          <p:cNvPr id="40966" name="Object 10">
            <a:extLst>
              <a:ext uri="{FF2B5EF4-FFF2-40B4-BE49-F238E27FC236}">
                <a16:creationId xmlns:a16="http://schemas.microsoft.com/office/drawing/2014/main" id="{2C9B2A5E-906C-414C-839B-C460D78DA907}"/>
              </a:ext>
            </a:extLst>
          </p:cNvPr>
          <p:cNvGraphicFramePr>
            <a:graphicFrameLocks noGrp="1" noChangeAspect="1"/>
          </p:cNvGraphicFramePr>
          <p:nvPr>
            <p:ph idx="1"/>
            <p:extLst>
              <p:ext uri="{D42A27DB-BD31-4B8C-83A1-F6EECF244321}">
                <p14:modId xmlns:p14="http://schemas.microsoft.com/office/powerpoint/2010/main" val="151900497"/>
              </p:ext>
            </p:extLst>
          </p:nvPr>
        </p:nvGraphicFramePr>
        <p:xfrm>
          <a:off x="2954636" y="3628280"/>
          <a:ext cx="4099917" cy="3464719"/>
        </p:xfrm>
        <a:graphic>
          <a:graphicData uri="http://schemas.openxmlformats.org/presentationml/2006/ole">
            <mc:AlternateContent xmlns:mc="http://schemas.openxmlformats.org/markup-compatibility/2006">
              <mc:Choice xmlns:v="urn:schemas-microsoft-com:vml" Requires="v">
                <p:oleObj name="Bitmap Image" r:id="rId3" imgW="4057143" imgH="3428571" progId="Paint.Picture">
                  <p:embed/>
                </p:oleObj>
              </mc:Choice>
              <mc:Fallback>
                <p:oleObj name="Bitmap Image" r:id="rId3" imgW="4057143" imgH="3428571" progId="Paint.Picture">
                  <p:embed/>
                  <p:pic>
                    <p:nvPicPr>
                      <p:cNvPr id="40966" name="Object 10">
                        <a:extLst>
                          <a:ext uri="{FF2B5EF4-FFF2-40B4-BE49-F238E27FC236}">
                            <a16:creationId xmlns:a16="http://schemas.microsoft.com/office/drawing/2014/main" id="{2C9B2A5E-906C-414C-839B-C460D78DA9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4636" y="3628280"/>
                        <a:ext cx="4099917" cy="3464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Slide Number Placeholder 3">
            <a:extLst>
              <a:ext uri="{FF2B5EF4-FFF2-40B4-BE49-F238E27FC236}">
                <a16:creationId xmlns:a16="http://schemas.microsoft.com/office/drawing/2014/main" id="{0A774B0B-D68D-4F2E-8012-57B880237281}"/>
              </a:ext>
            </a:extLst>
          </p:cNvPr>
          <p:cNvSpPr>
            <a:spLocks noGrp="1"/>
          </p:cNvSpPr>
          <p:nvPr>
            <p:ph type="sldNum" sz="quarter" idx="12"/>
          </p:nvPr>
        </p:nvSpPr>
        <p:spPr>
          <a:xfrm>
            <a:off x="9271495" y="6594426"/>
            <a:ext cx="561143" cy="368928"/>
          </a:xfrm>
        </p:spPr>
        <p:txBody>
          <a:bodyPr/>
          <a:lstStyle/>
          <a:p>
            <a:pPr>
              <a:defRPr/>
            </a:pPr>
            <a:fld id="{CD201677-1D87-4859-95D4-B9E738386F13}" type="slidenum">
              <a:rPr lang="en-GB" altLang="en-US" sz="1819">
                <a:solidFill>
                  <a:srgbClr val="2323A5"/>
                </a:solidFill>
                <a:latin typeface="Book Antiqua" panose="02040602050305030304" pitchFamily="18" charset="0"/>
              </a:rPr>
              <a:pPr>
                <a:defRPr/>
              </a:pPr>
              <a:t>230</a:t>
            </a:fld>
            <a:endParaRPr lang="en-GB" altLang="en-US" sz="1819">
              <a:solidFill>
                <a:srgbClr val="2323A5"/>
              </a:solidFill>
              <a:latin typeface="Book Antiqua" panose="02040602050305030304" pitchFamily="18" charset="0"/>
            </a:endParaRPr>
          </a:p>
        </p:txBody>
      </p:sp>
      <p:sp>
        <p:nvSpPr>
          <p:cNvPr id="40964" name="Text Box 4">
            <a:extLst>
              <a:ext uri="{FF2B5EF4-FFF2-40B4-BE49-F238E27FC236}">
                <a16:creationId xmlns:a16="http://schemas.microsoft.com/office/drawing/2014/main" id="{14B64EBF-D01B-4998-9B17-FD8947049D1D}"/>
              </a:ext>
            </a:extLst>
          </p:cNvPr>
          <p:cNvSpPr txBox="1">
            <a:spLocks noChangeArrowheads="1"/>
          </p:cNvSpPr>
          <p:nvPr/>
        </p:nvSpPr>
        <p:spPr bwMode="auto">
          <a:xfrm>
            <a:off x="1264610" y="5189009"/>
            <a:ext cx="2311339" cy="122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19" dirty="0">
                <a:solidFill>
                  <a:srgbClr val="2323A5"/>
                </a:solidFill>
                <a:latin typeface="Book Antiqua" panose="02040602050305030304" pitchFamily="18" charset="0"/>
              </a:rPr>
              <a:t>8 Components    of Enterprise </a:t>
            </a:r>
          </a:p>
          <a:p>
            <a:r>
              <a:rPr lang="en-US" altLang="en-US" sz="1819" dirty="0">
                <a:solidFill>
                  <a:srgbClr val="2323A5"/>
                </a:solidFill>
                <a:latin typeface="Book Antiqua" panose="02040602050305030304" pitchFamily="18" charset="0"/>
              </a:rPr>
              <a:t>Risk </a:t>
            </a:r>
          </a:p>
          <a:p>
            <a:r>
              <a:rPr lang="en-US" altLang="en-US" sz="1819" dirty="0">
                <a:solidFill>
                  <a:srgbClr val="2323A5"/>
                </a:solidFill>
                <a:latin typeface="Book Antiqua" panose="02040602050305030304" pitchFamily="18" charset="0"/>
              </a:rPr>
              <a:t>Management</a:t>
            </a:r>
          </a:p>
        </p:txBody>
      </p:sp>
      <p:sp>
        <p:nvSpPr>
          <p:cNvPr id="40967" name="Text Box 12">
            <a:extLst>
              <a:ext uri="{FF2B5EF4-FFF2-40B4-BE49-F238E27FC236}">
                <a16:creationId xmlns:a16="http://schemas.microsoft.com/office/drawing/2014/main" id="{B1618A85-D111-477E-B02C-56560011C2ED}"/>
              </a:ext>
            </a:extLst>
          </p:cNvPr>
          <p:cNvSpPr txBox="1">
            <a:spLocks noChangeArrowheads="1"/>
          </p:cNvSpPr>
          <p:nvPr/>
        </p:nvSpPr>
        <p:spPr bwMode="auto">
          <a:xfrm>
            <a:off x="4843033" y="2615881"/>
            <a:ext cx="2330953" cy="1026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21" dirty="0">
                <a:solidFill>
                  <a:srgbClr val="2323A5"/>
                </a:solidFill>
                <a:latin typeface="Book Antiqua" panose="02040602050305030304" pitchFamily="18" charset="0"/>
              </a:rPr>
              <a:t>4 Categories of Entity </a:t>
            </a:r>
          </a:p>
          <a:p>
            <a:r>
              <a:rPr lang="en-US" altLang="en-US" sz="2021" dirty="0">
                <a:solidFill>
                  <a:srgbClr val="2323A5"/>
                </a:solidFill>
                <a:latin typeface="Book Antiqua" panose="02040602050305030304" pitchFamily="18" charset="0"/>
              </a:rPr>
              <a:t>Objectives</a:t>
            </a:r>
          </a:p>
        </p:txBody>
      </p:sp>
      <p:sp>
        <p:nvSpPr>
          <p:cNvPr id="8" name="Rectangle 2">
            <a:extLst>
              <a:ext uri="{FF2B5EF4-FFF2-40B4-BE49-F238E27FC236}">
                <a16:creationId xmlns:a16="http://schemas.microsoft.com/office/drawing/2014/main" id="{3B632470-61B2-4826-8D74-D9DE2AB4F19B}"/>
              </a:ext>
            </a:extLst>
          </p:cNvPr>
          <p:cNvSpPr txBox="1">
            <a:spLocks noChangeArrowheads="1"/>
          </p:cNvSpPr>
          <p:nvPr/>
        </p:nvSpPr>
        <p:spPr>
          <a:xfrm>
            <a:off x="384969" y="1801434"/>
            <a:ext cx="9239250" cy="44690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lIns="64161" tIns="27269" rIns="64161" bIns="27269" rtlCol="0" anchor="ctr">
            <a:spAutoFit/>
          </a:bodyPr>
          <a:lstStyle>
            <a:lvl1pPr algn="l" defTabSz="914400" rtl="0" eaLnBrk="1" latinLnBrk="0" hangingPunct="1">
              <a:lnSpc>
                <a:spcPct val="90000"/>
              </a:lnSpc>
              <a:spcBef>
                <a:spcPct val="0"/>
              </a:spcBef>
              <a:buNone/>
              <a:defRPr sz="1800" b="1" kern="1200">
                <a:solidFill>
                  <a:srgbClr val="FF0000"/>
                </a:solidFill>
                <a:latin typeface="Book Antiqua" panose="02040602050305030304" pitchFamily="18" charset="0"/>
                <a:ea typeface="+mj-ea"/>
                <a:cs typeface="+mj-cs"/>
              </a:defRPr>
            </a:lvl1pPr>
          </a:lstStyle>
          <a:p>
            <a:r>
              <a:rPr lang="en-US" altLang="en-US" sz="2829" dirty="0"/>
              <a:t>COSO Enterprise Risk Management Cube</a:t>
            </a:r>
          </a:p>
        </p:txBody>
      </p:sp>
      <p:sp>
        <p:nvSpPr>
          <p:cNvPr id="9" name="Title 3">
            <a:extLst>
              <a:ext uri="{FF2B5EF4-FFF2-40B4-BE49-F238E27FC236}">
                <a16:creationId xmlns:a16="http://schemas.microsoft.com/office/drawing/2014/main" id="{F28972B2-306B-2E86-1075-3ADF8EF1F64D}"/>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spd="slow"/>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a:extLst>
              <a:ext uri="{FF2B5EF4-FFF2-40B4-BE49-F238E27FC236}">
                <a16:creationId xmlns:a16="http://schemas.microsoft.com/office/drawing/2014/main" id="{D36073E4-ADEF-40BA-B45D-DC132CDEE7BB}"/>
              </a:ext>
            </a:extLst>
          </p:cNvPr>
          <p:cNvSpPr>
            <a:spLocks noGrp="1" noChangeArrowheads="1"/>
          </p:cNvSpPr>
          <p:nvPr>
            <p:ph type="title"/>
          </p:nvPr>
        </p:nvSpPr>
        <p:spPr>
          <a:xfrm>
            <a:off x="455353" y="2240120"/>
            <a:ext cx="9147110" cy="36929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64161" tIns="27269" rIns="64161" bIns="27269" numCol="1" rtlCol="0" anchor="ctr" anchorCtr="0" compatLnSpc="1">
            <a:prstTxWarp prst="textNoShape">
              <a:avLst/>
            </a:prstTxWarp>
            <a:spAutoFit/>
          </a:bodyPr>
          <a:lstStyle/>
          <a:p>
            <a:r>
              <a:rPr lang="en-US" altLang="en-US" sz="2021" dirty="0">
                <a:solidFill>
                  <a:srgbClr val="CC00FF"/>
                </a:solidFill>
                <a:latin typeface="Book Antiqua" panose="02040602050305030304" pitchFamily="18" charset="0"/>
              </a:rPr>
              <a:t>What does this framework mean?</a:t>
            </a:r>
          </a:p>
        </p:txBody>
      </p:sp>
      <p:sp>
        <p:nvSpPr>
          <p:cNvPr id="5" name="Slide Number Placeholder 3">
            <a:extLst>
              <a:ext uri="{FF2B5EF4-FFF2-40B4-BE49-F238E27FC236}">
                <a16:creationId xmlns:a16="http://schemas.microsoft.com/office/drawing/2014/main" id="{8C97ED67-AF64-4AD7-B749-A3735EE03CD4}"/>
              </a:ext>
            </a:extLst>
          </p:cNvPr>
          <p:cNvSpPr>
            <a:spLocks noGrp="1"/>
          </p:cNvSpPr>
          <p:nvPr>
            <p:ph type="sldNum" sz="quarter" idx="12"/>
          </p:nvPr>
        </p:nvSpPr>
        <p:spPr/>
        <p:txBody>
          <a:bodyPr/>
          <a:lstStyle/>
          <a:p>
            <a:pPr>
              <a:defRPr/>
            </a:pPr>
            <a:fld id="{0FA1AE92-B8C4-4310-8099-3F2F2C34114D}" type="slidenum">
              <a:rPr lang="en-GB" altLang="en-US"/>
              <a:pPr>
                <a:defRPr/>
              </a:pPr>
              <a:t>231</a:t>
            </a:fld>
            <a:endParaRPr lang="en-GB" altLang="en-US"/>
          </a:p>
        </p:txBody>
      </p:sp>
      <p:sp>
        <p:nvSpPr>
          <p:cNvPr id="43013" name="Text Box 6">
            <a:extLst>
              <a:ext uri="{FF2B5EF4-FFF2-40B4-BE49-F238E27FC236}">
                <a16:creationId xmlns:a16="http://schemas.microsoft.com/office/drawing/2014/main" id="{3A769669-87F5-44A4-91CF-98FE1A0FB7D0}"/>
              </a:ext>
            </a:extLst>
          </p:cNvPr>
          <p:cNvSpPr txBox="1">
            <a:spLocks noChangeArrowheads="1"/>
          </p:cNvSpPr>
          <p:nvPr/>
        </p:nvSpPr>
        <p:spPr bwMode="auto">
          <a:xfrm>
            <a:off x="455352" y="2688522"/>
            <a:ext cx="9728941" cy="4260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2021" dirty="0">
                <a:solidFill>
                  <a:srgbClr val="2323A5"/>
                </a:solidFill>
                <a:latin typeface="Book Antiqua" panose="02040602050305030304" pitchFamily="18" charset="0"/>
              </a:rPr>
              <a:t>1) Internal Environment:</a:t>
            </a:r>
          </a:p>
          <a:p>
            <a:pPr algn="l"/>
            <a:r>
              <a:rPr lang="en-US" altLang="en-US" sz="2021" dirty="0">
                <a:solidFill>
                  <a:srgbClr val="2323A5"/>
                </a:solidFill>
                <a:latin typeface="Book Antiqua" panose="02040602050305030304" pitchFamily="18" charset="0"/>
              </a:rPr>
              <a:t>	Risk Mgmt. Philosophy, Tone at the Top</a:t>
            </a:r>
          </a:p>
          <a:p>
            <a:pPr algn="l"/>
            <a:r>
              <a:rPr lang="en-US" altLang="en-US" sz="2021" dirty="0">
                <a:solidFill>
                  <a:srgbClr val="2323A5"/>
                </a:solidFill>
                <a:latin typeface="Book Antiqua" panose="02040602050305030304" pitchFamily="18" charset="0"/>
              </a:rPr>
              <a:t>2) Objective Setting</a:t>
            </a:r>
          </a:p>
          <a:p>
            <a:pPr algn="l"/>
            <a:r>
              <a:rPr lang="en-US" altLang="en-US" sz="2021" dirty="0">
                <a:solidFill>
                  <a:srgbClr val="2323A5"/>
                </a:solidFill>
                <a:latin typeface="Book Antiqua" panose="02040602050305030304" pitchFamily="18" charset="0"/>
              </a:rPr>
              <a:t>3) Event Identification:</a:t>
            </a:r>
          </a:p>
          <a:p>
            <a:pPr algn="l"/>
            <a:r>
              <a:rPr lang="en-US" altLang="en-US" sz="2021" dirty="0">
                <a:solidFill>
                  <a:srgbClr val="2323A5"/>
                </a:solidFill>
                <a:latin typeface="Book Antiqua" panose="02040602050305030304" pitchFamily="18" charset="0"/>
              </a:rPr>
              <a:t>	Factors influencing strategy/objectives, Risk as 	opportunities</a:t>
            </a:r>
          </a:p>
          <a:p>
            <a:pPr algn="l"/>
            <a:r>
              <a:rPr lang="en-US" altLang="en-US" sz="2021" dirty="0">
                <a:solidFill>
                  <a:srgbClr val="2323A5"/>
                </a:solidFill>
                <a:latin typeface="Book Antiqua" panose="02040602050305030304" pitchFamily="18" charset="0"/>
              </a:rPr>
              <a:t>4) Risk Assessment:  Inherent &amp; residual risk, likelihood</a:t>
            </a:r>
          </a:p>
          <a:p>
            <a:pPr algn="l"/>
            <a:r>
              <a:rPr lang="en-US" altLang="en-US" sz="2021" dirty="0">
                <a:solidFill>
                  <a:srgbClr val="2323A5"/>
                </a:solidFill>
                <a:latin typeface="Book Antiqua" panose="02040602050305030304" pitchFamily="18" charset="0"/>
              </a:rPr>
              <a:t>5) Risk Response: </a:t>
            </a:r>
          </a:p>
          <a:p>
            <a:pPr algn="l"/>
            <a:r>
              <a:rPr lang="en-US" altLang="en-US" sz="2021" dirty="0">
                <a:solidFill>
                  <a:srgbClr val="2323A5"/>
                </a:solidFill>
                <a:latin typeface="Book Antiqua" panose="02040602050305030304" pitchFamily="18" charset="0"/>
              </a:rPr>
              <a:t>	ID, evaluate and select risk response</a:t>
            </a:r>
          </a:p>
          <a:p>
            <a:pPr algn="l"/>
            <a:r>
              <a:rPr lang="en-US" altLang="en-US" sz="2021" dirty="0">
                <a:solidFill>
                  <a:srgbClr val="2323A5"/>
                </a:solidFill>
                <a:latin typeface="Book Antiqua" panose="02040602050305030304" pitchFamily="18" charset="0"/>
              </a:rPr>
              <a:t>6) Control Activities: </a:t>
            </a:r>
          </a:p>
          <a:p>
            <a:pPr algn="l"/>
            <a:r>
              <a:rPr lang="en-US" altLang="en-US" sz="2021" dirty="0">
                <a:solidFill>
                  <a:srgbClr val="2323A5"/>
                </a:solidFill>
                <a:latin typeface="Book Antiqua" panose="02040602050305030304" pitchFamily="18" charset="0"/>
              </a:rPr>
              <a:t>	Integration with risk response, general &amp; application controls</a:t>
            </a:r>
          </a:p>
          <a:p>
            <a:pPr algn="l"/>
            <a:r>
              <a:rPr lang="en-US" altLang="en-US" sz="2021" dirty="0">
                <a:solidFill>
                  <a:srgbClr val="2323A5"/>
                </a:solidFill>
                <a:latin typeface="Book Antiqua" panose="02040602050305030304" pitchFamily="18" charset="0"/>
              </a:rPr>
              <a:t>7) Info. &amp; Communication: </a:t>
            </a:r>
          </a:p>
          <a:p>
            <a:pPr algn="l"/>
            <a:r>
              <a:rPr lang="en-US" altLang="en-US" sz="2021" dirty="0">
                <a:solidFill>
                  <a:srgbClr val="2323A5"/>
                </a:solidFill>
                <a:latin typeface="Book Antiqua" panose="02040602050305030304" pitchFamily="18" charset="0"/>
              </a:rPr>
              <a:t>	Strategic &amp; Integrated systems</a:t>
            </a:r>
          </a:p>
          <a:p>
            <a:pPr algn="l"/>
            <a:r>
              <a:rPr lang="en-US" altLang="en-US" sz="2021" dirty="0">
                <a:solidFill>
                  <a:srgbClr val="2323A5"/>
                </a:solidFill>
                <a:latin typeface="Book Antiqua" panose="02040602050305030304" pitchFamily="18" charset="0"/>
              </a:rPr>
              <a:t>8) Monitoring:  Separate &amp; ongoing evaluations	</a:t>
            </a:r>
          </a:p>
        </p:txBody>
      </p:sp>
      <p:sp>
        <p:nvSpPr>
          <p:cNvPr id="6" name="TextBox 5">
            <a:extLst>
              <a:ext uri="{FF2B5EF4-FFF2-40B4-BE49-F238E27FC236}">
                <a16:creationId xmlns:a16="http://schemas.microsoft.com/office/drawing/2014/main" id="{B8483F0C-6A32-43AC-ACAA-9493A308915A}"/>
              </a:ext>
            </a:extLst>
          </p:cNvPr>
          <p:cNvSpPr txBox="1"/>
          <p:nvPr/>
        </p:nvSpPr>
        <p:spPr>
          <a:xfrm>
            <a:off x="321543" y="1632341"/>
            <a:ext cx="5043091" cy="528670"/>
          </a:xfrm>
          <a:prstGeom prst="rect">
            <a:avLst/>
          </a:prstGeom>
          <a:noFill/>
        </p:spPr>
        <p:txBody>
          <a:bodyPr wrap="square">
            <a:spAutoFit/>
          </a:bodyPr>
          <a:lstStyle/>
          <a:p>
            <a:r>
              <a:rPr lang="en-US" altLang="en-US" sz="2800" b="1" dirty="0">
                <a:solidFill>
                  <a:srgbClr val="FF0000"/>
                </a:solidFill>
                <a:latin typeface="Book Antiqua" panose="02040602050305030304" pitchFamily="18" charset="0"/>
              </a:rPr>
              <a:t>COSO ERM </a:t>
            </a:r>
            <a:endParaRPr lang="en-US" sz="2800" b="1" dirty="0">
              <a:solidFill>
                <a:srgbClr val="FF0000"/>
              </a:solidFill>
              <a:latin typeface="Book Antiqua" panose="02040602050305030304" pitchFamily="18" charset="0"/>
            </a:endParaRPr>
          </a:p>
        </p:txBody>
      </p:sp>
      <p:sp>
        <p:nvSpPr>
          <p:cNvPr id="7" name="Title 3">
            <a:extLst>
              <a:ext uri="{FF2B5EF4-FFF2-40B4-BE49-F238E27FC236}">
                <a16:creationId xmlns:a16="http://schemas.microsoft.com/office/drawing/2014/main" id="{1AE3ECBA-69A7-4782-824F-25D5E7D2157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transition spd="slow"/>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829" b="1" dirty="0">
                <a:solidFill>
                  <a:srgbClr val="FF0000"/>
                </a:solidFill>
                <a:latin typeface="Book Antiqua" panose="02040602050305030304" pitchFamily="18" charset="0"/>
              </a:rPr>
              <a:t>ORCA</a:t>
            </a:r>
          </a:p>
          <a:p>
            <a:pPr marL="458663" indent="-345566" defTabSz="905068">
              <a:lnSpc>
                <a:spcPct val="150000"/>
              </a:lnSpc>
              <a:spcBef>
                <a:spcPct val="20000"/>
              </a:spcBef>
              <a:spcAft>
                <a:spcPct val="20000"/>
              </a:spcAft>
              <a:buClr>
                <a:srgbClr val="000000"/>
              </a:buClr>
              <a:defRPr/>
            </a:pPr>
            <a:endParaRPr lang="en-GB" altLang="en-US"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399B4200-1AFB-3740-EB5F-07DBBAD2A40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25327518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A657E97B-B00D-4497-9FF9-67E949B7496A}"/>
              </a:ext>
            </a:extLst>
          </p:cNvPr>
          <p:cNvSpPr>
            <a:spLocks noGrp="1"/>
          </p:cNvSpPr>
          <p:nvPr>
            <p:ph type="sldNum" sz="quarter" idx="12"/>
          </p:nvPr>
        </p:nvSpPr>
        <p:spPr/>
        <p:txBody>
          <a:bodyPr/>
          <a:lstStyle/>
          <a:p>
            <a:pPr>
              <a:defRPr/>
            </a:pPr>
            <a:fld id="{9CD8A952-A3F2-4B9C-AB9E-B2E070418D7C}" type="slidenum">
              <a:rPr lang="en-GB" altLang="en-US"/>
              <a:pPr>
                <a:defRPr/>
              </a:pPr>
              <a:t>233</a:t>
            </a:fld>
            <a:endParaRPr lang="en-GB" altLang="en-US"/>
          </a:p>
        </p:txBody>
      </p:sp>
      <p:sp>
        <p:nvSpPr>
          <p:cNvPr id="52230" name="Rectangle 5">
            <a:extLst>
              <a:ext uri="{FF2B5EF4-FFF2-40B4-BE49-F238E27FC236}">
                <a16:creationId xmlns:a16="http://schemas.microsoft.com/office/drawing/2014/main" id="{0310399C-8BA5-4378-9EF4-F2459D4A84C7}"/>
              </a:ext>
            </a:extLst>
          </p:cNvPr>
          <p:cNvSpPr>
            <a:spLocks noChangeArrowheads="1"/>
          </p:cNvSpPr>
          <p:nvPr/>
        </p:nvSpPr>
        <p:spPr bwMode="auto">
          <a:xfrm>
            <a:off x="182825" y="1747303"/>
            <a:ext cx="6278146" cy="448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2000"/>
              </a:lnSpc>
              <a:spcBef>
                <a:spcPct val="0"/>
              </a:spcBef>
              <a:buClrTx/>
            </a:pPr>
            <a:r>
              <a:rPr lang="en-GB" altLang="en-GB" sz="2800" b="1" dirty="0">
                <a:solidFill>
                  <a:srgbClr val="FF0000"/>
                </a:solidFill>
                <a:latin typeface="Book Antiqua" panose="02040602050305030304" pitchFamily="18" charset="0"/>
              </a:rPr>
              <a:t>ORCA </a:t>
            </a:r>
          </a:p>
        </p:txBody>
      </p:sp>
      <p:grpSp>
        <p:nvGrpSpPr>
          <p:cNvPr id="52231" name="Group 6">
            <a:extLst>
              <a:ext uri="{FF2B5EF4-FFF2-40B4-BE49-F238E27FC236}">
                <a16:creationId xmlns:a16="http://schemas.microsoft.com/office/drawing/2014/main" id="{966CE09C-A1F8-41DE-8F00-24FDF136AE88}"/>
              </a:ext>
            </a:extLst>
          </p:cNvPr>
          <p:cNvGrpSpPr>
            <a:grpSpLocks/>
          </p:cNvGrpSpPr>
          <p:nvPr/>
        </p:nvGrpSpPr>
        <p:grpSpPr bwMode="auto">
          <a:xfrm>
            <a:off x="1764234" y="2394744"/>
            <a:ext cx="6408711" cy="4542631"/>
            <a:chOff x="1681" y="988"/>
            <a:chExt cx="3374" cy="2659"/>
          </a:xfrm>
        </p:grpSpPr>
        <p:sp>
          <p:nvSpPr>
            <p:cNvPr id="52232" name="Freeform 7">
              <a:extLst>
                <a:ext uri="{FF2B5EF4-FFF2-40B4-BE49-F238E27FC236}">
                  <a16:creationId xmlns:a16="http://schemas.microsoft.com/office/drawing/2014/main" id="{0AFCF1CB-7707-4E51-B8EE-90456CFD7CDB}"/>
                </a:ext>
              </a:extLst>
            </p:cNvPr>
            <p:cNvSpPr>
              <a:spLocks/>
            </p:cNvSpPr>
            <p:nvPr/>
          </p:nvSpPr>
          <p:spPr bwMode="auto">
            <a:xfrm>
              <a:off x="2272" y="1058"/>
              <a:ext cx="2322" cy="290"/>
            </a:xfrm>
            <a:custGeom>
              <a:avLst/>
              <a:gdLst>
                <a:gd name="T0" fmla="*/ 0 w 2322"/>
                <a:gd name="T1" fmla="*/ 2 h 290"/>
                <a:gd name="T2" fmla="*/ 1114 w 2322"/>
                <a:gd name="T3" fmla="*/ 290 h 290"/>
                <a:gd name="T4" fmla="*/ 2322 w 2322"/>
                <a:gd name="T5" fmla="*/ 0 h 290"/>
                <a:gd name="T6" fmla="*/ 0 w 2322"/>
                <a:gd name="T7" fmla="*/ 2 h 2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22" h="290">
                  <a:moveTo>
                    <a:pt x="0" y="2"/>
                  </a:moveTo>
                  <a:lnTo>
                    <a:pt x="1114" y="290"/>
                  </a:lnTo>
                  <a:lnTo>
                    <a:pt x="2322" y="0"/>
                  </a:lnTo>
                  <a:lnTo>
                    <a:pt x="0" y="2"/>
                  </a:lnTo>
                  <a:close/>
                </a:path>
              </a:pathLst>
            </a:custGeom>
            <a:solidFill>
              <a:srgbClr val="EED58E"/>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52233" name="Picture 8">
              <a:extLst>
                <a:ext uri="{FF2B5EF4-FFF2-40B4-BE49-F238E27FC236}">
                  <a16:creationId xmlns:a16="http://schemas.microsoft.com/office/drawing/2014/main" id="{A63A4E60-93C9-44B8-AC64-A03D51CB579F}"/>
                </a:ext>
              </a:extLst>
            </p:cNvPr>
            <p:cNvPicPr>
              <a:picLocks noChangeAspect="1" noChangeArrowheads="1"/>
            </p:cNvPicPr>
            <p:nvPr/>
          </p:nvPicPr>
          <p:blipFill>
            <a:blip r:embed="rId3">
              <a:clrChange>
                <a:clrFrom>
                  <a:srgbClr val="E6D199"/>
                </a:clrFrom>
                <a:clrTo>
                  <a:srgbClr val="E6D199">
                    <a:alpha val="0"/>
                  </a:srgbClr>
                </a:clrTo>
              </a:clrChange>
              <a:extLst>
                <a:ext uri="{28A0092B-C50C-407E-A947-70E740481C1C}">
                  <a14:useLocalDpi xmlns:a14="http://schemas.microsoft.com/office/drawing/2010/main" val="0"/>
                </a:ext>
              </a:extLst>
            </a:blip>
            <a:srcRect/>
            <a:stretch>
              <a:fillRect/>
            </a:stretch>
          </p:blipFill>
          <p:spPr bwMode="auto">
            <a:xfrm>
              <a:off x="1681" y="988"/>
              <a:ext cx="3374" cy="2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3">
            <a:extLst>
              <a:ext uri="{FF2B5EF4-FFF2-40B4-BE49-F238E27FC236}">
                <a16:creationId xmlns:a16="http://schemas.microsoft.com/office/drawing/2014/main" id="{07D97386-7624-DF3E-5655-0623A733160F}"/>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38443261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a:extLst>
              <a:ext uri="{FF2B5EF4-FFF2-40B4-BE49-F238E27FC236}">
                <a16:creationId xmlns:a16="http://schemas.microsoft.com/office/drawing/2014/main" id="{1517D7B7-9EA5-422A-B187-20D96B5948E8}"/>
              </a:ext>
            </a:extLst>
          </p:cNvPr>
          <p:cNvSpPr>
            <a:spLocks noGrp="1" noChangeArrowheads="1"/>
          </p:cNvSpPr>
          <p:nvPr>
            <p:ph idx="1"/>
          </p:nvPr>
        </p:nvSpPr>
        <p:spPr>
          <a:xfrm>
            <a:off x="1000919" y="2498303"/>
            <a:ext cx="8315325" cy="4234656"/>
          </a:xfrm>
        </p:spPr>
        <p:txBody>
          <a:bodyPr/>
          <a:lstStyle/>
          <a:p>
            <a:pPr lvl="2">
              <a:lnSpc>
                <a:spcPct val="79000"/>
              </a:lnSpc>
              <a:buClr>
                <a:schemeClr val="tx1"/>
              </a:buClr>
              <a:buFont typeface="Wingdings" panose="05000000000000000000" pitchFamily="2" charset="2"/>
              <a:buChar char="§"/>
            </a:pPr>
            <a:r>
              <a:rPr lang="en-ZA" altLang="en-US" sz="2000" dirty="0">
                <a:solidFill>
                  <a:srgbClr val="2323A5"/>
                </a:solidFill>
                <a:latin typeface="Book Antiqua" panose="02040602050305030304" pitchFamily="18" charset="0"/>
              </a:rPr>
              <a:t>Identify Objectives, considering all stakeholders </a:t>
            </a:r>
          </a:p>
          <a:p>
            <a:pPr marL="1770827" lvl="4" indent="-348071">
              <a:lnSpc>
                <a:spcPct val="79000"/>
              </a:lnSpc>
              <a:buClr>
                <a:schemeClr val="tx1"/>
              </a:buClr>
              <a:buFont typeface="Wingdings" panose="05000000000000000000" pitchFamily="2" charset="2"/>
              <a:buChar char="ü"/>
            </a:pPr>
            <a:r>
              <a:rPr lang="en-ZA" altLang="en-US" sz="2000" i="1" dirty="0">
                <a:solidFill>
                  <a:srgbClr val="2323A5"/>
                </a:solidFill>
                <a:latin typeface="Book Antiqua" panose="02040602050305030304" pitchFamily="18" charset="0"/>
              </a:rPr>
              <a:t>organization, business unit, function, process;</a:t>
            </a:r>
          </a:p>
          <a:p>
            <a:pPr marL="1270376" lvl="3" indent="-348071">
              <a:lnSpc>
                <a:spcPct val="79000"/>
              </a:lnSpc>
              <a:buClr>
                <a:schemeClr val="tx1"/>
              </a:buClr>
              <a:buNone/>
            </a:pPr>
            <a:endParaRPr lang="en-ZA" altLang="en-US" sz="2000" dirty="0">
              <a:solidFill>
                <a:srgbClr val="2323A5"/>
              </a:solidFill>
              <a:latin typeface="Book Antiqua" panose="02040602050305030304" pitchFamily="18" charset="0"/>
            </a:endParaRPr>
          </a:p>
          <a:p>
            <a:pPr lvl="2">
              <a:lnSpc>
                <a:spcPct val="79000"/>
              </a:lnSpc>
              <a:buClr>
                <a:schemeClr val="tx1"/>
              </a:buClr>
              <a:buFont typeface="Wingdings" panose="05000000000000000000" pitchFamily="2" charset="2"/>
              <a:buChar char="§"/>
            </a:pPr>
            <a:endParaRPr lang="en-ZA" altLang="en-US" sz="1819" dirty="0">
              <a:solidFill>
                <a:srgbClr val="2323A5"/>
              </a:solidFill>
              <a:latin typeface="Book Antiqua" panose="02040602050305030304" pitchFamily="18" charset="0"/>
            </a:endParaRPr>
          </a:p>
          <a:p>
            <a:pPr>
              <a:lnSpc>
                <a:spcPct val="79000"/>
              </a:lnSpc>
            </a:pPr>
            <a:endParaRPr lang="en-ZA" altLang="en-US" b="1" i="1" dirty="0">
              <a:solidFill>
                <a:srgbClr val="2323A5"/>
              </a:solidFill>
              <a:latin typeface="Book Antiqua" panose="02040602050305030304" pitchFamily="18" charset="0"/>
            </a:endParaRPr>
          </a:p>
        </p:txBody>
      </p:sp>
      <p:sp>
        <p:nvSpPr>
          <p:cNvPr id="10" name="Slide Number Placeholder 3">
            <a:extLst>
              <a:ext uri="{FF2B5EF4-FFF2-40B4-BE49-F238E27FC236}">
                <a16:creationId xmlns:a16="http://schemas.microsoft.com/office/drawing/2014/main" id="{5BE69D82-3689-489E-8223-F2963FB4913A}"/>
              </a:ext>
            </a:extLst>
          </p:cNvPr>
          <p:cNvSpPr>
            <a:spLocks noGrp="1"/>
          </p:cNvSpPr>
          <p:nvPr>
            <p:ph type="sldNum" sz="quarter" idx="12"/>
          </p:nvPr>
        </p:nvSpPr>
        <p:spPr>
          <a:xfrm>
            <a:off x="9316244" y="7083343"/>
            <a:ext cx="561143" cy="368928"/>
          </a:xfrm>
        </p:spPr>
        <p:txBody>
          <a:bodyPr/>
          <a:lstStyle/>
          <a:p>
            <a:pPr>
              <a:defRPr/>
            </a:pPr>
            <a:fld id="{34345247-D700-4FFB-BDB7-65DD3C31883E}" type="slidenum">
              <a:rPr lang="en-GB" altLang="en-US">
                <a:latin typeface="Book Antiqua" panose="02040602050305030304" pitchFamily="18" charset="0"/>
              </a:rPr>
              <a:pPr>
                <a:defRPr/>
              </a:pPr>
              <a:t>234</a:t>
            </a:fld>
            <a:endParaRPr lang="en-GB" altLang="en-US">
              <a:latin typeface="Book Antiqua" panose="02040602050305030304" pitchFamily="18" charset="0"/>
            </a:endParaRPr>
          </a:p>
        </p:txBody>
      </p:sp>
      <p:sp>
        <p:nvSpPr>
          <p:cNvPr id="54278" name="Rectangle 5">
            <a:extLst>
              <a:ext uri="{FF2B5EF4-FFF2-40B4-BE49-F238E27FC236}">
                <a16:creationId xmlns:a16="http://schemas.microsoft.com/office/drawing/2014/main" id="{5AEF6D77-383E-4C33-A257-7D0F5C371F79}"/>
              </a:ext>
            </a:extLst>
          </p:cNvPr>
          <p:cNvSpPr>
            <a:spLocks noChangeArrowheads="1"/>
          </p:cNvSpPr>
          <p:nvPr/>
        </p:nvSpPr>
        <p:spPr bwMode="auto">
          <a:xfrm>
            <a:off x="396082" y="1418784"/>
            <a:ext cx="7314406" cy="900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2000"/>
              </a:lnSpc>
              <a:spcBef>
                <a:spcPct val="0"/>
              </a:spcBef>
              <a:buClrTx/>
            </a:pPr>
            <a:r>
              <a:rPr lang="en-GB" altLang="en-GB" sz="2829" b="1" dirty="0">
                <a:solidFill>
                  <a:srgbClr val="FF0000"/>
                </a:solidFill>
                <a:latin typeface="Book Antiqua" panose="02040602050305030304" pitchFamily="18" charset="0"/>
              </a:rPr>
              <a:t>The ORCA Process in Action </a:t>
            </a:r>
          </a:p>
        </p:txBody>
      </p:sp>
      <p:sp>
        <p:nvSpPr>
          <p:cNvPr id="54279" name="Text Box 7">
            <a:extLst>
              <a:ext uri="{FF2B5EF4-FFF2-40B4-BE49-F238E27FC236}">
                <a16:creationId xmlns:a16="http://schemas.microsoft.com/office/drawing/2014/main" id="{42363F3E-C057-47B9-9BF2-EE18E66BF0B5}"/>
              </a:ext>
            </a:extLst>
          </p:cNvPr>
          <p:cNvSpPr txBox="1">
            <a:spLocks noChangeArrowheads="1"/>
          </p:cNvSpPr>
          <p:nvPr/>
        </p:nvSpPr>
        <p:spPr bwMode="auto">
          <a:xfrm>
            <a:off x="683321" y="2498304"/>
            <a:ext cx="531586"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a:solidFill>
                  <a:srgbClr val="2323A5"/>
                </a:solidFill>
                <a:latin typeface="Book Antiqua" panose="02040602050305030304" pitchFamily="18" charset="0"/>
              </a:rPr>
              <a:t>O</a:t>
            </a:r>
            <a:endParaRPr lang="en-GB" altLang="en-US" sz="3233" b="1">
              <a:solidFill>
                <a:srgbClr val="2323A5"/>
              </a:solidFill>
              <a:latin typeface="Book Antiqua" panose="02040602050305030304" pitchFamily="18" charset="0"/>
            </a:endParaRPr>
          </a:p>
        </p:txBody>
      </p:sp>
      <p:sp>
        <p:nvSpPr>
          <p:cNvPr id="54280" name="Text Box 8">
            <a:extLst>
              <a:ext uri="{FF2B5EF4-FFF2-40B4-BE49-F238E27FC236}">
                <a16:creationId xmlns:a16="http://schemas.microsoft.com/office/drawing/2014/main" id="{8E7D7916-7706-4021-B470-1146B4766C71}"/>
              </a:ext>
            </a:extLst>
          </p:cNvPr>
          <p:cNvSpPr txBox="1">
            <a:spLocks noChangeArrowheads="1"/>
          </p:cNvSpPr>
          <p:nvPr/>
        </p:nvSpPr>
        <p:spPr bwMode="auto">
          <a:xfrm>
            <a:off x="697757" y="3268242"/>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R</a:t>
            </a:r>
            <a:endParaRPr lang="en-GB" altLang="en-US" sz="3233" b="1" dirty="0">
              <a:solidFill>
                <a:srgbClr val="2323A5"/>
              </a:solidFill>
              <a:latin typeface="Book Antiqua" panose="02040602050305030304" pitchFamily="18" charset="0"/>
            </a:endParaRPr>
          </a:p>
        </p:txBody>
      </p:sp>
      <p:sp>
        <p:nvSpPr>
          <p:cNvPr id="54281" name="Text Box 9">
            <a:extLst>
              <a:ext uri="{FF2B5EF4-FFF2-40B4-BE49-F238E27FC236}">
                <a16:creationId xmlns:a16="http://schemas.microsoft.com/office/drawing/2014/main" id="{3A012B1F-0499-4AEB-88B6-43653CF9A6BA}"/>
              </a:ext>
            </a:extLst>
          </p:cNvPr>
          <p:cNvSpPr txBox="1">
            <a:spLocks noChangeArrowheads="1"/>
          </p:cNvSpPr>
          <p:nvPr/>
        </p:nvSpPr>
        <p:spPr bwMode="auto">
          <a:xfrm>
            <a:off x="699360" y="3993266"/>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C</a:t>
            </a:r>
            <a:endParaRPr lang="en-GB" altLang="en-US" sz="3233" b="1" dirty="0">
              <a:solidFill>
                <a:srgbClr val="2323A5"/>
              </a:solidFill>
              <a:latin typeface="Book Antiqua" panose="02040602050305030304" pitchFamily="18" charset="0"/>
            </a:endParaRPr>
          </a:p>
        </p:txBody>
      </p:sp>
      <p:sp>
        <p:nvSpPr>
          <p:cNvPr id="54282" name="Text Box 10">
            <a:extLst>
              <a:ext uri="{FF2B5EF4-FFF2-40B4-BE49-F238E27FC236}">
                <a16:creationId xmlns:a16="http://schemas.microsoft.com/office/drawing/2014/main" id="{D3E99CF4-7A3E-4D40-ADC7-2AC2BBED5539}"/>
              </a:ext>
            </a:extLst>
          </p:cNvPr>
          <p:cNvSpPr txBox="1">
            <a:spLocks noChangeArrowheads="1"/>
          </p:cNvSpPr>
          <p:nvPr/>
        </p:nvSpPr>
        <p:spPr bwMode="auto">
          <a:xfrm>
            <a:off x="684924" y="5809035"/>
            <a:ext cx="508911"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A</a:t>
            </a:r>
            <a:endParaRPr lang="en-GB" altLang="en-US" sz="3233" b="1" dirty="0">
              <a:solidFill>
                <a:srgbClr val="2323A5"/>
              </a:solidFill>
              <a:latin typeface="Book Antiqua" panose="02040602050305030304" pitchFamily="18" charset="0"/>
            </a:endParaRPr>
          </a:p>
        </p:txBody>
      </p:sp>
      <p:sp>
        <p:nvSpPr>
          <p:cNvPr id="9" name="Title 3">
            <a:extLst>
              <a:ext uri="{FF2B5EF4-FFF2-40B4-BE49-F238E27FC236}">
                <a16:creationId xmlns:a16="http://schemas.microsoft.com/office/drawing/2014/main" id="{3236EE81-AF04-966D-274B-EDA2E90A3C1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a:extLst>
              <a:ext uri="{FF2B5EF4-FFF2-40B4-BE49-F238E27FC236}">
                <a16:creationId xmlns:a16="http://schemas.microsoft.com/office/drawing/2014/main" id="{1517D7B7-9EA5-422A-B187-20D96B5948E8}"/>
              </a:ext>
            </a:extLst>
          </p:cNvPr>
          <p:cNvSpPr>
            <a:spLocks noGrp="1" noChangeArrowheads="1"/>
          </p:cNvSpPr>
          <p:nvPr>
            <p:ph idx="1"/>
          </p:nvPr>
        </p:nvSpPr>
        <p:spPr>
          <a:xfrm>
            <a:off x="1000919" y="2556494"/>
            <a:ext cx="8315325" cy="5564157"/>
          </a:xfrm>
        </p:spPr>
        <p:txBody>
          <a:bodyPr>
            <a:normAutofit/>
          </a:bodyPr>
          <a:lstStyle/>
          <a:p>
            <a:pPr lvl="2">
              <a:lnSpc>
                <a:spcPct val="79000"/>
              </a:lnSpc>
              <a:buClr>
                <a:schemeClr val="tx1"/>
              </a:buClr>
              <a:buFont typeface="Wingdings" panose="05000000000000000000" pitchFamily="2" charset="2"/>
              <a:buChar char="§"/>
            </a:pPr>
            <a:r>
              <a:rPr lang="en-ZA" altLang="en-US" sz="2000" dirty="0">
                <a:solidFill>
                  <a:srgbClr val="2323A5"/>
                </a:solidFill>
                <a:latin typeface="Book Antiqua" panose="02040602050305030304" pitchFamily="18" charset="0"/>
              </a:rPr>
              <a:t>Identify Objectives, considering all stakeholders </a:t>
            </a:r>
          </a:p>
          <a:p>
            <a:pPr marL="1770827" lvl="4" indent="-348071">
              <a:lnSpc>
                <a:spcPct val="79000"/>
              </a:lnSpc>
              <a:buClr>
                <a:schemeClr val="tx1"/>
              </a:buClr>
              <a:buFont typeface="Wingdings" panose="05000000000000000000" pitchFamily="2" charset="2"/>
              <a:buChar char="ü"/>
            </a:pPr>
            <a:r>
              <a:rPr lang="en-ZA" altLang="en-US" sz="2000" i="1" dirty="0">
                <a:solidFill>
                  <a:srgbClr val="2323A5"/>
                </a:solidFill>
                <a:latin typeface="Book Antiqua" panose="02040602050305030304" pitchFamily="18" charset="0"/>
              </a:rPr>
              <a:t>organization, business unit, function, process;</a:t>
            </a:r>
          </a:p>
          <a:p>
            <a:pPr marL="1270376" lvl="3" indent="-348071">
              <a:lnSpc>
                <a:spcPct val="79000"/>
              </a:lnSpc>
              <a:buClr>
                <a:schemeClr val="tx1"/>
              </a:buClr>
              <a:buNone/>
            </a:pPr>
            <a:endParaRPr lang="en-ZA" altLang="en-US" sz="2000" dirty="0">
              <a:solidFill>
                <a:srgbClr val="2323A5"/>
              </a:solidFill>
              <a:latin typeface="Book Antiqua" panose="02040602050305030304" pitchFamily="18" charset="0"/>
            </a:endParaRPr>
          </a:p>
          <a:p>
            <a:pPr marL="1270376" lvl="3" indent="-348071">
              <a:lnSpc>
                <a:spcPct val="79000"/>
              </a:lnSpc>
              <a:buClr>
                <a:schemeClr val="tx1"/>
              </a:buClr>
              <a:buNone/>
            </a:pPr>
            <a:endParaRPr lang="en-ZA" altLang="en-US" sz="2000" dirty="0">
              <a:solidFill>
                <a:srgbClr val="2323A5"/>
              </a:solidFill>
              <a:latin typeface="Book Antiqua" panose="02040602050305030304" pitchFamily="18" charset="0"/>
            </a:endParaRPr>
          </a:p>
          <a:p>
            <a:pPr lvl="2">
              <a:lnSpc>
                <a:spcPct val="79000"/>
              </a:lnSpc>
              <a:buClr>
                <a:schemeClr val="tx1"/>
              </a:buClr>
              <a:buFont typeface="Wingdings" panose="05000000000000000000" pitchFamily="2" charset="2"/>
              <a:buChar char="§"/>
            </a:pPr>
            <a:r>
              <a:rPr lang="en-US" altLang="en-US" sz="2000" dirty="0">
                <a:solidFill>
                  <a:srgbClr val="2323A5"/>
                </a:solidFill>
                <a:latin typeface="Book Antiqua" panose="02040602050305030304" pitchFamily="18" charset="0"/>
              </a:rPr>
              <a:t>Identify all the Risks that impact the organization’s ability to achieve its Objectives</a:t>
            </a:r>
          </a:p>
          <a:p>
            <a:pPr lvl="2">
              <a:lnSpc>
                <a:spcPct val="79000"/>
              </a:lnSpc>
              <a:buClr>
                <a:schemeClr val="tx1"/>
              </a:buClr>
              <a:buFont typeface="Wingdings" panose="05000000000000000000" pitchFamily="2" charset="2"/>
              <a:buChar char="§"/>
            </a:pPr>
            <a:endParaRPr lang="en-ZA" altLang="en-US" sz="2425" dirty="0">
              <a:solidFill>
                <a:srgbClr val="2323A5"/>
              </a:solidFill>
              <a:latin typeface="Book Antiqua" panose="02040602050305030304" pitchFamily="18" charset="0"/>
            </a:endParaRPr>
          </a:p>
          <a:p>
            <a:pPr>
              <a:lnSpc>
                <a:spcPct val="79000"/>
              </a:lnSpc>
            </a:pPr>
            <a:endParaRPr lang="en-US" altLang="en-US" sz="2425" b="1" i="1" dirty="0">
              <a:solidFill>
                <a:srgbClr val="2323A5"/>
              </a:solidFill>
              <a:latin typeface="Book Antiqua" panose="02040602050305030304" pitchFamily="18" charset="0"/>
            </a:endParaRPr>
          </a:p>
          <a:p>
            <a:pPr>
              <a:lnSpc>
                <a:spcPct val="79000"/>
              </a:lnSpc>
            </a:pPr>
            <a:endParaRPr lang="en-ZA" altLang="en-US" sz="2425" b="1" i="1" dirty="0">
              <a:solidFill>
                <a:srgbClr val="2323A5"/>
              </a:solidFill>
              <a:latin typeface="Book Antiqua" panose="02040602050305030304" pitchFamily="18" charset="0"/>
            </a:endParaRPr>
          </a:p>
        </p:txBody>
      </p:sp>
      <p:sp>
        <p:nvSpPr>
          <p:cNvPr id="10" name="Slide Number Placeholder 3">
            <a:extLst>
              <a:ext uri="{FF2B5EF4-FFF2-40B4-BE49-F238E27FC236}">
                <a16:creationId xmlns:a16="http://schemas.microsoft.com/office/drawing/2014/main" id="{5BE69D82-3689-489E-8223-F2963FB4913A}"/>
              </a:ext>
            </a:extLst>
          </p:cNvPr>
          <p:cNvSpPr>
            <a:spLocks noGrp="1"/>
          </p:cNvSpPr>
          <p:nvPr>
            <p:ph type="sldNum" sz="quarter" idx="12"/>
          </p:nvPr>
        </p:nvSpPr>
        <p:spPr>
          <a:xfrm>
            <a:off x="9316244" y="7812593"/>
            <a:ext cx="561143" cy="368928"/>
          </a:xfrm>
        </p:spPr>
        <p:txBody>
          <a:bodyPr/>
          <a:lstStyle/>
          <a:p>
            <a:pPr>
              <a:defRPr/>
            </a:pPr>
            <a:fld id="{34345247-D700-4FFB-BDB7-65DD3C31883E}" type="slidenum">
              <a:rPr lang="en-GB" altLang="en-US"/>
              <a:pPr>
                <a:defRPr/>
              </a:pPr>
              <a:t>235</a:t>
            </a:fld>
            <a:endParaRPr lang="en-GB" altLang="en-US"/>
          </a:p>
        </p:txBody>
      </p:sp>
      <p:sp>
        <p:nvSpPr>
          <p:cNvPr id="54278" name="Rectangle 5">
            <a:extLst>
              <a:ext uri="{FF2B5EF4-FFF2-40B4-BE49-F238E27FC236}">
                <a16:creationId xmlns:a16="http://schemas.microsoft.com/office/drawing/2014/main" id="{5AEF6D77-383E-4C33-A257-7D0F5C371F79}"/>
              </a:ext>
            </a:extLst>
          </p:cNvPr>
          <p:cNvSpPr>
            <a:spLocks noChangeArrowheads="1"/>
          </p:cNvSpPr>
          <p:nvPr/>
        </p:nvSpPr>
        <p:spPr bwMode="auto">
          <a:xfrm>
            <a:off x="396082" y="1435621"/>
            <a:ext cx="7314406" cy="832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2000"/>
              </a:lnSpc>
              <a:spcBef>
                <a:spcPct val="0"/>
              </a:spcBef>
              <a:buClrTx/>
            </a:pPr>
            <a:r>
              <a:rPr lang="en-GB" altLang="en-GB" sz="2829" b="1" dirty="0">
                <a:solidFill>
                  <a:srgbClr val="FF0000"/>
                </a:solidFill>
                <a:latin typeface="Book Antiqua" panose="02040602050305030304" pitchFamily="18" charset="0"/>
              </a:rPr>
              <a:t>The ORCA Process in Action </a:t>
            </a:r>
          </a:p>
        </p:txBody>
      </p:sp>
      <p:sp>
        <p:nvSpPr>
          <p:cNvPr id="54279" name="Text Box 7">
            <a:extLst>
              <a:ext uri="{FF2B5EF4-FFF2-40B4-BE49-F238E27FC236}">
                <a16:creationId xmlns:a16="http://schemas.microsoft.com/office/drawing/2014/main" id="{42363F3E-C057-47B9-9BF2-EE18E66BF0B5}"/>
              </a:ext>
            </a:extLst>
          </p:cNvPr>
          <p:cNvSpPr txBox="1">
            <a:spLocks noChangeArrowheads="1"/>
          </p:cNvSpPr>
          <p:nvPr/>
        </p:nvSpPr>
        <p:spPr bwMode="auto">
          <a:xfrm>
            <a:off x="683321" y="2605370"/>
            <a:ext cx="531586"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a:solidFill>
                  <a:srgbClr val="2323A5"/>
                </a:solidFill>
                <a:latin typeface="Book Antiqua" panose="02040602050305030304" pitchFamily="18" charset="0"/>
              </a:rPr>
              <a:t>O</a:t>
            </a:r>
            <a:endParaRPr lang="en-GB" altLang="en-US" sz="3233" b="1">
              <a:solidFill>
                <a:srgbClr val="2323A5"/>
              </a:solidFill>
              <a:latin typeface="Book Antiqua" panose="02040602050305030304" pitchFamily="18" charset="0"/>
            </a:endParaRPr>
          </a:p>
        </p:txBody>
      </p:sp>
      <p:sp>
        <p:nvSpPr>
          <p:cNvPr id="54280" name="Text Box 8">
            <a:extLst>
              <a:ext uri="{FF2B5EF4-FFF2-40B4-BE49-F238E27FC236}">
                <a16:creationId xmlns:a16="http://schemas.microsoft.com/office/drawing/2014/main" id="{8E7D7916-7706-4021-B470-1146B4766C71}"/>
              </a:ext>
            </a:extLst>
          </p:cNvPr>
          <p:cNvSpPr txBox="1">
            <a:spLocks noChangeArrowheads="1"/>
          </p:cNvSpPr>
          <p:nvPr/>
        </p:nvSpPr>
        <p:spPr bwMode="auto">
          <a:xfrm>
            <a:off x="697757" y="3558168"/>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R</a:t>
            </a:r>
            <a:endParaRPr lang="en-GB" altLang="en-US" sz="3233" b="1" dirty="0">
              <a:solidFill>
                <a:srgbClr val="2323A5"/>
              </a:solidFill>
              <a:latin typeface="Book Antiqua" panose="02040602050305030304" pitchFamily="18" charset="0"/>
            </a:endParaRPr>
          </a:p>
        </p:txBody>
      </p:sp>
      <p:sp>
        <p:nvSpPr>
          <p:cNvPr id="54281" name="Text Box 9">
            <a:extLst>
              <a:ext uri="{FF2B5EF4-FFF2-40B4-BE49-F238E27FC236}">
                <a16:creationId xmlns:a16="http://schemas.microsoft.com/office/drawing/2014/main" id="{3A012B1F-0499-4AEB-88B6-43653CF9A6BA}"/>
              </a:ext>
            </a:extLst>
          </p:cNvPr>
          <p:cNvSpPr txBox="1">
            <a:spLocks noChangeArrowheads="1"/>
          </p:cNvSpPr>
          <p:nvPr/>
        </p:nvSpPr>
        <p:spPr bwMode="auto">
          <a:xfrm>
            <a:off x="699360" y="4427556"/>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C</a:t>
            </a:r>
            <a:endParaRPr lang="en-GB" altLang="en-US" sz="3233" b="1" dirty="0">
              <a:solidFill>
                <a:srgbClr val="2323A5"/>
              </a:solidFill>
              <a:latin typeface="Book Antiqua" panose="02040602050305030304" pitchFamily="18" charset="0"/>
            </a:endParaRPr>
          </a:p>
        </p:txBody>
      </p:sp>
      <p:sp>
        <p:nvSpPr>
          <p:cNvPr id="54282" name="Text Box 10">
            <a:extLst>
              <a:ext uri="{FF2B5EF4-FFF2-40B4-BE49-F238E27FC236}">
                <a16:creationId xmlns:a16="http://schemas.microsoft.com/office/drawing/2014/main" id="{D3E99CF4-7A3E-4D40-ADC7-2AC2BBED5539}"/>
              </a:ext>
            </a:extLst>
          </p:cNvPr>
          <p:cNvSpPr txBox="1">
            <a:spLocks noChangeArrowheads="1"/>
          </p:cNvSpPr>
          <p:nvPr/>
        </p:nvSpPr>
        <p:spPr bwMode="auto">
          <a:xfrm>
            <a:off x="746463" y="6430125"/>
            <a:ext cx="508911"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A</a:t>
            </a:r>
            <a:endParaRPr lang="en-GB" altLang="en-US" sz="3233" b="1" dirty="0">
              <a:solidFill>
                <a:srgbClr val="2323A5"/>
              </a:solidFill>
              <a:latin typeface="Book Antiqua" panose="02040602050305030304" pitchFamily="18" charset="0"/>
            </a:endParaRPr>
          </a:p>
        </p:txBody>
      </p:sp>
      <p:sp>
        <p:nvSpPr>
          <p:cNvPr id="9" name="Title 3">
            <a:extLst>
              <a:ext uri="{FF2B5EF4-FFF2-40B4-BE49-F238E27FC236}">
                <a16:creationId xmlns:a16="http://schemas.microsoft.com/office/drawing/2014/main" id="{5406685A-D9D0-0FED-728C-38C6D7FA2DE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63813452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a:extLst>
              <a:ext uri="{FF2B5EF4-FFF2-40B4-BE49-F238E27FC236}">
                <a16:creationId xmlns:a16="http://schemas.microsoft.com/office/drawing/2014/main" id="{1517D7B7-9EA5-422A-B187-20D96B5948E8}"/>
              </a:ext>
            </a:extLst>
          </p:cNvPr>
          <p:cNvSpPr>
            <a:spLocks noGrp="1" noChangeArrowheads="1"/>
          </p:cNvSpPr>
          <p:nvPr>
            <p:ph idx="1"/>
          </p:nvPr>
        </p:nvSpPr>
        <p:spPr>
          <a:xfrm>
            <a:off x="846931" y="2700511"/>
            <a:ext cx="8315325" cy="5841902"/>
          </a:xfrm>
        </p:spPr>
        <p:txBody>
          <a:bodyPr>
            <a:normAutofit/>
          </a:bodyPr>
          <a:lstStyle/>
          <a:p>
            <a:pPr lvl="2">
              <a:lnSpc>
                <a:spcPct val="79000"/>
              </a:lnSpc>
              <a:buClr>
                <a:schemeClr val="tx1"/>
              </a:buClr>
              <a:buFont typeface="Wingdings" panose="05000000000000000000" pitchFamily="2" charset="2"/>
              <a:buChar char="§"/>
            </a:pPr>
            <a:r>
              <a:rPr lang="en-ZA" altLang="en-US" sz="2000" dirty="0">
                <a:solidFill>
                  <a:srgbClr val="2323A5"/>
                </a:solidFill>
                <a:latin typeface="Book Antiqua" panose="02040602050305030304" pitchFamily="18" charset="0"/>
              </a:rPr>
              <a:t>Identify Objectives, considering all stakeholders </a:t>
            </a:r>
          </a:p>
          <a:p>
            <a:pPr marL="1770827" lvl="4" indent="-348071">
              <a:lnSpc>
                <a:spcPct val="79000"/>
              </a:lnSpc>
              <a:buClr>
                <a:schemeClr val="tx1"/>
              </a:buClr>
              <a:buFont typeface="Wingdings" panose="05000000000000000000" pitchFamily="2" charset="2"/>
              <a:buChar char="ü"/>
            </a:pPr>
            <a:r>
              <a:rPr lang="en-ZA" altLang="en-US" sz="2000" i="1" dirty="0">
                <a:solidFill>
                  <a:srgbClr val="2323A5"/>
                </a:solidFill>
                <a:latin typeface="Book Antiqua" panose="02040602050305030304" pitchFamily="18" charset="0"/>
              </a:rPr>
              <a:t>organization, business unit, function, process;</a:t>
            </a:r>
          </a:p>
          <a:p>
            <a:pPr marL="1270376" lvl="3" indent="-348071">
              <a:lnSpc>
                <a:spcPct val="79000"/>
              </a:lnSpc>
              <a:buClr>
                <a:schemeClr val="tx1"/>
              </a:buClr>
              <a:buNone/>
            </a:pPr>
            <a:endParaRPr lang="en-ZA" altLang="en-US" sz="1800" dirty="0">
              <a:solidFill>
                <a:srgbClr val="2323A5"/>
              </a:solidFill>
              <a:latin typeface="Book Antiqua" panose="02040602050305030304" pitchFamily="18" charset="0"/>
            </a:endParaRPr>
          </a:p>
          <a:p>
            <a:pPr lvl="2">
              <a:lnSpc>
                <a:spcPct val="79000"/>
              </a:lnSpc>
              <a:buClr>
                <a:schemeClr val="tx1"/>
              </a:buClr>
              <a:buFont typeface="Wingdings" panose="05000000000000000000" pitchFamily="2" charset="2"/>
              <a:buChar char="§"/>
            </a:pPr>
            <a:r>
              <a:rPr lang="en-US" altLang="en-US" sz="2000" dirty="0">
                <a:solidFill>
                  <a:srgbClr val="2323A5"/>
                </a:solidFill>
                <a:latin typeface="Book Antiqua" panose="02040602050305030304" pitchFamily="18" charset="0"/>
              </a:rPr>
              <a:t>Identify all the Risks that impact the organization’s ability to achieve its Objectives</a:t>
            </a:r>
          </a:p>
          <a:p>
            <a:pPr lvl="2">
              <a:lnSpc>
                <a:spcPct val="79000"/>
              </a:lnSpc>
              <a:buClr>
                <a:schemeClr val="tx1"/>
              </a:buClr>
              <a:buFont typeface="Wingdings" panose="05000000000000000000" pitchFamily="2" charset="2"/>
              <a:buChar char="§"/>
            </a:pPr>
            <a:endParaRPr lang="en-ZA" altLang="en-US" sz="2000" dirty="0">
              <a:solidFill>
                <a:srgbClr val="2323A5"/>
              </a:solidFill>
              <a:latin typeface="Book Antiqua" panose="02040602050305030304" pitchFamily="18" charset="0"/>
            </a:endParaRPr>
          </a:p>
          <a:p>
            <a:pPr lvl="2">
              <a:lnSpc>
                <a:spcPct val="79000"/>
              </a:lnSpc>
              <a:buClr>
                <a:schemeClr val="tx1"/>
              </a:buClr>
              <a:buFont typeface="Wingdings" panose="05000000000000000000" pitchFamily="2" charset="2"/>
              <a:buChar char="§"/>
            </a:pPr>
            <a:r>
              <a:rPr lang="en-US" altLang="en-US" sz="2000" dirty="0">
                <a:solidFill>
                  <a:srgbClr val="2323A5"/>
                </a:solidFill>
                <a:latin typeface="Book Antiqua" panose="02040602050305030304" pitchFamily="18" charset="0"/>
              </a:rPr>
              <a:t>Identify the Controls that are required to mitigate these Risks;</a:t>
            </a:r>
          </a:p>
          <a:p>
            <a:pPr lvl="2">
              <a:lnSpc>
                <a:spcPct val="79000"/>
              </a:lnSpc>
              <a:buClr>
                <a:schemeClr val="tx1"/>
              </a:buClr>
              <a:buFont typeface="Wingdings" panose="05000000000000000000" pitchFamily="2" charset="2"/>
              <a:buChar char="§"/>
            </a:pPr>
            <a:r>
              <a:rPr lang="en-US" altLang="en-US" sz="2000" dirty="0">
                <a:solidFill>
                  <a:srgbClr val="2323A5"/>
                </a:solidFill>
                <a:latin typeface="Book Antiqua" panose="02040602050305030304" pitchFamily="18" charset="0"/>
              </a:rPr>
              <a:t>Determine that these Controls are in place and functioning, or </a:t>
            </a:r>
          </a:p>
          <a:p>
            <a:pPr lvl="2">
              <a:lnSpc>
                <a:spcPct val="79000"/>
              </a:lnSpc>
              <a:buClr>
                <a:schemeClr val="tx1"/>
              </a:buClr>
              <a:buFont typeface="Wingdings" panose="05000000000000000000" pitchFamily="2" charset="2"/>
              <a:buChar char="§"/>
            </a:pPr>
            <a:r>
              <a:rPr lang="en-US" altLang="en-US" sz="2000" dirty="0">
                <a:solidFill>
                  <a:srgbClr val="2323A5"/>
                </a:solidFill>
                <a:latin typeface="Book Antiqua" panose="02040602050305030304" pitchFamily="18" charset="0"/>
              </a:rPr>
              <a:t>Set an action plan to implement these controls;</a:t>
            </a:r>
          </a:p>
          <a:p>
            <a:pPr lvl="2">
              <a:lnSpc>
                <a:spcPct val="79000"/>
              </a:lnSpc>
              <a:buClr>
                <a:schemeClr val="tx1"/>
              </a:buClr>
              <a:buFont typeface="Wingdings" panose="05000000000000000000" pitchFamily="2" charset="2"/>
              <a:buChar char="§"/>
            </a:pPr>
            <a:r>
              <a:rPr lang="en-US" altLang="en-US" sz="2000" dirty="0">
                <a:solidFill>
                  <a:srgbClr val="2323A5"/>
                </a:solidFill>
                <a:latin typeface="Book Antiqua" panose="02040602050305030304" pitchFamily="18" charset="0"/>
              </a:rPr>
              <a:t>Think across all 5 COSO components of control</a:t>
            </a:r>
          </a:p>
          <a:p>
            <a:pPr>
              <a:lnSpc>
                <a:spcPct val="79000"/>
              </a:lnSpc>
            </a:pPr>
            <a:endParaRPr lang="en-ZA" altLang="en-US" sz="2425" b="1" i="1" dirty="0">
              <a:solidFill>
                <a:srgbClr val="2323A5"/>
              </a:solidFill>
              <a:latin typeface="Book Antiqua" panose="02040602050305030304" pitchFamily="18" charset="0"/>
            </a:endParaRPr>
          </a:p>
          <a:p>
            <a:pPr lvl="2">
              <a:lnSpc>
                <a:spcPct val="89000"/>
              </a:lnSpc>
              <a:buClr>
                <a:schemeClr val="tx1"/>
              </a:buClr>
              <a:buFont typeface="Wingdings" panose="05000000000000000000" pitchFamily="2" charset="2"/>
              <a:buChar char="§"/>
            </a:pPr>
            <a:endParaRPr lang="en-ZA" altLang="en-US" sz="2425" dirty="0">
              <a:solidFill>
                <a:srgbClr val="2323A5"/>
              </a:solidFill>
              <a:latin typeface="Book Antiqua" panose="02040602050305030304" pitchFamily="18" charset="0"/>
            </a:endParaRPr>
          </a:p>
          <a:p>
            <a:pPr marL="0" indent="0">
              <a:lnSpc>
                <a:spcPct val="79000"/>
              </a:lnSpc>
              <a:buNone/>
            </a:pPr>
            <a:endParaRPr lang="en-US" altLang="en-US" sz="2425" b="1" i="1" dirty="0">
              <a:solidFill>
                <a:srgbClr val="2323A5"/>
              </a:solidFill>
              <a:latin typeface="Book Antiqua" panose="02040602050305030304" pitchFamily="18" charset="0"/>
            </a:endParaRPr>
          </a:p>
          <a:p>
            <a:pPr>
              <a:lnSpc>
                <a:spcPct val="79000"/>
              </a:lnSpc>
            </a:pPr>
            <a:endParaRPr lang="en-ZA" altLang="en-US" sz="2425" b="1" i="1" dirty="0">
              <a:solidFill>
                <a:srgbClr val="2323A5"/>
              </a:solidFill>
              <a:latin typeface="Book Antiqua" panose="02040602050305030304" pitchFamily="18" charset="0"/>
            </a:endParaRPr>
          </a:p>
        </p:txBody>
      </p:sp>
      <p:sp>
        <p:nvSpPr>
          <p:cNvPr id="10" name="Slide Number Placeholder 3">
            <a:extLst>
              <a:ext uri="{FF2B5EF4-FFF2-40B4-BE49-F238E27FC236}">
                <a16:creationId xmlns:a16="http://schemas.microsoft.com/office/drawing/2014/main" id="{5BE69D82-3689-489E-8223-F2963FB4913A}"/>
              </a:ext>
            </a:extLst>
          </p:cNvPr>
          <p:cNvSpPr>
            <a:spLocks noGrp="1"/>
          </p:cNvSpPr>
          <p:nvPr>
            <p:ph type="sldNum" sz="quarter" idx="12"/>
          </p:nvPr>
        </p:nvSpPr>
        <p:spPr>
          <a:xfrm>
            <a:off x="9316244" y="7800432"/>
            <a:ext cx="561143" cy="368928"/>
          </a:xfrm>
        </p:spPr>
        <p:txBody>
          <a:bodyPr/>
          <a:lstStyle/>
          <a:p>
            <a:pPr>
              <a:defRPr/>
            </a:pPr>
            <a:fld id="{34345247-D700-4FFB-BDB7-65DD3C31883E}" type="slidenum">
              <a:rPr lang="en-GB" altLang="en-US"/>
              <a:pPr>
                <a:defRPr/>
              </a:pPr>
              <a:t>236</a:t>
            </a:fld>
            <a:endParaRPr lang="en-GB" altLang="en-US"/>
          </a:p>
        </p:txBody>
      </p:sp>
      <p:sp>
        <p:nvSpPr>
          <p:cNvPr id="54278" name="Rectangle 5">
            <a:extLst>
              <a:ext uri="{FF2B5EF4-FFF2-40B4-BE49-F238E27FC236}">
                <a16:creationId xmlns:a16="http://schemas.microsoft.com/office/drawing/2014/main" id="{5AEF6D77-383E-4C33-A257-7D0F5C371F79}"/>
              </a:ext>
            </a:extLst>
          </p:cNvPr>
          <p:cNvSpPr>
            <a:spLocks noChangeArrowheads="1"/>
          </p:cNvSpPr>
          <p:nvPr/>
        </p:nvSpPr>
        <p:spPr bwMode="auto">
          <a:xfrm>
            <a:off x="468090" y="1727732"/>
            <a:ext cx="7314406" cy="661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2000"/>
              </a:lnSpc>
              <a:spcBef>
                <a:spcPct val="0"/>
              </a:spcBef>
              <a:buClrTx/>
            </a:pPr>
            <a:r>
              <a:rPr lang="en-GB" altLang="en-GB" sz="2829" b="1" dirty="0">
                <a:solidFill>
                  <a:srgbClr val="FF0000"/>
                </a:solidFill>
                <a:latin typeface="Book Antiqua" panose="02040602050305030304" pitchFamily="18" charset="0"/>
              </a:rPr>
              <a:t>The ORCA Process in Action </a:t>
            </a:r>
          </a:p>
        </p:txBody>
      </p:sp>
      <p:sp>
        <p:nvSpPr>
          <p:cNvPr id="54279" name="Text Box 7">
            <a:extLst>
              <a:ext uri="{FF2B5EF4-FFF2-40B4-BE49-F238E27FC236}">
                <a16:creationId xmlns:a16="http://schemas.microsoft.com/office/drawing/2014/main" id="{42363F3E-C057-47B9-9BF2-EE18E66BF0B5}"/>
              </a:ext>
            </a:extLst>
          </p:cNvPr>
          <p:cNvSpPr txBox="1">
            <a:spLocks noChangeArrowheads="1"/>
          </p:cNvSpPr>
          <p:nvPr/>
        </p:nvSpPr>
        <p:spPr bwMode="auto">
          <a:xfrm>
            <a:off x="683321" y="2461354"/>
            <a:ext cx="531586"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a:solidFill>
                  <a:srgbClr val="2323A5"/>
                </a:solidFill>
                <a:latin typeface="Book Antiqua" panose="02040602050305030304" pitchFamily="18" charset="0"/>
              </a:rPr>
              <a:t>O</a:t>
            </a:r>
            <a:endParaRPr lang="en-GB" altLang="en-US" sz="3233" b="1">
              <a:solidFill>
                <a:srgbClr val="2323A5"/>
              </a:solidFill>
              <a:latin typeface="Book Antiqua" panose="02040602050305030304" pitchFamily="18" charset="0"/>
            </a:endParaRPr>
          </a:p>
        </p:txBody>
      </p:sp>
      <p:sp>
        <p:nvSpPr>
          <p:cNvPr id="54280" name="Text Box 8">
            <a:extLst>
              <a:ext uri="{FF2B5EF4-FFF2-40B4-BE49-F238E27FC236}">
                <a16:creationId xmlns:a16="http://schemas.microsoft.com/office/drawing/2014/main" id="{8E7D7916-7706-4021-B470-1146B4766C71}"/>
              </a:ext>
            </a:extLst>
          </p:cNvPr>
          <p:cNvSpPr txBox="1">
            <a:spLocks noChangeArrowheads="1"/>
          </p:cNvSpPr>
          <p:nvPr/>
        </p:nvSpPr>
        <p:spPr bwMode="auto">
          <a:xfrm>
            <a:off x="697757" y="3292723"/>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R</a:t>
            </a:r>
            <a:endParaRPr lang="en-GB" altLang="en-US" sz="3233" b="1" dirty="0">
              <a:solidFill>
                <a:srgbClr val="2323A5"/>
              </a:solidFill>
              <a:latin typeface="Book Antiqua" panose="02040602050305030304" pitchFamily="18" charset="0"/>
            </a:endParaRPr>
          </a:p>
        </p:txBody>
      </p:sp>
      <p:sp>
        <p:nvSpPr>
          <p:cNvPr id="54281" name="Text Box 9">
            <a:extLst>
              <a:ext uri="{FF2B5EF4-FFF2-40B4-BE49-F238E27FC236}">
                <a16:creationId xmlns:a16="http://schemas.microsoft.com/office/drawing/2014/main" id="{3A012B1F-0499-4AEB-88B6-43653CF9A6BA}"/>
              </a:ext>
            </a:extLst>
          </p:cNvPr>
          <p:cNvSpPr txBox="1">
            <a:spLocks noChangeArrowheads="1"/>
          </p:cNvSpPr>
          <p:nvPr/>
        </p:nvSpPr>
        <p:spPr bwMode="auto">
          <a:xfrm>
            <a:off x="699360" y="4283539"/>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C</a:t>
            </a:r>
            <a:endParaRPr lang="en-GB" altLang="en-US" sz="3233" b="1" dirty="0">
              <a:solidFill>
                <a:srgbClr val="2323A5"/>
              </a:solidFill>
              <a:latin typeface="Book Antiqua" panose="02040602050305030304" pitchFamily="18" charset="0"/>
            </a:endParaRPr>
          </a:p>
        </p:txBody>
      </p:sp>
      <p:sp>
        <p:nvSpPr>
          <p:cNvPr id="54282" name="Text Box 10">
            <a:extLst>
              <a:ext uri="{FF2B5EF4-FFF2-40B4-BE49-F238E27FC236}">
                <a16:creationId xmlns:a16="http://schemas.microsoft.com/office/drawing/2014/main" id="{D3E99CF4-7A3E-4D40-ADC7-2AC2BBED5539}"/>
              </a:ext>
            </a:extLst>
          </p:cNvPr>
          <p:cNvSpPr txBox="1">
            <a:spLocks noChangeArrowheads="1"/>
          </p:cNvSpPr>
          <p:nvPr/>
        </p:nvSpPr>
        <p:spPr bwMode="auto">
          <a:xfrm>
            <a:off x="746463" y="6286109"/>
            <a:ext cx="508911"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A</a:t>
            </a:r>
            <a:endParaRPr lang="en-GB" altLang="en-US" sz="3233" b="1" dirty="0">
              <a:solidFill>
                <a:srgbClr val="2323A5"/>
              </a:solidFill>
              <a:latin typeface="Book Antiqua" panose="02040602050305030304" pitchFamily="18" charset="0"/>
            </a:endParaRPr>
          </a:p>
        </p:txBody>
      </p:sp>
      <p:sp>
        <p:nvSpPr>
          <p:cNvPr id="9" name="Title 3">
            <a:extLst>
              <a:ext uri="{FF2B5EF4-FFF2-40B4-BE49-F238E27FC236}">
                <a16:creationId xmlns:a16="http://schemas.microsoft.com/office/drawing/2014/main" id="{85277627-D9E7-7058-F44A-AA37895895EA}"/>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22703244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a:extLst>
              <a:ext uri="{FF2B5EF4-FFF2-40B4-BE49-F238E27FC236}">
                <a16:creationId xmlns:a16="http://schemas.microsoft.com/office/drawing/2014/main" id="{1517D7B7-9EA5-422A-B187-20D96B5948E8}"/>
              </a:ext>
            </a:extLst>
          </p:cNvPr>
          <p:cNvSpPr>
            <a:spLocks noGrp="1" noChangeArrowheads="1"/>
          </p:cNvSpPr>
          <p:nvPr>
            <p:ph idx="1"/>
          </p:nvPr>
        </p:nvSpPr>
        <p:spPr>
          <a:xfrm>
            <a:off x="1000919" y="2539667"/>
            <a:ext cx="8315325" cy="4841364"/>
          </a:xfrm>
        </p:spPr>
        <p:txBody>
          <a:bodyPr>
            <a:normAutofit lnSpcReduction="10000"/>
          </a:bodyPr>
          <a:lstStyle/>
          <a:p>
            <a:pPr lvl="2">
              <a:lnSpc>
                <a:spcPct val="79000"/>
              </a:lnSpc>
              <a:buClr>
                <a:schemeClr val="tx1"/>
              </a:buClr>
              <a:buFont typeface="Wingdings" panose="05000000000000000000" pitchFamily="2" charset="2"/>
              <a:buChar char="§"/>
            </a:pPr>
            <a:r>
              <a:rPr lang="en-ZA" altLang="en-US" sz="2021" dirty="0">
                <a:solidFill>
                  <a:srgbClr val="2323A5"/>
                </a:solidFill>
                <a:latin typeface="Book Antiqua" panose="02040602050305030304" pitchFamily="18" charset="0"/>
              </a:rPr>
              <a:t>Identify Objectives, considering all stakeholders </a:t>
            </a:r>
          </a:p>
          <a:p>
            <a:pPr marL="1770827" lvl="4" indent="-348071">
              <a:lnSpc>
                <a:spcPct val="79000"/>
              </a:lnSpc>
              <a:buClr>
                <a:schemeClr val="tx1"/>
              </a:buClr>
              <a:buFont typeface="Wingdings" panose="05000000000000000000" pitchFamily="2" charset="2"/>
              <a:buChar char="ü"/>
            </a:pPr>
            <a:r>
              <a:rPr lang="en-ZA" altLang="en-US" sz="2021" i="1" dirty="0">
                <a:solidFill>
                  <a:srgbClr val="2323A5"/>
                </a:solidFill>
                <a:latin typeface="Book Antiqua" panose="02040602050305030304" pitchFamily="18" charset="0"/>
              </a:rPr>
              <a:t>organization, business unit, function, process;</a:t>
            </a:r>
          </a:p>
          <a:p>
            <a:pPr marL="1270376" lvl="3" indent="-348071">
              <a:lnSpc>
                <a:spcPct val="79000"/>
              </a:lnSpc>
              <a:buClr>
                <a:schemeClr val="tx1"/>
              </a:buClr>
              <a:buNone/>
            </a:pPr>
            <a:endParaRPr lang="en-ZA" altLang="en-US" sz="2021" dirty="0">
              <a:solidFill>
                <a:srgbClr val="2323A5"/>
              </a:solidFill>
              <a:latin typeface="Book Antiqua" panose="02040602050305030304" pitchFamily="18" charset="0"/>
            </a:endParaRPr>
          </a:p>
          <a:p>
            <a:pPr lvl="2">
              <a:lnSpc>
                <a:spcPct val="7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Identify all the Risks that impact the organization’s ability to achieve its Objectives</a:t>
            </a:r>
          </a:p>
          <a:p>
            <a:pPr lvl="2">
              <a:lnSpc>
                <a:spcPct val="79000"/>
              </a:lnSpc>
              <a:buClr>
                <a:schemeClr val="tx1"/>
              </a:buClr>
              <a:buFont typeface="Wingdings" panose="05000000000000000000" pitchFamily="2" charset="2"/>
              <a:buChar char="§"/>
            </a:pPr>
            <a:endParaRPr lang="en-ZA" altLang="en-US" sz="2021" dirty="0">
              <a:solidFill>
                <a:srgbClr val="2323A5"/>
              </a:solidFill>
              <a:latin typeface="Book Antiqua" panose="02040602050305030304" pitchFamily="18" charset="0"/>
            </a:endParaRPr>
          </a:p>
          <a:p>
            <a:pPr lvl="2">
              <a:lnSpc>
                <a:spcPct val="7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Identify the Controls that are required to mitigate these Risks;</a:t>
            </a:r>
          </a:p>
          <a:p>
            <a:pPr lvl="2">
              <a:lnSpc>
                <a:spcPct val="7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Determine that these Controls are in place and functioning, or </a:t>
            </a:r>
          </a:p>
          <a:p>
            <a:pPr lvl="2">
              <a:lnSpc>
                <a:spcPct val="7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Set an action plan to implement these controls;</a:t>
            </a:r>
          </a:p>
          <a:p>
            <a:pPr lvl="2">
              <a:lnSpc>
                <a:spcPct val="7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Think across all 5 COSO components of control</a:t>
            </a:r>
          </a:p>
          <a:p>
            <a:pPr>
              <a:lnSpc>
                <a:spcPct val="79000"/>
              </a:lnSpc>
            </a:pPr>
            <a:endParaRPr lang="en-ZA" altLang="en-US" sz="2425" b="1" i="1" dirty="0">
              <a:solidFill>
                <a:srgbClr val="2323A5"/>
              </a:solidFill>
              <a:latin typeface="Book Antiqua" panose="02040602050305030304" pitchFamily="18" charset="0"/>
            </a:endParaRPr>
          </a:p>
          <a:p>
            <a:pPr marL="1000902" lvl="2" indent="0">
              <a:lnSpc>
                <a:spcPct val="89000"/>
              </a:lnSpc>
              <a:buClr>
                <a:schemeClr val="tx1"/>
              </a:buClr>
              <a:buNone/>
            </a:pPr>
            <a:endParaRPr lang="en-ZA" altLang="en-US" sz="2021" dirty="0">
              <a:solidFill>
                <a:srgbClr val="2323A5"/>
              </a:solidFill>
              <a:latin typeface="Book Antiqua" panose="02040602050305030304" pitchFamily="18" charset="0"/>
            </a:endParaRPr>
          </a:p>
          <a:p>
            <a:pPr lvl="2">
              <a:lnSpc>
                <a:spcPct val="8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Alignment of the Objectives, Controls &amp; Risks</a:t>
            </a:r>
          </a:p>
          <a:p>
            <a:pPr lvl="2">
              <a:lnSpc>
                <a:spcPct val="89000"/>
              </a:lnSpc>
              <a:buClr>
                <a:schemeClr val="tx1"/>
              </a:buClr>
              <a:buFont typeface="Wingdings" panose="05000000000000000000" pitchFamily="2" charset="2"/>
              <a:buChar char="§"/>
            </a:pPr>
            <a:r>
              <a:rPr lang="en-US" altLang="en-US" sz="2021" dirty="0">
                <a:solidFill>
                  <a:srgbClr val="2323A5"/>
                </a:solidFill>
                <a:latin typeface="Book Antiqua" panose="02040602050305030304" pitchFamily="18" charset="0"/>
              </a:rPr>
              <a:t>Verify that the controls are addressing the risks</a:t>
            </a:r>
            <a:endParaRPr lang="en-US" altLang="en-US" sz="2425" b="1" i="1" dirty="0">
              <a:solidFill>
                <a:srgbClr val="2323A5"/>
              </a:solidFill>
              <a:latin typeface="Book Antiqua" panose="02040602050305030304" pitchFamily="18" charset="0"/>
            </a:endParaRPr>
          </a:p>
          <a:p>
            <a:pPr>
              <a:lnSpc>
                <a:spcPct val="79000"/>
              </a:lnSpc>
            </a:pPr>
            <a:endParaRPr lang="en-ZA" altLang="en-US" sz="2425" b="1" i="1" dirty="0">
              <a:solidFill>
                <a:srgbClr val="2323A5"/>
              </a:solidFill>
              <a:latin typeface="Book Antiqua" panose="02040602050305030304" pitchFamily="18" charset="0"/>
            </a:endParaRPr>
          </a:p>
        </p:txBody>
      </p:sp>
      <p:sp>
        <p:nvSpPr>
          <p:cNvPr id="10" name="Slide Number Placeholder 3">
            <a:extLst>
              <a:ext uri="{FF2B5EF4-FFF2-40B4-BE49-F238E27FC236}">
                <a16:creationId xmlns:a16="http://schemas.microsoft.com/office/drawing/2014/main" id="{5BE69D82-3689-489E-8223-F2963FB4913A}"/>
              </a:ext>
            </a:extLst>
          </p:cNvPr>
          <p:cNvSpPr>
            <a:spLocks noGrp="1"/>
          </p:cNvSpPr>
          <p:nvPr>
            <p:ph type="sldNum" sz="quarter" idx="12"/>
          </p:nvPr>
        </p:nvSpPr>
        <p:spPr>
          <a:xfrm>
            <a:off x="9316244" y="7569454"/>
            <a:ext cx="561143" cy="368928"/>
          </a:xfrm>
        </p:spPr>
        <p:txBody>
          <a:bodyPr/>
          <a:lstStyle/>
          <a:p>
            <a:pPr>
              <a:defRPr/>
            </a:pPr>
            <a:fld id="{34345247-D700-4FFB-BDB7-65DD3C31883E}" type="slidenum">
              <a:rPr lang="en-GB" altLang="en-US"/>
              <a:pPr>
                <a:defRPr/>
              </a:pPr>
              <a:t>237</a:t>
            </a:fld>
            <a:endParaRPr lang="en-GB" altLang="en-US"/>
          </a:p>
        </p:txBody>
      </p:sp>
      <p:sp>
        <p:nvSpPr>
          <p:cNvPr id="54278" name="Rectangle 5">
            <a:extLst>
              <a:ext uri="{FF2B5EF4-FFF2-40B4-BE49-F238E27FC236}">
                <a16:creationId xmlns:a16="http://schemas.microsoft.com/office/drawing/2014/main" id="{5AEF6D77-383E-4C33-A257-7D0F5C371F79}"/>
              </a:ext>
            </a:extLst>
          </p:cNvPr>
          <p:cNvSpPr>
            <a:spLocks noChangeArrowheads="1"/>
          </p:cNvSpPr>
          <p:nvPr/>
        </p:nvSpPr>
        <p:spPr bwMode="auto">
          <a:xfrm>
            <a:off x="468090" y="1695741"/>
            <a:ext cx="7314406"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09000"/>
              </a:lnSpc>
              <a:spcBef>
                <a:spcPct val="55000"/>
              </a:spcBef>
              <a:buClr>
                <a:srgbClr val="1E6E04"/>
              </a:buClr>
              <a:defRPr sz="2100">
                <a:solidFill>
                  <a:schemeClr val="tx1"/>
                </a:solidFill>
                <a:latin typeface="Arial" panose="020B0604020202020204" pitchFamily="34" charset="0"/>
              </a:defRPr>
            </a:lvl1pPr>
            <a:lvl2pPr marL="228600" indent="-227013">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2000"/>
              </a:lnSpc>
              <a:spcBef>
                <a:spcPct val="0"/>
              </a:spcBef>
              <a:buClrTx/>
            </a:pPr>
            <a:r>
              <a:rPr lang="en-GB" altLang="en-GB" sz="2829" b="1" dirty="0">
                <a:solidFill>
                  <a:srgbClr val="FF0000"/>
                </a:solidFill>
                <a:latin typeface="Book Antiqua" panose="02040602050305030304" pitchFamily="18" charset="0"/>
              </a:rPr>
              <a:t>The ORCA Process in Action </a:t>
            </a:r>
          </a:p>
        </p:txBody>
      </p:sp>
      <p:sp>
        <p:nvSpPr>
          <p:cNvPr id="54279" name="Text Box 7">
            <a:extLst>
              <a:ext uri="{FF2B5EF4-FFF2-40B4-BE49-F238E27FC236}">
                <a16:creationId xmlns:a16="http://schemas.microsoft.com/office/drawing/2014/main" id="{42363F3E-C057-47B9-9BF2-EE18E66BF0B5}"/>
              </a:ext>
            </a:extLst>
          </p:cNvPr>
          <p:cNvSpPr txBox="1">
            <a:spLocks noChangeArrowheads="1"/>
          </p:cNvSpPr>
          <p:nvPr/>
        </p:nvSpPr>
        <p:spPr bwMode="auto">
          <a:xfrm>
            <a:off x="683321" y="2539670"/>
            <a:ext cx="531586"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a:solidFill>
                  <a:srgbClr val="2323A5"/>
                </a:solidFill>
                <a:latin typeface="Book Antiqua" panose="02040602050305030304" pitchFamily="18" charset="0"/>
              </a:rPr>
              <a:t>O</a:t>
            </a:r>
            <a:endParaRPr lang="en-GB" altLang="en-US" sz="3233" b="1">
              <a:solidFill>
                <a:srgbClr val="2323A5"/>
              </a:solidFill>
              <a:latin typeface="Book Antiqua" panose="02040602050305030304" pitchFamily="18" charset="0"/>
            </a:endParaRPr>
          </a:p>
        </p:txBody>
      </p:sp>
      <p:sp>
        <p:nvSpPr>
          <p:cNvPr id="54280" name="Text Box 8">
            <a:extLst>
              <a:ext uri="{FF2B5EF4-FFF2-40B4-BE49-F238E27FC236}">
                <a16:creationId xmlns:a16="http://schemas.microsoft.com/office/drawing/2014/main" id="{8E7D7916-7706-4021-B470-1146B4766C71}"/>
              </a:ext>
            </a:extLst>
          </p:cNvPr>
          <p:cNvSpPr txBox="1">
            <a:spLocks noChangeArrowheads="1"/>
          </p:cNvSpPr>
          <p:nvPr/>
        </p:nvSpPr>
        <p:spPr bwMode="auto">
          <a:xfrm>
            <a:off x="697757" y="3492467"/>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R</a:t>
            </a:r>
            <a:endParaRPr lang="en-GB" altLang="en-US" sz="3233" b="1" dirty="0">
              <a:solidFill>
                <a:srgbClr val="2323A5"/>
              </a:solidFill>
              <a:latin typeface="Book Antiqua" panose="02040602050305030304" pitchFamily="18" charset="0"/>
            </a:endParaRPr>
          </a:p>
        </p:txBody>
      </p:sp>
      <p:sp>
        <p:nvSpPr>
          <p:cNvPr id="54281" name="Text Box 9">
            <a:extLst>
              <a:ext uri="{FF2B5EF4-FFF2-40B4-BE49-F238E27FC236}">
                <a16:creationId xmlns:a16="http://schemas.microsoft.com/office/drawing/2014/main" id="{3A012B1F-0499-4AEB-88B6-43653CF9A6BA}"/>
              </a:ext>
            </a:extLst>
          </p:cNvPr>
          <p:cNvSpPr txBox="1">
            <a:spLocks noChangeArrowheads="1"/>
          </p:cNvSpPr>
          <p:nvPr/>
        </p:nvSpPr>
        <p:spPr bwMode="auto">
          <a:xfrm>
            <a:off x="699360" y="4361855"/>
            <a:ext cx="486235"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C</a:t>
            </a:r>
            <a:endParaRPr lang="en-GB" altLang="en-US" sz="3233" b="1" dirty="0">
              <a:solidFill>
                <a:srgbClr val="2323A5"/>
              </a:solidFill>
              <a:latin typeface="Book Antiqua" panose="02040602050305030304" pitchFamily="18" charset="0"/>
            </a:endParaRPr>
          </a:p>
        </p:txBody>
      </p:sp>
      <p:sp>
        <p:nvSpPr>
          <p:cNvPr id="54282" name="Text Box 10">
            <a:extLst>
              <a:ext uri="{FF2B5EF4-FFF2-40B4-BE49-F238E27FC236}">
                <a16:creationId xmlns:a16="http://schemas.microsoft.com/office/drawing/2014/main" id="{D3E99CF4-7A3E-4D40-ADC7-2AC2BBED5539}"/>
              </a:ext>
            </a:extLst>
          </p:cNvPr>
          <p:cNvSpPr txBox="1">
            <a:spLocks noChangeArrowheads="1"/>
          </p:cNvSpPr>
          <p:nvPr/>
        </p:nvSpPr>
        <p:spPr bwMode="auto">
          <a:xfrm>
            <a:off x="746463" y="6214101"/>
            <a:ext cx="508911" cy="5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altLang="en-US" sz="3233" b="1" dirty="0">
                <a:solidFill>
                  <a:srgbClr val="2323A5"/>
                </a:solidFill>
                <a:latin typeface="Book Antiqua" panose="02040602050305030304" pitchFamily="18" charset="0"/>
              </a:rPr>
              <a:t>A</a:t>
            </a:r>
            <a:endParaRPr lang="en-GB" altLang="en-US" sz="3233" b="1" dirty="0">
              <a:solidFill>
                <a:srgbClr val="2323A5"/>
              </a:solidFill>
              <a:latin typeface="Book Antiqua" panose="02040602050305030304" pitchFamily="18" charset="0"/>
            </a:endParaRPr>
          </a:p>
        </p:txBody>
      </p:sp>
      <p:sp>
        <p:nvSpPr>
          <p:cNvPr id="9" name="Title 3">
            <a:extLst>
              <a:ext uri="{FF2B5EF4-FFF2-40B4-BE49-F238E27FC236}">
                <a16:creationId xmlns:a16="http://schemas.microsoft.com/office/drawing/2014/main" id="{56CBAFAA-ABC4-501E-83D7-F17340247EF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42978440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a:extLst>
              <a:ext uri="{FF2B5EF4-FFF2-40B4-BE49-F238E27FC236}">
                <a16:creationId xmlns:a16="http://schemas.microsoft.com/office/drawing/2014/main" id="{DFC292C9-FDB6-43D0-BFB3-AB2A98DF5F3B}"/>
              </a:ext>
            </a:extLst>
          </p:cNvPr>
          <p:cNvSpPr>
            <a:spLocks noGrp="1" noChangeArrowheads="1"/>
          </p:cNvSpPr>
          <p:nvPr>
            <p:ph type="title"/>
          </p:nvPr>
        </p:nvSpPr>
        <p:spPr>
          <a:xfrm>
            <a:off x="25300" y="1439833"/>
            <a:ext cx="9875837" cy="828630"/>
          </a:xfrm>
        </p:spPr>
        <p:txBody>
          <a:bodyPr>
            <a:normAutofit/>
          </a:bodyPr>
          <a:lstStyle/>
          <a:p>
            <a:r>
              <a:rPr lang="en-US" altLang="en-US" sz="2800" b="1" dirty="0">
                <a:solidFill>
                  <a:srgbClr val="FF0000"/>
                </a:solidFill>
                <a:latin typeface="Book Antiqua" panose="02040602050305030304" pitchFamily="18" charset="0"/>
                <a:cs typeface="Times New Roman" panose="02020603050405020304" pitchFamily="18" charset="0"/>
              </a:rPr>
              <a:t>ORCA -  Objectives, Risks, Controls/Processes, Alignment</a:t>
            </a:r>
            <a:endParaRPr lang="en-GB" altLang="en-US" sz="2800" b="1" dirty="0">
              <a:solidFill>
                <a:srgbClr val="FF0000"/>
              </a:solidFill>
              <a:latin typeface="Book Antiqua" panose="02040602050305030304" pitchFamily="18" charset="0"/>
              <a:cs typeface="Times New Roman" panose="02020603050405020304" pitchFamily="18" charset="0"/>
            </a:endParaRPr>
          </a:p>
        </p:txBody>
      </p:sp>
      <p:sp>
        <p:nvSpPr>
          <p:cNvPr id="63492" name="Rectangle 3">
            <a:extLst>
              <a:ext uri="{FF2B5EF4-FFF2-40B4-BE49-F238E27FC236}">
                <a16:creationId xmlns:a16="http://schemas.microsoft.com/office/drawing/2014/main" id="{763A8D0D-8591-4389-AF4F-4A82822391E3}"/>
              </a:ext>
            </a:extLst>
          </p:cNvPr>
          <p:cNvSpPr>
            <a:spLocks noGrp="1" noChangeArrowheads="1"/>
          </p:cNvSpPr>
          <p:nvPr>
            <p:ph idx="1"/>
          </p:nvPr>
        </p:nvSpPr>
        <p:spPr>
          <a:xfrm>
            <a:off x="577452" y="2388177"/>
            <a:ext cx="8747621" cy="3984742"/>
          </a:xfrm>
        </p:spPr>
        <p:txBody>
          <a:bodyPr>
            <a:normAutofit/>
          </a:bodyPr>
          <a:lstStyle/>
          <a:p>
            <a:pPr>
              <a:buFontTx/>
              <a:buChar char="•"/>
            </a:pPr>
            <a:r>
              <a:rPr lang="en-US" altLang="en-US" sz="2000" dirty="0">
                <a:solidFill>
                  <a:srgbClr val="0000CC"/>
                </a:solidFill>
                <a:latin typeface="Book Antiqua" panose="02040602050305030304" pitchFamily="18" charset="0"/>
              </a:rPr>
              <a:t>Focuses on how organizations, business units, business processes or individuals describe and prioritize their strategies and objectives.</a:t>
            </a:r>
          </a:p>
          <a:p>
            <a:pPr>
              <a:buFontTx/>
              <a:buChar char="•"/>
            </a:pPr>
            <a:r>
              <a:rPr lang="en-US" altLang="en-US" sz="2000" dirty="0">
                <a:solidFill>
                  <a:srgbClr val="0000CC"/>
                </a:solidFill>
                <a:latin typeface="Book Antiqua" panose="02040602050305030304" pitchFamily="18" charset="0"/>
              </a:rPr>
              <a:t>Is founded on the premise that risks must be taken in pursuit of opportunities</a:t>
            </a:r>
          </a:p>
          <a:p>
            <a:pPr>
              <a:buFontTx/>
              <a:buChar char="•"/>
            </a:pPr>
            <a:r>
              <a:rPr lang="en-US" altLang="en-US" sz="2000" dirty="0">
                <a:solidFill>
                  <a:srgbClr val="0000CC"/>
                </a:solidFill>
                <a:latin typeface="Book Antiqua" panose="02040602050305030304" pitchFamily="18" charset="0"/>
              </a:rPr>
              <a:t>Helps organizations to create specific internal controls to respond to potential threats and opportunities</a:t>
            </a:r>
          </a:p>
          <a:p>
            <a:pPr>
              <a:buFontTx/>
              <a:buChar char="•"/>
            </a:pPr>
            <a:r>
              <a:rPr lang="en-US" altLang="en-US" sz="2000" dirty="0">
                <a:solidFill>
                  <a:srgbClr val="0000CC"/>
                </a:solidFill>
                <a:latin typeface="Book Antiqua" panose="02040602050305030304" pitchFamily="18" charset="0"/>
              </a:rPr>
              <a:t>Helps organizations to align their strategic objectives with their own risks, controls and processes</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F2EC75DA-BC55-4064-900B-C11C0AE4BCBA}"/>
              </a:ext>
            </a:extLst>
          </p:cNvPr>
          <p:cNvSpPr>
            <a:spLocks noGrp="1"/>
          </p:cNvSpPr>
          <p:nvPr>
            <p:ph type="sldNum" sz="quarter" idx="12"/>
          </p:nvPr>
        </p:nvSpPr>
        <p:spPr>
          <a:xfrm>
            <a:off x="7054459" y="7684359"/>
            <a:ext cx="561143" cy="368928"/>
          </a:xfrm>
        </p:spPr>
        <p:txBody>
          <a:bodyPr/>
          <a:lstStyle/>
          <a:p>
            <a:pPr>
              <a:defRPr/>
            </a:pPr>
            <a:fld id="{ED6CE954-1975-4D1C-A6A5-92175E6E7DAA}" type="slidenum">
              <a:rPr lang="en-GB" altLang="en-US"/>
              <a:pPr>
                <a:defRPr/>
              </a:pPr>
              <a:t>238</a:t>
            </a:fld>
            <a:endParaRPr lang="en-GB" altLang="en-US"/>
          </a:p>
        </p:txBody>
      </p:sp>
      <p:sp>
        <p:nvSpPr>
          <p:cNvPr id="5" name="Title 3">
            <a:extLst>
              <a:ext uri="{FF2B5EF4-FFF2-40B4-BE49-F238E27FC236}">
                <a16:creationId xmlns:a16="http://schemas.microsoft.com/office/drawing/2014/main" id="{D616A6A1-B65E-2702-D3EE-58780A1E1419}"/>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GB" sz="2829" b="1" dirty="0">
                <a:solidFill>
                  <a:srgbClr val="FF0000"/>
                </a:solidFill>
                <a:latin typeface="Book Antiqua" panose="02040602050305030304" pitchFamily="18" charset="0"/>
              </a:rPr>
              <a:t>Risk Concept and Risk Assessment</a:t>
            </a:r>
            <a:endParaRPr lang="en-GB" altLang="en-US"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399B4200-1AFB-3740-EB5F-07DBBAD2A40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41242862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a:extLst>
              <a:ext uri="{FF2B5EF4-FFF2-40B4-BE49-F238E27FC236}">
                <a16:creationId xmlns:a16="http://schemas.microsoft.com/office/drawing/2014/main" id="{06EE751D-8A53-4977-BD3C-DCCDD822B712}"/>
              </a:ext>
            </a:extLst>
          </p:cNvPr>
          <p:cNvSpPr>
            <a:spLocks noGrp="1" noChangeArrowheads="1"/>
          </p:cNvSpPr>
          <p:nvPr>
            <p:ph type="title"/>
          </p:nvPr>
        </p:nvSpPr>
        <p:spPr>
          <a:xfrm>
            <a:off x="675301" y="3241218"/>
            <a:ext cx="8632924" cy="611421"/>
          </a:xfrm>
        </p:spPr>
        <p:txBody>
          <a:bodyPr>
            <a:normAutofit fontScale="90000"/>
          </a:bodyPr>
          <a:lstStyle/>
          <a:p>
            <a:r>
              <a:rPr lang="en-US" altLang="en-US" sz="2829" i="1" dirty="0">
                <a:solidFill>
                  <a:srgbClr val="0033CC"/>
                </a:solidFill>
              </a:rPr>
              <a:t>Risk:  </a:t>
            </a:r>
            <a:r>
              <a:rPr lang="en-US" altLang="en-US" sz="2829" dirty="0">
                <a:solidFill>
                  <a:srgbClr val="0033CC"/>
                </a:solidFill>
              </a:rPr>
              <a:t>The collection of internal and external factors, which affects the ability of an organization to meet its objectives.</a:t>
            </a:r>
          </a:p>
        </p:txBody>
      </p:sp>
      <p:sp>
        <p:nvSpPr>
          <p:cNvPr id="65540" name="Rectangle 3">
            <a:extLst>
              <a:ext uri="{FF2B5EF4-FFF2-40B4-BE49-F238E27FC236}">
                <a16:creationId xmlns:a16="http://schemas.microsoft.com/office/drawing/2014/main" id="{FD242891-4C02-43A7-82FB-0180B627DC4E}"/>
              </a:ext>
            </a:extLst>
          </p:cNvPr>
          <p:cNvSpPr>
            <a:spLocks noGrp="1" noChangeArrowheads="1"/>
          </p:cNvSpPr>
          <p:nvPr>
            <p:ph idx="1"/>
          </p:nvPr>
        </p:nvSpPr>
        <p:spPr>
          <a:xfrm>
            <a:off x="675301" y="4356694"/>
            <a:ext cx="8658589" cy="2224583"/>
          </a:xfrm>
        </p:spPr>
        <p:txBody>
          <a:bodyPr/>
          <a:lstStyle/>
          <a:p>
            <a:r>
              <a:rPr lang="en-US" altLang="en-US" sz="2425" b="1" i="1" dirty="0">
                <a:solidFill>
                  <a:srgbClr val="0000CC"/>
                </a:solidFill>
              </a:rPr>
              <a:t>Inherent Risk:</a:t>
            </a:r>
          </a:p>
          <a:p>
            <a:endParaRPr lang="en-US" altLang="en-US" sz="2425" b="1" i="1" dirty="0">
              <a:solidFill>
                <a:srgbClr val="0000CC"/>
              </a:solidFill>
            </a:endParaRPr>
          </a:p>
          <a:p>
            <a:endParaRPr lang="en-US" altLang="en-US" sz="2425" b="1" i="1" dirty="0">
              <a:solidFill>
                <a:srgbClr val="0000CC"/>
              </a:solidFill>
            </a:endParaRPr>
          </a:p>
          <a:p>
            <a:endParaRPr lang="en-US" altLang="en-US" sz="2425" b="1" i="1" dirty="0">
              <a:solidFill>
                <a:srgbClr val="0000CC"/>
              </a:solidFill>
            </a:endParaRPr>
          </a:p>
          <a:p>
            <a:r>
              <a:rPr lang="en-US" altLang="en-US" sz="2425" b="1" i="1" dirty="0">
                <a:solidFill>
                  <a:srgbClr val="0000CC"/>
                </a:solidFill>
              </a:rPr>
              <a:t>Residual Risk:</a:t>
            </a:r>
            <a:endParaRPr lang="en-US" altLang="en-US" sz="2425" dirty="0">
              <a:solidFill>
                <a:srgbClr val="0000CC"/>
              </a:solidFill>
            </a:endParaRPr>
          </a:p>
          <a:p>
            <a:endParaRPr lang="en-US" altLang="en-US" sz="2425" dirty="0">
              <a:solidFill>
                <a:srgbClr val="0000CC"/>
              </a:solidFill>
            </a:endParaRPr>
          </a:p>
          <a:p>
            <a:endParaRPr lang="en-US" altLang="en-US" sz="2425" dirty="0">
              <a:solidFill>
                <a:srgbClr val="0000CC"/>
              </a:solidFill>
            </a:endParaRPr>
          </a:p>
        </p:txBody>
      </p:sp>
      <p:sp>
        <p:nvSpPr>
          <p:cNvPr id="4" name="Slide Number Placeholder 3">
            <a:extLst>
              <a:ext uri="{FF2B5EF4-FFF2-40B4-BE49-F238E27FC236}">
                <a16:creationId xmlns:a16="http://schemas.microsoft.com/office/drawing/2014/main" id="{025A9253-0841-402E-B1E2-01EF7CB5908E}"/>
              </a:ext>
            </a:extLst>
          </p:cNvPr>
          <p:cNvSpPr>
            <a:spLocks noGrp="1"/>
          </p:cNvSpPr>
          <p:nvPr>
            <p:ph type="sldNum" sz="quarter" idx="12"/>
          </p:nvPr>
        </p:nvSpPr>
        <p:spPr/>
        <p:txBody>
          <a:bodyPr/>
          <a:lstStyle/>
          <a:p>
            <a:pPr>
              <a:defRPr/>
            </a:pPr>
            <a:fld id="{0D300016-43C6-4BDF-9028-2704F9120CA0}" type="slidenum">
              <a:rPr lang="en-GB" altLang="en-US"/>
              <a:pPr>
                <a:defRPr/>
              </a:pPr>
              <a:t>240</a:t>
            </a:fld>
            <a:endParaRPr lang="en-GB" altLang="en-US"/>
          </a:p>
        </p:txBody>
      </p:sp>
      <p:sp>
        <p:nvSpPr>
          <p:cNvPr id="5" name="Rectangle 2">
            <a:extLst>
              <a:ext uri="{FF2B5EF4-FFF2-40B4-BE49-F238E27FC236}">
                <a16:creationId xmlns:a16="http://schemas.microsoft.com/office/drawing/2014/main" id="{9751F596-ECE2-45A9-A9B7-8A879365B541}"/>
              </a:ext>
            </a:extLst>
          </p:cNvPr>
          <p:cNvSpPr txBox="1">
            <a:spLocks noChangeArrowheads="1"/>
          </p:cNvSpPr>
          <p:nvPr/>
        </p:nvSpPr>
        <p:spPr>
          <a:xfrm>
            <a:off x="540098" y="2303952"/>
            <a:ext cx="8632924" cy="611421"/>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00" dirty="0">
                <a:solidFill>
                  <a:srgbClr val="FF0000"/>
                </a:solidFill>
              </a:rPr>
              <a:t>Risk Defined</a:t>
            </a:r>
          </a:p>
        </p:txBody>
      </p:sp>
      <p:sp>
        <p:nvSpPr>
          <p:cNvPr id="7" name="Title 3">
            <a:extLst>
              <a:ext uri="{FF2B5EF4-FFF2-40B4-BE49-F238E27FC236}">
                <a16:creationId xmlns:a16="http://schemas.microsoft.com/office/drawing/2014/main" id="{7A201BF4-515B-9BA5-BF48-2EE4E65898CF}"/>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7925344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a:extLst>
              <a:ext uri="{FF2B5EF4-FFF2-40B4-BE49-F238E27FC236}">
                <a16:creationId xmlns:a16="http://schemas.microsoft.com/office/drawing/2014/main" id="{97B995E5-CB4B-465B-816E-2EBA0F340145}"/>
              </a:ext>
            </a:extLst>
          </p:cNvPr>
          <p:cNvSpPr>
            <a:spLocks noGrp="1" noChangeArrowheads="1"/>
          </p:cNvSpPr>
          <p:nvPr>
            <p:ph type="title"/>
          </p:nvPr>
        </p:nvSpPr>
        <p:spPr>
          <a:xfrm>
            <a:off x="522732" y="3393330"/>
            <a:ext cx="8963725" cy="603325"/>
          </a:xfrm>
        </p:spPr>
        <p:txBody>
          <a:bodyPr>
            <a:normAutofit fontScale="90000"/>
          </a:bodyPr>
          <a:lstStyle/>
          <a:p>
            <a:r>
              <a:rPr lang="en-US" altLang="en-US" sz="2829" i="1" dirty="0">
                <a:solidFill>
                  <a:srgbClr val="0033CC"/>
                </a:solidFill>
              </a:rPr>
              <a:t>Risk:  </a:t>
            </a:r>
            <a:r>
              <a:rPr lang="en-US" altLang="en-US" sz="2829" dirty="0">
                <a:solidFill>
                  <a:srgbClr val="0033CC"/>
                </a:solidFill>
              </a:rPr>
              <a:t>The collection of internal and external factors, which affects the ability of an organization to succeed.</a:t>
            </a:r>
          </a:p>
        </p:txBody>
      </p:sp>
      <p:sp>
        <p:nvSpPr>
          <p:cNvPr id="66564" name="Rectangle 3">
            <a:extLst>
              <a:ext uri="{FF2B5EF4-FFF2-40B4-BE49-F238E27FC236}">
                <a16:creationId xmlns:a16="http://schemas.microsoft.com/office/drawing/2014/main" id="{6CF574AC-0C1F-4F06-B200-5FE09E0C56B8}"/>
              </a:ext>
            </a:extLst>
          </p:cNvPr>
          <p:cNvSpPr>
            <a:spLocks noGrp="1" noChangeArrowheads="1"/>
          </p:cNvSpPr>
          <p:nvPr>
            <p:ph idx="1"/>
          </p:nvPr>
        </p:nvSpPr>
        <p:spPr>
          <a:xfrm>
            <a:off x="522732" y="4428703"/>
            <a:ext cx="8658589" cy="2592288"/>
          </a:xfrm>
        </p:spPr>
        <p:txBody>
          <a:bodyPr>
            <a:normAutofit/>
          </a:bodyPr>
          <a:lstStyle/>
          <a:p>
            <a:pPr marL="0" indent="0">
              <a:buNone/>
            </a:pPr>
            <a:r>
              <a:rPr lang="en-US" altLang="en-US" sz="2021" b="1" i="1" dirty="0">
                <a:solidFill>
                  <a:srgbClr val="0000CC"/>
                </a:solidFill>
                <a:latin typeface="Book Antiqua" panose="02040602050305030304" pitchFamily="18" charset="0"/>
              </a:rPr>
              <a:t>Inherent Risk:  </a:t>
            </a:r>
          </a:p>
          <a:p>
            <a:r>
              <a:rPr lang="en-US" altLang="en-US" sz="2021" dirty="0">
                <a:solidFill>
                  <a:srgbClr val="0000CC"/>
                </a:solidFill>
                <a:latin typeface="Book Antiqua" panose="02040602050305030304" pitchFamily="18" charset="0"/>
              </a:rPr>
              <a:t>The risk present in conducting certain business activities.  </a:t>
            </a:r>
          </a:p>
          <a:p>
            <a:r>
              <a:rPr lang="en-US" altLang="en-US" sz="2021" dirty="0">
                <a:solidFill>
                  <a:srgbClr val="0000CC"/>
                </a:solidFill>
                <a:latin typeface="Book Antiqua" panose="02040602050305030304" pitchFamily="18" charset="0"/>
              </a:rPr>
              <a:t>The risk to an entity in the absence of any actions management might take to alter either the risk’s likelihood or impact.  (</a:t>
            </a:r>
            <a:r>
              <a:rPr lang="en-US" altLang="en-US" sz="2021" i="1" dirty="0">
                <a:solidFill>
                  <a:srgbClr val="0000CC"/>
                </a:solidFill>
                <a:latin typeface="Book Antiqua" panose="02040602050305030304" pitchFamily="18" charset="0"/>
              </a:rPr>
              <a:t>Source: COSO ERM Framework)</a:t>
            </a:r>
          </a:p>
          <a:p>
            <a:endParaRPr lang="en-US" altLang="en-US" sz="2021" dirty="0">
              <a:solidFill>
                <a:srgbClr val="0000CC"/>
              </a:solidFill>
              <a:latin typeface="Book Antiqua" panose="02040602050305030304" pitchFamily="18" charset="0"/>
            </a:endParaRPr>
          </a:p>
          <a:p>
            <a:pPr marL="0" indent="0">
              <a:buNone/>
            </a:pPr>
            <a:r>
              <a:rPr lang="en-US" altLang="en-US" sz="2021" b="1" i="1" dirty="0">
                <a:solidFill>
                  <a:srgbClr val="0000CC"/>
                </a:solidFill>
                <a:latin typeface="Book Antiqua" panose="02040602050305030304" pitchFamily="18" charset="0"/>
              </a:rPr>
              <a:t>Residual Risk:</a:t>
            </a:r>
            <a:endParaRPr lang="en-US" altLang="en-US" sz="2021" dirty="0">
              <a:solidFill>
                <a:srgbClr val="0000CC"/>
              </a:solidFill>
              <a:latin typeface="Book Antiqua" panose="02040602050305030304" pitchFamily="18" charset="0"/>
            </a:endParaRPr>
          </a:p>
          <a:p>
            <a:endParaRPr lang="en-US" altLang="en-US" sz="2021" dirty="0">
              <a:solidFill>
                <a:srgbClr val="0000CC"/>
              </a:solidFill>
              <a:latin typeface="Book Antiqua" panose="02040602050305030304" pitchFamily="18" charset="0"/>
            </a:endParaRPr>
          </a:p>
          <a:p>
            <a:endParaRPr lang="en-US" altLang="en-US" sz="2021"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F1CD9220-C790-44B0-9D0A-8E2F4F9FE1ED}"/>
              </a:ext>
            </a:extLst>
          </p:cNvPr>
          <p:cNvSpPr>
            <a:spLocks noGrp="1"/>
          </p:cNvSpPr>
          <p:nvPr>
            <p:ph type="sldNum" sz="quarter" idx="12"/>
          </p:nvPr>
        </p:nvSpPr>
        <p:spPr/>
        <p:txBody>
          <a:bodyPr/>
          <a:lstStyle/>
          <a:p>
            <a:pPr>
              <a:defRPr/>
            </a:pPr>
            <a:fld id="{CE9CDE29-2009-43F2-B782-B0A4F3FC29AE}" type="slidenum">
              <a:rPr lang="en-GB" altLang="en-US"/>
              <a:pPr>
                <a:defRPr/>
              </a:pPr>
              <a:t>241</a:t>
            </a:fld>
            <a:endParaRPr lang="en-GB" altLang="en-US"/>
          </a:p>
        </p:txBody>
      </p:sp>
      <p:sp>
        <p:nvSpPr>
          <p:cNvPr id="5" name="Rectangle 2">
            <a:extLst>
              <a:ext uri="{FF2B5EF4-FFF2-40B4-BE49-F238E27FC236}">
                <a16:creationId xmlns:a16="http://schemas.microsoft.com/office/drawing/2014/main" id="{90282242-3DAF-4859-A97D-2A2FF8C30C58}"/>
              </a:ext>
            </a:extLst>
          </p:cNvPr>
          <p:cNvSpPr txBox="1">
            <a:spLocks noChangeArrowheads="1"/>
          </p:cNvSpPr>
          <p:nvPr/>
        </p:nvSpPr>
        <p:spPr>
          <a:xfrm>
            <a:off x="548397" y="2062679"/>
            <a:ext cx="8632924" cy="611421"/>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00" dirty="0">
                <a:solidFill>
                  <a:srgbClr val="FF0000"/>
                </a:solidFill>
              </a:rPr>
              <a:t>Risk Defined</a:t>
            </a:r>
          </a:p>
        </p:txBody>
      </p:sp>
      <p:sp>
        <p:nvSpPr>
          <p:cNvPr id="7" name="Title 3">
            <a:extLst>
              <a:ext uri="{FF2B5EF4-FFF2-40B4-BE49-F238E27FC236}">
                <a16:creationId xmlns:a16="http://schemas.microsoft.com/office/drawing/2014/main" id="{AF91243C-4D55-8901-FE52-977A1B26079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98128975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a:extLst>
              <a:ext uri="{FF2B5EF4-FFF2-40B4-BE49-F238E27FC236}">
                <a16:creationId xmlns:a16="http://schemas.microsoft.com/office/drawing/2014/main" id="{5BD89CA6-B542-4B35-AAEE-E628E64CADEA}"/>
              </a:ext>
            </a:extLst>
          </p:cNvPr>
          <p:cNvSpPr>
            <a:spLocks noGrp="1" noChangeArrowheads="1"/>
          </p:cNvSpPr>
          <p:nvPr>
            <p:ph type="title"/>
          </p:nvPr>
        </p:nvSpPr>
        <p:spPr>
          <a:xfrm>
            <a:off x="543812" y="2817266"/>
            <a:ext cx="9157401" cy="603325"/>
          </a:xfrm>
        </p:spPr>
        <p:txBody>
          <a:bodyPr>
            <a:noAutofit/>
          </a:bodyPr>
          <a:lstStyle/>
          <a:p>
            <a:r>
              <a:rPr lang="en-US" altLang="en-US" sz="2000" i="1" dirty="0">
                <a:solidFill>
                  <a:srgbClr val="0033CC"/>
                </a:solidFill>
                <a:latin typeface="Book Antiqua" panose="02040602050305030304" pitchFamily="18" charset="0"/>
              </a:rPr>
              <a:t>Risk:  </a:t>
            </a:r>
            <a:r>
              <a:rPr lang="en-US" altLang="en-US" sz="2000" dirty="0">
                <a:solidFill>
                  <a:srgbClr val="0033CC"/>
                </a:solidFill>
                <a:latin typeface="Book Antiqua" panose="02040602050305030304" pitchFamily="18" charset="0"/>
              </a:rPr>
              <a:t>The collection of internal and external factors, which affects the ability of an organization to succeed.</a:t>
            </a:r>
          </a:p>
        </p:txBody>
      </p:sp>
      <p:sp>
        <p:nvSpPr>
          <p:cNvPr id="67588" name="Rectangle 3">
            <a:extLst>
              <a:ext uri="{FF2B5EF4-FFF2-40B4-BE49-F238E27FC236}">
                <a16:creationId xmlns:a16="http://schemas.microsoft.com/office/drawing/2014/main" id="{F41AA5C8-F13D-4BAD-8C75-F6CFF4B3719B}"/>
              </a:ext>
            </a:extLst>
          </p:cNvPr>
          <p:cNvSpPr>
            <a:spLocks noGrp="1" noChangeArrowheads="1"/>
          </p:cNvSpPr>
          <p:nvPr>
            <p:ph idx="1"/>
          </p:nvPr>
        </p:nvSpPr>
        <p:spPr>
          <a:xfrm>
            <a:off x="455884" y="3521753"/>
            <a:ext cx="9157401" cy="3499238"/>
          </a:xfrm>
        </p:spPr>
        <p:txBody>
          <a:bodyPr/>
          <a:lstStyle/>
          <a:p>
            <a:pPr marL="0" indent="0">
              <a:buNone/>
            </a:pPr>
            <a:r>
              <a:rPr lang="en-US" altLang="en-US" sz="2000" b="1" i="1" dirty="0">
                <a:solidFill>
                  <a:srgbClr val="0000CC"/>
                </a:solidFill>
                <a:latin typeface="Book Antiqua" panose="02040602050305030304" pitchFamily="18" charset="0"/>
              </a:rPr>
              <a:t>Inherent Risk:  </a:t>
            </a:r>
            <a:endParaRPr lang="en-US" altLang="en-US" sz="2000" dirty="0">
              <a:solidFill>
                <a:srgbClr val="0000CC"/>
              </a:solidFill>
              <a:latin typeface="Book Antiqua" panose="02040602050305030304" pitchFamily="18" charset="0"/>
            </a:endParaRPr>
          </a:p>
          <a:p>
            <a:r>
              <a:rPr lang="en-US" altLang="en-US" sz="2000" dirty="0">
                <a:solidFill>
                  <a:srgbClr val="0000CC"/>
                </a:solidFill>
                <a:latin typeface="Book Antiqua" panose="02040602050305030304" pitchFamily="18" charset="0"/>
              </a:rPr>
              <a:t>The risk present in conducting certain business activities.  </a:t>
            </a:r>
          </a:p>
          <a:p>
            <a:r>
              <a:rPr lang="en-US" altLang="en-US" sz="2000" dirty="0">
                <a:solidFill>
                  <a:srgbClr val="0000CC"/>
                </a:solidFill>
                <a:latin typeface="Book Antiqua" panose="02040602050305030304" pitchFamily="18" charset="0"/>
              </a:rPr>
              <a:t>The risk to an entity in the absence of any actions management might take to alter either the risk’s likelihood or impact.  (</a:t>
            </a:r>
            <a:r>
              <a:rPr lang="en-US" altLang="en-US" sz="2000" i="1" dirty="0">
                <a:solidFill>
                  <a:srgbClr val="0000CC"/>
                </a:solidFill>
                <a:latin typeface="Book Antiqua" panose="02040602050305030304" pitchFamily="18" charset="0"/>
              </a:rPr>
              <a:t>Source: COSO ERM Framework)</a:t>
            </a:r>
          </a:p>
          <a:p>
            <a:endParaRPr lang="en-US" altLang="en-US" sz="2000" dirty="0">
              <a:solidFill>
                <a:srgbClr val="0000CC"/>
              </a:solidFill>
              <a:latin typeface="Book Antiqua" panose="02040602050305030304" pitchFamily="18" charset="0"/>
            </a:endParaRPr>
          </a:p>
          <a:p>
            <a:pPr marL="0" indent="0">
              <a:buNone/>
            </a:pPr>
            <a:r>
              <a:rPr lang="en-US" altLang="en-US" sz="2000" b="1" i="1" dirty="0">
                <a:solidFill>
                  <a:srgbClr val="0000CC"/>
                </a:solidFill>
                <a:latin typeface="Book Antiqua" panose="02040602050305030304" pitchFamily="18" charset="0"/>
              </a:rPr>
              <a:t>Residual Risk:  </a:t>
            </a:r>
          </a:p>
          <a:p>
            <a:r>
              <a:rPr lang="en-US" altLang="en-US" sz="2000" dirty="0">
                <a:solidFill>
                  <a:srgbClr val="0000CC"/>
                </a:solidFill>
                <a:latin typeface="Book Antiqua" panose="02040602050305030304" pitchFamily="18" charset="0"/>
              </a:rPr>
              <a:t>The risk that remains from inherent risk after the effect of a previously substantiated internal control structure is considered.  </a:t>
            </a:r>
          </a:p>
          <a:p>
            <a:r>
              <a:rPr lang="en-US" altLang="en-US" sz="2000" dirty="0">
                <a:solidFill>
                  <a:srgbClr val="0000CC"/>
                </a:solidFill>
                <a:latin typeface="Book Antiqua" panose="02040602050305030304" pitchFamily="18" charset="0"/>
              </a:rPr>
              <a:t>The risk that remains after management responds to the risk. </a:t>
            </a:r>
            <a:r>
              <a:rPr lang="en-US" altLang="en-US" sz="2000" i="1" dirty="0">
                <a:solidFill>
                  <a:srgbClr val="0000CC"/>
                </a:solidFill>
                <a:latin typeface="Book Antiqua" panose="02040602050305030304" pitchFamily="18" charset="0"/>
              </a:rPr>
              <a:t>(Source COSO ERM Framework)</a:t>
            </a:r>
            <a:endParaRPr lang="en-US" altLang="en-US" sz="2000" dirty="0">
              <a:solidFill>
                <a:srgbClr val="0000CC"/>
              </a:solidFill>
              <a:latin typeface="Book Antiqua" panose="02040602050305030304" pitchFamily="18" charset="0"/>
            </a:endParaRPr>
          </a:p>
          <a:p>
            <a:endParaRPr lang="en-US" altLang="en-US" sz="2000" dirty="0">
              <a:solidFill>
                <a:srgbClr val="0000CC"/>
              </a:solidFill>
              <a:latin typeface="Book Antiqua" panose="02040602050305030304" pitchFamily="18" charset="0"/>
            </a:endParaRPr>
          </a:p>
          <a:p>
            <a:endParaRPr lang="en-US"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5D605591-C16A-4E4E-8B6E-9A66425E50EE}"/>
              </a:ext>
            </a:extLst>
          </p:cNvPr>
          <p:cNvSpPr>
            <a:spLocks noGrp="1"/>
          </p:cNvSpPr>
          <p:nvPr>
            <p:ph type="sldNum" sz="quarter" idx="12"/>
          </p:nvPr>
        </p:nvSpPr>
        <p:spPr>
          <a:xfrm>
            <a:off x="7054459" y="6857862"/>
            <a:ext cx="561143" cy="368928"/>
          </a:xfrm>
        </p:spPr>
        <p:txBody>
          <a:bodyPr/>
          <a:lstStyle/>
          <a:p>
            <a:pPr>
              <a:defRPr/>
            </a:pPr>
            <a:fld id="{7725D6D7-26AF-4873-A554-BE96988A46BE}" type="slidenum">
              <a:rPr lang="en-GB" altLang="en-US" sz="2000">
                <a:latin typeface="Book Antiqua" panose="02040602050305030304" pitchFamily="18" charset="0"/>
              </a:rPr>
              <a:pPr>
                <a:defRPr/>
              </a:pPr>
              <a:t>242</a:t>
            </a:fld>
            <a:endParaRPr lang="en-GB" altLang="en-US" sz="2000">
              <a:latin typeface="Book Antiqua" panose="02040602050305030304" pitchFamily="18" charset="0"/>
            </a:endParaRPr>
          </a:p>
        </p:txBody>
      </p:sp>
      <p:sp>
        <p:nvSpPr>
          <p:cNvPr id="5" name="Rectangle 2">
            <a:extLst>
              <a:ext uri="{FF2B5EF4-FFF2-40B4-BE49-F238E27FC236}">
                <a16:creationId xmlns:a16="http://schemas.microsoft.com/office/drawing/2014/main" id="{BD5E2653-BE56-41B8-8B12-47121B4449BC}"/>
              </a:ext>
            </a:extLst>
          </p:cNvPr>
          <p:cNvSpPr txBox="1">
            <a:spLocks noChangeArrowheads="1"/>
          </p:cNvSpPr>
          <p:nvPr/>
        </p:nvSpPr>
        <p:spPr>
          <a:xfrm>
            <a:off x="485638" y="2026931"/>
            <a:ext cx="8632924" cy="611421"/>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00" dirty="0">
                <a:solidFill>
                  <a:srgbClr val="FF0000"/>
                </a:solidFill>
              </a:rPr>
              <a:t>Risk Defined</a:t>
            </a:r>
          </a:p>
        </p:txBody>
      </p:sp>
      <p:sp>
        <p:nvSpPr>
          <p:cNvPr id="7" name="Title 3">
            <a:extLst>
              <a:ext uri="{FF2B5EF4-FFF2-40B4-BE49-F238E27FC236}">
                <a16:creationId xmlns:a16="http://schemas.microsoft.com/office/drawing/2014/main" id="{26A95281-556E-8DAD-A3B2-8CAA7CC3847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55008260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a:extLst>
              <a:ext uri="{FF2B5EF4-FFF2-40B4-BE49-F238E27FC236}">
                <a16:creationId xmlns:a16="http://schemas.microsoft.com/office/drawing/2014/main" id="{32774A5C-AD21-4D44-92F5-5443A084A171}"/>
              </a:ext>
            </a:extLst>
          </p:cNvPr>
          <p:cNvSpPr>
            <a:spLocks noGrp="1" noChangeArrowheads="1"/>
          </p:cNvSpPr>
          <p:nvPr>
            <p:ph type="title"/>
          </p:nvPr>
        </p:nvSpPr>
        <p:spPr>
          <a:xfrm>
            <a:off x="314352" y="2080603"/>
            <a:ext cx="8606025" cy="603325"/>
          </a:xfrm>
        </p:spPr>
        <p:txBody>
          <a:bodyPr>
            <a:normAutofit/>
          </a:bodyPr>
          <a:lstStyle/>
          <a:p>
            <a:r>
              <a:rPr lang="en-US" altLang="en-US" sz="2800" b="1" dirty="0">
                <a:solidFill>
                  <a:srgbClr val="FF0000"/>
                </a:solidFill>
                <a:latin typeface="Book Antiqua" panose="02040602050305030304" pitchFamily="18" charset="0"/>
              </a:rPr>
              <a:t>Classification of Risk</a:t>
            </a:r>
            <a:endParaRPr lang="en-US" altLang="en-US" sz="4000" b="1" i="1" dirty="0">
              <a:solidFill>
                <a:srgbClr val="FF0000"/>
              </a:solidFill>
              <a:latin typeface="Book Antiqua" panose="02040602050305030304" pitchFamily="18" charset="0"/>
            </a:endParaRPr>
          </a:p>
        </p:txBody>
      </p:sp>
      <p:sp>
        <p:nvSpPr>
          <p:cNvPr id="69636" name="Rectangle 3">
            <a:extLst>
              <a:ext uri="{FF2B5EF4-FFF2-40B4-BE49-F238E27FC236}">
                <a16:creationId xmlns:a16="http://schemas.microsoft.com/office/drawing/2014/main" id="{407755B7-C8BE-4838-8F37-61467917EDD8}"/>
              </a:ext>
            </a:extLst>
          </p:cNvPr>
          <p:cNvSpPr>
            <a:spLocks noGrp="1" noChangeArrowheads="1"/>
          </p:cNvSpPr>
          <p:nvPr>
            <p:ph idx="1"/>
          </p:nvPr>
        </p:nvSpPr>
        <p:spPr>
          <a:xfrm>
            <a:off x="396082" y="2844527"/>
            <a:ext cx="9433048" cy="3268984"/>
          </a:xfrm>
        </p:spPr>
        <p:txBody>
          <a:bodyPr/>
          <a:lstStyle/>
          <a:p>
            <a:r>
              <a:rPr lang="en-US" altLang="en-US" sz="2000" b="1" i="1" dirty="0">
                <a:solidFill>
                  <a:srgbClr val="0000CC"/>
                </a:solidFill>
                <a:latin typeface="Book Antiqua" panose="02040602050305030304" pitchFamily="18" charset="0"/>
              </a:rPr>
              <a:t>Risk as opportunity </a:t>
            </a:r>
            <a:r>
              <a:rPr lang="en-US" altLang="en-US" sz="2000" dirty="0">
                <a:solidFill>
                  <a:srgbClr val="0000CC"/>
                </a:solidFill>
                <a:latin typeface="Book Antiqua" panose="02040602050305030304" pitchFamily="18" charset="0"/>
              </a:rPr>
              <a:t>is implicit in the concept that a relationship exists between risk and return. Managing risk means using techniques to maximize the upside within the organizations operating environment</a:t>
            </a:r>
            <a:r>
              <a:rPr lang="en-US" altLang="en-US" sz="2000" i="1" dirty="0">
                <a:solidFill>
                  <a:srgbClr val="0000CC"/>
                </a:solidFill>
                <a:latin typeface="Book Antiqua" panose="02040602050305030304" pitchFamily="18" charset="0"/>
              </a:rPr>
              <a:t>.</a:t>
            </a:r>
          </a:p>
          <a:p>
            <a:r>
              <a:rPr lang="en-US" altLang="en-US" sz="2000" b="1" i="1" dirty="0">
                <a:solidFill>
                  <a:srgbClr val="0000CC"/>
                </a:solidFill>
                <a:latin typeface="Book Antiqua" panose="02040602050305030304" pitchFamily="18" charset="0"/>
              </a:rPr>
              <a:t>Risk as hazard </a:t>
            </a:r>
            <a:r>
              <a:rPr lang="en-US" altLang="en-US" sz="2000" dirty="0">
                <a:solidFill>
                  <a:srgbClr val="0000CC"/>
                </a:solidFill>
                <a:latin typeface="Book Antiqua" panose="02040602050305030304" pitchFamily="18" charset="0"/>
              </a:rPr>
              <a:t>refers to potential negative events such as financial loss, injury on the job site.  Managing risk means installing techniques/procedures to reduce the probability of the negative event occurring.</a:t>
            </a:r>
          </a:p>
          <a:p>
            <a:r>
              <a:rPr lang="en-US" altLang="en-US" sz="2000" b="1" i="1" dirty="0">
                <a:solidFill>
                  <a:srgbClr val="0000CC"/>
                </a:solidFill>
                <a:latin typeface="Book Antiqua" panose="02040602050305030304" pitchFamily="18" charset="0"/>
              </a:rPr>
              <a:t>Risk as uncertainty </a:t>
            </a:r>
            <a:r>
              <a:rPr lang="en-US" altLang="en-US" sz="2000" dirty="0">
                <a:solidFill>
                  <a:srgbClr val="0000CC"/>
                </a:solidFill>
                <a:latin typeface="Book Antiqua" panose="02040602050305030304" pitchFamily="18" charset="0"/>
              </a:rPr>
              <a:t>refers to the distribution of all possible outcomes.  In this context, managing risk seeks to reduce the variance between anticipated outcomes and the actual results.  </a:t>
            </a:r>
          </a:p>
        </p:txBody>
      </p:sp>
      <p:sp>
        <p:nvSpPr>
          <p:cNvPr id="4" name="Slide Number Placeholder 3">
            <a:extLst>
              <a:ext uri="{FF2B5EF4-FFF2-40B4-BE49-F238E27FC236}">
                <a16:creationId xmlns:a16="http://schemas.microsoft.com/office/drawing/2014/main" id="{518C486F-9AE3-4D06-941D-F7AA457C8A81}"/>
              </a:ext>
            </a:extLst>
          </p:cNvPr>
          <p:cNvSpPr>
            <a:spLocks noGrp="1"/>
          </p:cNvSpPr>
          <p:nvPr>
            <p:ph type="sldNum" sz="quarter" idx="12"/>
          </p:nvPr>
        </p:nvSpPr>
        <p:spPr>
          <a:xfrm>
            <a:off x="7054459" y="7611418"/>
            <a:ext cx="561143" cy="368928"/>
          </a:xfrm>
        </p:spPr>
        <p:txBody>
          <a:bodyPr/>
          <a:lstStyle/>
          <a:p>
            <a:pPr>
              <a:defRPr/>
            </a:pPr>
            <a:fld id="{5534F82D-1CE2-4671-8795-FC9BC3BA1B43}" type="slidenum">
              <a:rPr lang="en-GB" altLang="en-US"/>
              <a:pPr>
                <a:defRPr/>
              </a:pPr>
              <a:t>243</a:t>
            </a:fld>
            <a:endParaRPr lang="en-GB" altLang="en-US"/>
          </a:p>
        </p:txBody>
      </p:sp>
      <p:sp>
        <p:nvSpPr>
          <p:cNvPr id="6" name="Title 3">
            <a:extLst>
              <a:ext uri="{FF2B5EF4-FFF2-40B4-BE49-F238E27FC236}">
                <a16:creationId xmlns:a16="http://schemas.microsoft.com/office/drawing/2014/main" id="{58D886E6-6BFB-BC68-86C7-07189050CE3A}"/>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364804030"/>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a:extLst>
              <a:ext uri="{FF2B5EF4-FFF2-40B4-BE49-F238E27FC236}">
                <a16:creationId xmlns:a16="http://schemas.microsoft.com/office/drawing/2014/main" id="{73A9A84D-2DBB-40AC-A9FB-C86CB2AE0278}"/>
              </a:ext>
            </a:extLst>
          </p:cNvPr>
          <p:cNvSpPr>
            <a:spLocks noGrp="1" noChangeArrowheads="1"/>
          </p:cNvSpPr>
          <p:nvPr>
            <p:ph type="title"/>
          </p:nvPr>
        </p:nvSpPr>
        <p:spPr>
          <a:xfrm>
            <a:off x="678271" y="2531566"/>
            <a:ext cx="9239250" cy="384969"/>
          </a:xfrm>
        </p:spPr>
        <p:txBody>
          <a:bodyPr>
            <a:noAutofit/>
          </a:bodyPr>
          <a:lstStyle/>
          <a:p>
            <a:r>
              <a:rPr lang="en-US" altLang="en-US" sz="2800" b="1" dirty="0">
                <a:solidFill>
                  <a:srgbClr val="FF0000"/>
                </a:solidFill>
                <a:latin typeface="Book Antiqua" panose="02040602050305030304" pitchFamily="18" charset="0"/>
              </a:rPr>
              <a:t>Risk Concepts &amp; Theory</a:t>
            </a:r>
            <a:endParaRPr lang="en-GB" altLang="en-US" sz="2800" b="1" dirty="0">
              <a:solidFill>
                <a:srgbClr val="FF0000"/>
              </a:solidFill>
              <a:latin typeface="Book Antiqua" panose="02040602050305030304" pitchFamily="18" charset="0"/>
            </a:endParaRPr>
          </a:p>
        </p:txBody>
      </p:sp>
      <p:pic>
        <p:nvPicPr>
          <p:cNvPr id="70660" name="Picture 4">
            <a:extLst>
              <a:ext uri="{FF2B5EF4-FFF2-40B4-BE49-F238E27FC236}">
                <a16:creationId xmlns:a16="http://schemas.microsoft.com/office/drawing/2014/main" id="{1E48978A-999C-49AB-B132-8BA1AE95144C}"/>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566225" y="3365913"/>
            <a:ext cx="8876738" cy="3439054"/>
          </a:xfrm>
          <a:noFill/>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Slide Number Placeholder 3">
            <a:extLst>
              <a:ext uri="{FF2B5EF4-FFF2-40B4-BE49-F238E27FC236}">
                <a16:creationId xmlns:a16="http://schemas.microsoft.com/office/drawing/2014/main" id="{5780D71C-A602-416F-A044-FDF77216F166}"/>
              </a:ext>
            </a:extLst>
          </p:cNvPr>
          <p:cNvSpPr>
            <a:spLocks noGrp="1"/>
          </p:cNvSpPr>
          <p:nvPr>
            <p:ph type="sldNum" sz="quarter" idx="12"/>
          </p:nvPr>
        </p:nvSpPr>
        <p:spPr>
          <a:xfrm>
            <a:off x="7054459" y="7599261"/>
            <a:ext cx="561143" cy="368928"/>
          </a:xfrm>
        </p:spPr>
        <p:txBody>
          <a:bodyPr/>
          <a:lstStyle/>
          <a:p>
            <a:pPr>
              <a:defRPr/>
            </a:pPr>
            <a:fld id="{6DDAEB84-0E20-46D2-AE79-D5794D3B8137}" type="slidenum">
              <a:rPr lang="en-GB" altLang="en-US"/>
              <a:pPr>
                <a:defRPr/>
              </a:pPr>
              <a:t>244</a:t>
            </a:fld>
            <a:endParaRPr lang="en-GB" altLang="en-US"/>
          </a:p>
        </p:txBody>
      </p:sp>
      <p:sp>
        <p:nvSpPr>
          <p:cNvPr id="6" name="Title 3">
            <a:extLst>
              <a:ext uri="{FF2B5EF4-FFF2-40B4-BE49-F238E27FC236}">
                <a16:creationId xmlns:a16="http://schemas.microsoft.com/office/drawing/2014/main" id="{BD951EF7-72E4-12E0-4848-0A2D20830FB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53546235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a:extLst>
              <a:ext uri="{FF2B5EF4-FFF2-40B4-BE49-F238E27FC236}">
                <a16:creationId xmlns:a16="http://schemas.microsoft.com/office/drawing/2014/main" id="{CFEEB2C0-DC63-4F1D-9380-326B614440C5}"/>
              </a:ext>
            </a:extLst>
          </p:cNvPr>
          <p:cNvSpPr>
            <a:spLocks noGrp="1" noChangeArrowheads="1"/>
          </p:cNvSpPr>
          <p:nvPr>
            <p:ph type="title"/>
          </p:nvPr>
        </p:nvSpPr>
        <p:spPr>
          <a:xfrm>
            <a:off x="540098" y="2268463"/>
            <a:ext cx="6948321" cy="603325"/>
          </a:xfrm>
        </p:spPr>
        <p:txBody>
          <a:bodyPr>
            <a:normAutofit/>
          </a:bodyPr>
          <a:lstStyle/>
          <a:p>
            <a:r>
              <a:rPr lang="en-GB" altLang="en-US" sz="2800" b="1" dirty="0">
                <a:solidFill>
                  <a:srgbClr val="FF0000"/>
                </a:solidFill>
                <a:latin typeface="Book Antiqua" panose="02040602050305030304" pitchFamily="18" charset="0"/>
              </a:rPr>
              <a:t>What is a Risk Assessment?</a:t>
            </a:r>
          </a:p>
        </p:txBody>
      </p:sp>
      <p:sp>
        <p:nvSpPr>
          <p:cNvPr id="71684" name="Rectangle 3">
            <a:extLst>
              <a:ext uri="{FF2B5EF4-FFF2-40B4-BE49-F238E27FC236}">
                <a16:creationId xmlns:a16="http://schemas.microsoft.com/office/drawing/2014/main" id="{12CC18AF-4131-49FC-9D8E-41AB8C4852AB}"/>
              </a:ext>
            </a:extLst>
          </p:cNvPr>
          <p:cNvSpPr>
            <a:spLocks noGrp="1" noChangeArrowheads="1"/>
          </p:cNvSpPr>
          <p:nvPr>
            <p:ph idx="1"/>
          </p:nvPr>
        </p:nvSpPr>
        <p:spPr>
          <a:xfrm>
            <a:off x="667279" y="3269529"/>
            <a:ext cx="8716334" cy="3175398"/>
          </a:xfrm>
        </p:spPr>
        <p:txBody>
          <a:bodyPr/>
          <a:lstStyle/>
          <a:p>
            <a:pPr>
              <a:buNone/>
            </a:pPr>
            <a:r>
              <a:rPr lang="en-US" altLang="en-US" sz="2438" b="1" dirty="0">
                <a:solidFill>
                  <a:srgbClr val="0000CC"/>
                </a:solidFill>
                <a:latin typeface="Book Antiqua" panose="02040602050305030304" pitchFamily="18" charset="0"/>
              </a:rPr>
              <a:t>A Risk Assessment is:</a:t>
            </a:r>
          </a:p>
          <a:p>
            <a:r>
              <a:rPr lang="en-US" altLang="en-US" sz="2000" dirty="0">
                <a:solidFill>
                  <a:srgbClr val="0000CC"/>
                </a:solidFill>
                <a:latin typeface="Book Antiqua" panose="02040602050305030304" pitchFamily="18" charset="0"/>
              </a:rPr>
              <a:t>A summary of business objectives, risks and controls as articulated by management and employees  through interviews or questionnaires</a:t>
            </a:r>
          </a:p>
          <a:p>
            <a:r>
              <a:rPr lang="en-US" altLang="en-US" sz="2000" dirty="0">
                <a:solidFill>
                  <a:srgbClr val="0000CC"/>
                </a:solidFill>
                <a:latin typeface="Book Antiqua" panose="02040602050305030304" pitchFamily="18" charset="0"/>
              </a:rPr>
              <a:t>A method for determining how audit resources should be deployed to review a specific business process or functional area</a:t>
            </a:r>
          </a:p>
          <a:p>
            <a:r>
              <a:rPr lang="en-US" altLang="en-US" sz="2000" dirty="0">
                <a:solidFill>
                  <a:srgbClr val="0000CC"/>
                </a:solidFill>
                <a:latin typeface="Book Antiqua" panose="02040602050305030304" pitchFamily="18" charset="0"/>
              </a:rPr>
              <a:t>The beginning step of process and control analysis</a:t>
            </a:r>
          </a:p>
          <a:p>
            <a:r>
              <a:rPr lang="en-US" altLang="en-US" sz="2000" dirty="0">
                <a:solidFill>
                  <a:srgbClr val="0000CC"/>
                </a:solidFill>
                <a:latin typeface="Book Antiqua" panose="02040602050305030304" pitchFamily="18" charset="0"/>
              </a:rPr>
              <a:t>The first step towards effective risk management</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D8619564-D241-4163-9373-6AB12B3A4FF2}"/>
              </a:ext>
            </a:extLst>
          </p:cNvPr>
          <p:cNvSpPr>
            <a:spLocks noGrp="1"/>
          </p:cNvSpPr>
          <p:nvPr>
            <p:ph type="sldNum" sz="quarter" idx="12"/>
          </p:nvPr>
        </p:nvSpPr>
        <p:spPr>
          <a:xfrm>
            <a:off x="7054459" y="7040214"/>
            <a:ext cx="561143" cy="368928"/>
          </a:xfrm>
        </p:spPr>
        <p:txBody>
          <a:bodyPr/>
          <a:lstStyle/>
          <a:p>
            <a:pPr>
              <a:defRPr/>
            </a:pPr>
            <a:fld id="{13CB6075-B302-4F81-BD08-9E4148DD36AE}" type="slidenum">
              <a:rPr lang="en-GB" altLang="en-US"/>
              <a:pPr>
                <a:defRPr/>
              </a:pPr>
              <a:t>245</a:t>
            </a:fld>
            <a:endParaRPr lang="en-GB" altLang="en-US"/>
          </a:p>
        </p:txBody>
      </p:sp>
      <p:sp>
        <p:nvSpPr>
          <p:cNvPr id="6" name="Title 3">
            <a:extLst>
              <a:ext uri="{FF2B5EF4-FFF2-40B4-BE49-F238E27FC236}">
                <a16:creationId xmlns:a16="http://schemas.microsoft.com/office/drawing/2014/main" id="{18489E33-2AFB-B0A3-8E65-A032248C303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9214081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a:extLst>
              <a:ext uri="{FF2B5EF4-FFF2-40B4-BE49-F238E27FC236}">
                <a16:creationId xmlns:a16="http://schemas.microsoft.com/office/drawing/2014/main" id="{FBDCC908-43A0-436C-823B-92EBD38C5021}"/>
              </a:ext>
            </a:extLst>
          </p:cNvPr>
          <p:cNvSpPr>
            <a:spLocks noGrp="1" noChangeArrowheads="1"/>
          </p:cNvSpPr>
          <p:nvPr>
            <p:ph type="title"/>
          </p:nvPr>
        </p:nvSpPr>
        <p:spPr>
          <a:xfrm>
            <a:off x="727865" y="2196455"/>
            <a:ext cx="6948321" cy="603325"/>
          </a:xfrm>
        </p:spPr>
        <p:txBody>
          <a:bodyPr>
            <a:normAutofit/>
          </a:bodyPr>
          <a:lstStyle/>
          <a:p>
            <a:r>
              <a:rPr lang="en-GB" altLang="en-US" sz="2829" b="1" dirty="0">
                <a:solidFill>
                  <a:srgbClr val="FF0000"/>
                </a:solidFill>
              </a:rPr>
              <a:t>What is not a Risk Assessment?</a:t>
            </a:r>
          </a:p>
        </p:txBody>
      </p:sp>
      <p:sp>
        <p:nvSpPr>
          <p:cNvPr id="72708" name="Rectangle 3">
            <a:extLst>
              <a:ext uri="{FF2B5EF4-FFF2-40B4-BE49-F238E27FC236}">
                <a16:creationId xmlns:a16="http://schemas.microsoft.com/office/drawing/2014/main" id="{A8A07EF1-FF52-4ADA-B473-3EFF34595AAC}"/>
              </a:ext>
            </a:extLst>
          </p:cNvPr>
          <p:cNvSpPr>
            <a:spLocks noGrp="1" noChangeArrowheads="1"/>
          </p:cNvSpPr>
          <p:nvPr>
            <p:ph idx="1"/>
          </p:nvPr>
        </p:nvSpPr>
        <p:spPr>
          <a:xfrm>
            <a:off x="727865" y="3183543"/>
            <a:ext cx="9029258" cy="3091475"/>
          </a:xfrm>
        </p:spPr>
        <p:txBody>
          <a:bodyPr>
            <a:normAutofit/>
          </a:bodyPr>
          <a:lstStyle/>
          <a:p>
            <a:pPr>
              <a:buNone/>
            </a:pPr>
            <a:r>
              <a:rPr lang="en-US" altLang="en-US" sz="2000" b="1" dirty="0">
                <a:solidFill>
                  <a:srgbClr val="0000CC"/>
                </a:solidFill>
                <a:latin typeface="Book Antiqua" panose="02040602050305030304" pitchFamily="18" charset="0"/>
              </a:rPr>
              <a:t>A Risk Assessment is not:</a:t>
            </a:r>
          </a:p>
          <a:p>
            <a:r>
              <a:rPr lang="en-US" altLang="en-US" sz="2000" dirty="0">
                <a:solidFill>
                  <a:srgbClr val="0000CC"/>
                </a:solidFill>
                <a:latin typeface="Book Antiqua" panose="02040602050305030304" pitchFamily="18" charset="0"/>
              </a:rPr>
              <a:t>A detailed review of a specific business process</a:t>
            </a:r>
          </a:p>
          <a:p>
            <a:r>
              <a:rPr lang="en-US" altLang="en-US" sz="2000" dirty="0">
                <a:solidFill>
                  <a:srgbClr val="0000CC"/>
                </a:solidFill>
                <a:latin typeface="Book Antiqua" panose="02040602050305030304" pitchFamily="18" charset="0"/>
              </a:rPr>
              <a:t>A conclusion on the business process and controls</a:t>
            </a:r>
          </a:p>
          <a:p>
            <a:r>
              <a:rPr lang="en-US" altLang="en-US" sz="2000" dirty="0">
                <a:solidFill>
                  <a:srgbClr val="0000CC"/>
                </a:solidFill>
                <a:latin typeface="Book Antiqua" panose="02040602050305030304" pitchFamily="18" charset="0"/>
              </a:rPr>
              <a:t>A validation of statements made during the management and staff interview process</a:t>
            </a:r>
          </a:p>
          <a:p>
            <a:r>
              <a:rPr lang="en-US" altLang="en-US" sz="2000" dirty="0">
                <a:solidFill>
                  <a:srgbClr val="0000CC"/>
                </a:solidFill>
                <a:latin typeface="Book Antiqua" panose="02040602050305030304" pitchFamily="18" charset="0"/>
              </a:rPr>
              <a:t>Not the performance of detailed testing of transactions related to the process</a:t>
            </a:r>
          </a:p>
          <a:p>
            <a:r>
              <a:rPr lang="en-US" altLang="en-US" sz="2000" dirty="0">
                <a:solidFill>
                  <a:srgbClr val="0000CC"/>
                </a:solidFill>
                <a:latin typeface="Book Antiqua" panose="02040602050305030304" pitchFamily="18" charset="0"/>
              </a:rPr>
              <a:t>Not the end step of process and control analysis</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313CA08B-A5C5-467A-BC7B-4AD965AC5F75}"/>
              </a:ext>
            </a:extLst>
          </p:cNvPr>
          <p:cNvSpPr>
            <a:spLocks noGrp="1"/>
          </p:cNvSpPr>
          <p:nvPr>
            <p:ph type="sldNum" sz="quarter" idx="12"/>
          </p:nvPr>
        </p:nvSpPr>
        <p:spPr/>
        <p:txBody>
          <a:bodyPr/>
          <a:lstStyle/>
          <a:p>
            <a:pPr>
              <a:defRPr/>
            </a:pPr>
            <a:fld id="{52D8E79C-7CED-460D-A710-4194AD4B27BA}" type="slidenum">
              <a:rPr lang="en-GB" altLang="en-US"/>
              <a:pPr>
                <a:defRPr/>
              </a:pPr>
              <a:t>246</a:t>
            </a:fld>
            <a:endParaRPr lang="en-GB" altLang="en-US"/>
          </a:p>
        </p:txBody>
      </p:sp>
      <p:sp>
        <p:nvSpPr>
          <p:cNvPr id="6" name="Title 3">
            <a:extLst>
              <a:ext uri="{FF2B5EF4-FFF2-40B4-BE49-F238E27FC236}">
                <a16:creationId xmlns:a16="http://schemas.microsoft.com/office/drawing/2014/main" id="{5F12D02C-E5A0-2576-F2E9-B5172CFFB9EC}"/>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114107582"/>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a:extLst>
              <a:ext uri="{FF2B5EF4-FFF2-40B4-BE49-F238E27FC236}">
                <a16:creationId xmlns:a16="http://schemas.microsoft.com/office/drawing/2014/main" id="{9AB581EB-7AA2-4DCC-B3DC-C134995FBE2B}"/>
              </a:ext>
            </a:extLst>
          </p:cNvPr>
          <p:cNvSpPr>
            <a:spLocks noGrp="1" noChangeArrowheads="1"/>
          </p:cNvSpPr>
          <p:nvPr>
            <p:ph type="title"/>
          </p:nvPr>
        </p:nvSpPr>
        <p:spPr>
          <a:xfrm>
            <a:off x="667281" y="2169194"/>
            <a:ext cx="6948321" cy="603325"/>
          </a:xfrm>
        </p:spPr>
        <p:txBody>
          <a:bodyPr>
            <a:normAutofit/>
          </a:bodyPr>
          <a:lstStyle/>
          <a:p>
            <a:r>
              <a:rPr lang="en-GB" altLang="en-US" sz="2829" b="1" dirty="0">
                <a:solidFill>
                  <a:srgbClr val="FF0000"/>
                </a:solidFill>
                <a:latin typeface="Book Antiqua" panose="02040602050305030304" pitchFamily="18" charset="0"/>
              </a:rPr>
              <a:t>Types of Risk Assessments</a:t>
            </a:r>
          </a:p>
        </p:txBody>
      </p:sp>
      <p:sp>
        <p:nvSpPr>
          <p:cNvPr id="73732" name="Rectangle 3">
            <a:extLst>
              <a:ext uri="{FF2B5EF4-FFF2-40B4-BE49-F238E27FC236}">
                <a16:creationId xmlns:a16="http://schemas.microsoft.com/office/drawing/2014/main" id="{D235B5F4-9C80-4FD5-A13B-E61045169593}"/>
              </a:ext>
            </a:extLst>
          </p:cNvPr>
          <p:cNvSpPr>
            <a:spLocks noGrp="1" noChangeArrowheads="1"/>
          </p:cNvSpPr>
          <p:nvPr>
            <p:ph idx="1"/>
          </p:nvPr>
        </p:nvSpPr>
        <p:spPr>
          <a:xfrm>
            <a:off x="667280" y="3188133"/>
            <a:ext cx="8873818" cy="2156806"/>
          </a:xfrm>
        </p:spPr>
        <p:txBody>
          <a:bodyPr>
            <a:normAutofit/>
          </a:bodyPr>
          <a:lstStyle/>
          <a:p>
            <a:pPr>
              <a:buFont typeface="Wingdings" panose="05000000000000000000" pitchFamily="2" charset="2"/>
              <a:buChar char="Ø"/>
            </a:pPr>
            <a:r>
              <a:rPr lang="en-US" altLang="en-US" sz="2223" dirty="0">
                <a:solidFill>
                  <a:srgbClr val="0000CC"/>
                </a:solidFill>
                <a:latin typeface="Book Antiqua" panose="02040602050305030304" pitchFamily="18" charset="0"/>
              </a:rPr>
              <a:t>Enterprise Level</a:t>
            </a:r>
          </a:p>
          <a:p>
            <a:pPr lvl="1">
              <a:buFont typeface="Wingdings" panose="05000000000000000000" pitchFamily="2" charset="2"/>
              <a:buChar char="Ø"/>
            </a:pPr>
            <a:endParaRPr lang="en-US" altLang="en-US" sz="2021" dirty="0">
              <a:solidFill>
                <a:srgbClr val="0000CC"/>
              </a:solidFill>
              <a:latin typeface="Book Antiqua" panose="02040602050305030304" pitchFamily="18" charset="0"/>
            </a:endParaRPr>
          </a:p>
          <a:p>
            <a:pPr>
              <a:buFont typeface="Wingdings" panose="05000000000000000000" pitchFamily="2" charset="2"/>
              <a:buChar char="Ø"/>
            </a:pPr>
            <a:r>
              <a:rPr lang="en-US" altLang="en-US" sz="2021" dirty="0">
                <a:solidFill>
                  <a:srgbClr val="0000CC"/>
                </a:solidFill>
                <a:latin typeface="Book Antiqua" panose="02040602050305030304" pitchFamily="18" charset="0"/>
              </a:rPr>
              <a:t>Project Level</a:t>
            </a:r>
          </a:p>
          <a:p>
            <a:pPr lvl="2">
              <a:buFont typeface="Wingdings" panose="05000000000000000000" pitchFamily="2" charset="2"/>
              <a:buChar char="Ø"/>
            </a:pPr>
            <a:r>
              <a:rPr lang="en-GB" altLang="en-US" sz="2021" dirty="0">
                <a:solidFill>
                  <a:srgbClr val="0000CC"/>
                </a:solidFill>
                <a:latin typeface="Book Antiqua" panose="02040602050305030304" pitchFamily="18" charset="0"/>
              </a:rPr>
              <a:t>Business Unit</a:t>
            </a:r>
          </a:p>
          <a:p>
            <a:pPr lvl="2">
              <a:buFont typeface="Wingdings" panose="05000000000000000000" pitchFamily="2" charset="2"/>
              <a:buChar char="Ø"/>
            </a:pPr>
            <a:r>
              <a:rPr lang="en-GB" altLang="en-US" sz="2021" dirty="0">
                <a:solidFill>
                  <a:srgbClr val="0000CC"/>
                </a:solidFill>
                <a:latin typeface="Book Antiqua" panose="02040602050305030304" pitchFamily="18" charset="0"/>
              </a:rPr>
              <a:t>Business Process</a:t>
            </a:r>
          </a:p>
        </p:txBody>
      </p:sp>
      <p:sp>
        <p:nvSpPr>
          <p:cNvPr id="4" name="Slide Number Placeholder 3">
            <a:extLst>
              <a:ext uri="{FF2B5EF4-FFF2-40B4-BE49-F238E27FC236}">
                <a16:creationId xmlns:a16="http://schemas.microsoft.com/office/drawing/2014/main" id="{BF4678BC-9F72-424E-93B6-4A993E7CCCBE}"/>
              </a:ext>
            </a:extLst>
          </p:cNvPr>
          <p:cNvSpPr>
            <a:spLocks noGrp="1"/>
          </p:cNvSpPr>
          <p:nvPr>
            <p:ph type="sldNum" sz="quarter" idx="12"/>
          </p:nvPr>
        </p:nvSpPr>
        <p:spPr/>
        <p:txBody>
          <a:bodyPr/>
          <a:lstStyle/>
          <a:p>
            <a:pPr>
              <a:defRPr/>
            </a:pPr>
            <a:fld id="{B31D1071-8CB3-443A-BCFD-2DEBE2BD1E37}" type="slidenum">
              <a:rPr lang="en-GB" altLang="en-US"/>
              <a:pPr>
                <a:defRPr/>
              </a:pPr>
              <a:t>247</a:t>
            </a:fld>
            <a:endParaRPr lang="en-GB" altLang="en-US"/>
          </a:p>
        </p:txBody>
      </p:sp>
      <p:sp>
        <p:nvSpPr>
          <p:cNvPr id="6" name="Title 3">
            <a:extLst>
              <a:ext uri="{FF2B5EF4-FFF2-40B4-BE49-F238E27FC236}">
                <a16:creationId xmlns:a16="http://schemas.microsoft.com/office/drawing/2014/main" id="{0D10CC95-532B-AF05-0A3D-991FEAA5A5D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756083026"/>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a:extLst>
              <a:ext uri="{FF2B5EF4-FFF2-40B4-BE49-F238E27FC236}">
                <a16:creationId xmlns:a16="http://schemas.microsoft.com/office/drawing/2014/main" id="{59B202C8-D34C-4D47-A93B-AAD0169AEDE9}"/>
              </a:ext>
            </a:extLst>
          </p:cNvPr>
          <p:cNvSpPr>
            <a:spLocks noGrp="1" noChangeArrowheads="1"/>
          </p:cNvSpPr>
          <p:nvPr>
            <p:ph type="title"/>
          </p:nvPr>
        </p:nvSpPr>
        <p:spPr>
          <a:xfrm>
            <a:off x="727865" y="2124447"/>
            <a:ext cx="6948321" cy="603325"/>
          </a:xfrm>
        </p:spPr>
        <p:txBody>
          <a:bodyPr>
            <a:normAutofit/>
          </a:bodyPr>
          <a:lstStyle/>
          <a:p>
            <a:r>
              <a:rPr lang="en-GB" altLang="en-US" sz="2829" b="1" dirty="0">
                <a:solidFill>
                  <a:srgbClr val="FF0000"/>
                </a:solidFill>
                <a:latin typeface="Book Antiqua" panose="02040602050305030304" pitchFamily="18" charset="0"/>
              </a:rPr>
              <a:t>Types of Risk Assessments</a:t>
            </a:r>
          </a:p>
        </p:txBody>
      </p:sp>
      <p:sp>
        <p:nvSpPr>
          <p:cNvPr id="74756" name="Rectangle 3">
            <a:extLst>
              <a:ext uri="{FF2B5EF4-FFF2-40B4-BE49-F238E27FC236}">
                <a16:creationId xmlns:a16="http://schemas.microsoft.com/office/drawing/2014/main" id="{8FCC9CB1-6619-48BC-8AED-B843A1AD487E}"/>
              </a:ext>
            </a:extLst>
          </p:cNvPr>
          <p:cNvSpPr>
            <a:spLocks noGrp="1" noChangeArrowheads="1"/>
          </p:cNvSpPr>
          <p:nvPr>
            <p:ph idx="1"/>
          </p:nvPr>
        </p:nvSpPr>
        <p:spPr>
          <a:xfrm>
            <a:off x="830437" y="3132559"/>
            <a:ext cx="8878111" cy="2592288"/>
          </a:xfrm>
        </p:spPr>
        <p:txBody>
          <a:bodyPr>
            <a:normAutofit/>
          </a:bodyPr>
          <a:lstStyle/>
          <a:p>
            <a:pPr>
              <a:buFont typeface="Wingdings" panose="05000000000000000000" pitchFamily="2" charset="2"/>
              <a:buChar char="Ø"/>
            </a:pPr>
            <a:r>
              <a:rPr lang="en-US" altLang="en-US" sz="2829" b="1" dirty="0">
                <a:solidFill>
                  <a:srgbClr val="0000CC"/>
                </a:solidFill>
                <a:latin typeface="Book Antiqua" panose="02040602050305030304" pitchFamily="18" charset="0"/>
              </a:rPr>
              <a:t>Enterprise Level</a:t>
            </a:r>
            <a:r>
              <a:rPr lang="en-US" altLang="en-US" sz="2829" dirty="0">
                <a:solidFill>
                  <a:srgbClr val="0000CC"/>
                </a:solidFill>
                <a:latin typeface="Book Antiqua" panose="02040602050305030304" pitchFamily="18" charset="0"/>
              </a:rPr>
              <a:t> – </a:t>
            </a:r>
          </a:p>
          <a:p>
            <a:pPr lvl="2">
              <a:buFont typeface="Wingdings" panose="05000000000000000000" pitchFamily="2" charset="2"/>
              <a:buChar char="Ø"/>
            </a:pPr>
            <a:r>
              <a:rPr lang="en-US" altLang="en-US" sz="2000" dirty="0">
                <a:solidFill>
                  <a:srgbClr val="0000CC"/>
                </a:solidFill>
                <a:latin typeface="Book Antiqua" panose="02040602050305030304" pitchFamily="18" charset="0"/>
              </a:rPr>
              <a:t>used to identify and prioritize the objectives and risks affecting the organization and in turn, develop the audit plan.</a:t>
            </a:r>
          </a:p>
          <a:p>
            <a:pPr lvl="2">
              <a:buFont typeface="Wingdings" panose="05000000000000000000" pitchFamily="2" charset="2"/>
              <a:buChar char="Ø"/>
            </a:pPr>
            <a:r>
              <a:rPr lang="en-US" altLang="en-US" sz="2000" dirty="0">
                <a:solidFill>
                  <a:srgbClr val="0000CC"/>
                </a:solidFill>
                <a:latin typeface="Book Antiqua" panose="02040602050305030304" pitchFamily="18" charset="0"/>
              </a:rPr>
              <a:t>can also be used to identify and prioritize the business units having the most impact on the organization’s objectives and risks.  These business units may be subject to further risk assessment, such as at the business unit or business process level.</a:t>
            </a:r>
            <a:endParaRPr lang="en-US" altLang="en-US" sz="24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DA23AB45-D750-4959-9963-8630C43B285E}"/>
              </a:ext>
            </a:extLst>
          </p:cNvPr>
          <p:cNvSpPr>
            <a:spLocks noGrp="1"/>
          </p:cNvSpPr>
          <p:nvPr>
            <p:ph type="sldNum" sz="quarter" idx="12"/>
          </p:nvPr>
        </p:nvSpPr>
        <p:spPr/>
        <p:txBody>
          <a:bodyPr/>
          <a:lstStyle/>
          <a:p>
            <a:pPr>
              <a:defRPr/>
            </a:pPr>
            <a:fld id="{07039810-74D6-48F8-913E-AF9A8F9E0B4F}" type="slidenum">
              <a:rPr lang="en-GB" altLang="en-US"/>
              <a:pPr>
                <a:defRPr/>
              </a:pPr>
              <a:t>248</a:t>
            </a:fld>
            <a:endParaRPr lang="en-GB" altLang="en-US"/>
          </a:p>
        </p:txBody>
      </p:sp>
      <p:sp>
        <p:nvSpPr>
          <p:cNvPr id="6" name="Title 3">
            <a:extLst>
              <a:ext uri="{FF2B5EF4-FFF2-40B4-BE49-F238E27FC236}">
                <a16:creationId xmlns:a16="http://schemas.microsoft.com/office/drawing/2014/main" id="{AC63F40F-EEF0-75BC-601E-AC48FB91AC6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42930915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a:extLst>
              <a:ext uri="{FF2B5EF4-FFF2-40B4-BE49-F238E27FC236}">
                <a16:creationId xmlns:a16="http://schemas.microsoft.com/office/drawing/2014/main" id="{BE79706D-BCE7-402A-BD63-1FF20CC2321A}"/>
              </a:ext>
            </a:extLst>
          </p:cNvPr>
          <p:cNvSpPr>
            <a:spLocks noGrp="1" noChangeArrowheads="1"/>
          </p:cNvSpPr>
          <p:nvPr>
            <p:ph type="title"/>
          </p:nvPr>
        </p:nvSpPr>
        <p:spPr>
          <a:xfrm>
            <a:off x="727865" y="2477494"/>
            <a:ext cx="6948321" cy="603325"/>
          </a:xfrm>
        </p:spPr>
        <p:txBody>
          <a:bodyPr>
            <a:normAutofit/>
          </a:bodyPr>
          <a:lstStyle/>
          <a:p>
            <a:r>
              <a:rPr lang="en-GB" altLang="en-US" sz="2829" b="1" dirty="0">
                <a:solidFill>
                  <a:srgbClr val="FF0000"/>
                </a:solidFill>
                <a:latin typeface="Book Antiqua" panose="02040602050305030304" pitchFamily="18" charset="0"/>
              </a:rPr>
              <a:t>Types of Risk Assessments</a:t>
            </a:r>
          </a:p>
        </p:txBody>
      </p:sp>
      <p:sp>
        <p:nvSpPr>
          <p:cNvPr id="75780" name="Rectangle 3">
            <a:extLst>
              <a:ext uri="{FF2B5EF4-FFF2-40B4-BE49-F238E27FC236}">
                <a16:creationId xmlns:a16="http://schemas.microsoft.com/office/drawing/2014/main" id="{9D2E75EE-AA33-4768-A97A-37373AD31B41}"/>
              </a:ext>
            </a:extLst>
          </p:cNvPr>
          <p:cNvSpPr>
            <a:spLocks noGrp="1" noChangeArrowheads="1"/>
          </p:cNvSpPr>
          <p:nvPr>
            <p:ph idx="1"/>
          </p:nvPr>
        </p:nvSpPr>
        <p:spPr>
          <a:xfrm>
            <a:off x="561412" y="3387825"/>
            <a:ext cx="8860698" cy="2193006"/>
          </a:xfrm>
        </p:spPr>
        <p:txBody>
          <a:bodyPr>
            <a:normAutofit/>
          </a:bodyPr>
          <a:lstStyle/>
          <a:p>
            <a:pPr>
              <a:buFont typeface="Wingdings" panose="05000000000000000000" pitchFamily="2" charset="2"/>
              <a:buChar char="Ø"/>
            </a:pPr>
            <a:r>
              <a:rPr lang="en-US" altLang="en-US" sz="2000" b="1" dirty="0">
                <a:solidFill>
                  <a:srgbClr val="0000CC"/>
                </a:solidFill>
                <a:latin typeface="Book Antiqua" panose="02040602050305030304" pitchFamily="18" charset="0"/>
              </a:rPr>
              <a:t>Project Level</a:t>
            </a:r>
            <a:r>
              <a:rPr lang="en-US" altLang="en-US" sz="2000" dirty="0">
                <a:solidFill>
                  <a:srgbClr val="0000CC"/>
                </a:solidFill>
                <a:latin typeface="Book Antiqua" panose="02040602050305030304" pitchFamily="18" charset="0"/>
              </a:rPr>
              <a:t> – used to identify and prioritize the business risks relating to a business unit or process.</a:t>
            </a:r>
          </a:p>
          <a:p>
            <a:pPr lvl="2">
              <a:buFont typeface="Wingdings" panose="05000000000000000000" pitchFamily="2" charset="2"/>
              <a:buChar char="Ø"/>
            </a:pPr>
            <a:r>
              <a:rPr lang="en-US" altLang="en-US" sz="2000" dirty="0">
                <a:solidFill>
                  <a:srgbClr val="0000CC"/>
                </a:solidFill>
                <a:latin typeface="Book Antiqua" panose="02040602050305030304" pitchFamily="18" charset="0"/>
              </a:rPr>
              <a:t>Business Unit Level – Risk assessment designed to identify risks within the business units (e.g. product line, geographic location).</a:t>
            </a:r>
            <a:br>
              <a:rPr lang="en-US" altLang="en-US" sz="2000" dirty="0">
                <a:solidFill>
                  <a:srgbClr val="0000CC"/>
                </a:solidFill>
                <a:latin typeface="Book Antiqua" panose="02040602050305030304" pitchFamily="18" charset="0"/>
              </a:rPr>
            </a:br>
            <a:r>
              <a:rPr lang="en-US" altLang="en-US" sz="2000" dirty="0">
                <a:solidFill>
                  <a:srgbClr val="0000CC"/>
                </a:solidFill>
                <a:latin typeface="Book Antiqua" panose="02040602050305030304" pitchFamily="18" charset="0"/>
              </a:rPr>
              <a:t>Business Process Level – This level is used to determine the risk profile at the business process level.  </a:t>
            </a:r>
          </a:p>
        </p:txBody>
      </p:sp>
      <p:sp>
        <p:nvSpPr>
          <p:cNvPr id="4" name="Slide Number Placeholder 3">
            <a:extLst>
              <a:ext uri="{FF2B5EF4-FFF2-40B4-BE49-F238E27FC236}">
                <a16:creationId xmlns:a16="http://schemas.microsoft.com/office/drawing/2014/main" id="{9AFEA344-DFD5-45FE-BF63-63AE2EFC136F}"/>
              </a:ext>
            </a:extLst>
          </p:cNvPr>
          <p:cNvSpPr>
            <a:spLocks noGrp="1"/>
          </p:cNvSpPr>
          <p:nvPr>
            <p:ph type="sldNum" sz="quarter" idx="12"/>
          </p:nvPr>
        </p:nvSpPr>
        <p:spPr/>
        <p:txBody>
          <a:bodyPr/>
          <a:lstStyle/>
          <a:p>
            <a:pPr>
              <a:defRPr/>
            </a:pPr>
            <a:fld id="{5A078B24-4DAF-46E0-9A93-50802225B770}" type="slidenum">
              <a:rPr lang="en-GB" altLang="en-US"/>
              <a:pPr>
                <a:defRPr/>
              </a:pPr>
              <a:t>249</a:t>
            </a:fld>
            <a:endParaRPr lang="en-GB" altLang="en-US"/>
          </a:p>
        </p:txBody>
      </p:sp>
      <p:sp>
        <p:nvSpPr>
          <p:cNvPr id="6" name="Title 3">
            <a:extLst>
              <a:ext uri="{FF2B5EF4-FFF2-40B4-BE49-F238E27FC236}">
                <a16:creationId xmlns:a16="http://schemas.microsoft.com/office/drawing/2014/main" id="{122AC7E7-1645-5EBF-7C16-BDEB1507B74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Audit Risks and Control &amp; Relevance to Audit of Upstream Contracts</a:t>
            </a:r>
          </a:p>
        </p:txBody>
      </p:sp>
    </p:spTree>
    <p:extLst>
      <p:ext uri="{BB962C8B-B14F-4D97-AF65-F5344CB8AC3E}">
        <p14:creationId xmlns:p14="http://schemas.microsoft.com/office/powerpoint/2010/main" val="150657098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a:extLst>
              <a:ext uri="{FF2B5EF4-FFF2-40B4-BE49-F238E27FC236}">
                <a16:creationId xmlns:a16="http://schemas.microsoft.com/office/drawing/2014/main" id="{988DC3CA-9E16-4A6B-A921-AB731FA79A36}"/>
              </a:ext>
            </a:extLst>
          </p:cNvPr>
          <p:cNvSpPr>
            <a:spLocks noGrp="1" noChangeArrowheads="1"/>
          </p:cNvSpPr>
          <p:nvPr>
            <p:ph type="title"/>
          </p:nvPr>
        </p:nvSpPr>
        <p:spPr>
          <a:xfrm>
            <a:off x="742609" y="2157535"/>
            <a:ext cx="6948321" cy="603325"/>
          </a:xfrm>
        </p:spPr>
        <p:txBody>
          <a:bodyPr>
            <a:normAutofit/>
          </a:bodyPr>
          <a:lstStyle/>
          <a:p>
            <a:r>
              <a:rPr lang="en-GB" altLang="en-US" sz="2829" b="1" dirty="0">
                <a:solidFill>
                  <a:srgbClr val="FF0000"/>
                </a:solidFill>
                <a:latin typeface="Book Antiqua" panose="02040602050305030304" pitchFamily="18" charset="0"/>
              </a:rPr>
              <a:t>Benefits of a Risk Assessment</a:t>
            </a:r>
          </a:p>
        </p:txBody>
      </p:sp>
      <p:sp>
        <p:nvSpPr>
          <p:cNvPr id="76804" name="Rectangle 3">
            <a:extLst>
              <a:ext uri="{FF2B5EF4-FFF2-40B4-BE49-F238E27FC236}">
                <a16:creationId xmlns:a16="http://schemas.microsoft.com/office/drawing/2014/main" id="{6084A764-1748-46E8-B900-0D4DA687E216}"/>
              </a:ext>
            </a:extLst>
          </p:cNvPr>
          <p:cNvSpPr>
            <a:spLocks noGrp="1" noChangeArrowheads="1"/>
          </p:cNvSpPr>
          <p:nvPr>
            <p:ph idx="1"/>
          </p:nvPr>
        </p:nvSpPr>
        <p:spPr>
          <a:xfrm>
            <a:off x="727865" y="3096348"/>
            <a:ext cx="9029259" cy="1941533"/>
          </a:xfrm>
        </p:spPr>
        <p:txBody>
          <a:bodyPr>
            <a:normAutofit fontScale="92500" lnSpcReduction="20000"/>
          </a:bodyPr>
          <a:lstStyle/>
          <a:p>
            <a:pPr>
              <a:buFont typeface="Wingdings" panose="05000000000000000000" pitchFamily="2" charset="2"/>
              <a:buChar char="Ø"/>
            </a:pPr>
            <a:r>
              <a:rPr lang="en-US" altLang="en-US" sz="2000" dirty="0">
                <a:solidFill>
                  <a:srgbClr val="0000CC"/>
                </a:solidFill>
                <a:latin typeface="Book Antiqua" panose="02040602050305030304" pitchFamily="18" charset="0"/>
              </a:rPr>
              <a:t>Provides additional financial and operational information to the Audit Committee</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Increases awareness and creates a common understanding of business risk throughout the Company</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Facilitates understanding of the need to identify and manage risks</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Provides information to drive future internal audit activities (and sell PAA services!!!)  </a:t>
            </a:r>
            <a:endParaRPr lang="en-US" altLang="en-US" sz="24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A12FF332-B245-4B71-9F22-FA4DE0F4CDC6}"/>
              </a:ext>
            </a:extLst>
          </p:cNvPr>
          <p:cNvSpPr>
            <a:spLocks noGrp="1"/>
          </p:cNvSpPr>
          <p:nvPr>
            <p:ph type="sldNum" sz="quarter" idx="12"/>
          </p:nvPr>
        </p:nvSpPr>
        <p:spPr/>
        <p:txBody>
          <a:bodyPr/>
          <a:lstStyle/>
          <a:p>
            <a:pPr>
              <a:defRPr/>
            </a:pPr>
            <a:fld id="{8220D62F-93E0-4CA1-8788-C6218A91EAAD}" type="slidenum">
              <a:rPr lang="en-GB" altLang="en-US"/>
              <a:pPr>
                <a:defRPr/>
              </a:pPr>
              <a:t>250</a:t>
            </a:fld>
            <a:endParaRPr lang="en-GB" altLang="en-US"/>
          </a:p>
        </p:txBody>
      </p:sp>
      <p:sp>
        <p:nvSpPr>
          <p:cNvPr id="6" name="Title 3">
            <a:extLst>
              <a:ext uri="{FF2B5EF4-FFF2-40B4-BE49-F238E27FC236}">
                <a16:creationId xmlns:a16="http://schemas.microsoft.com/office/drawing/2014/main" id="{9A923564-3080-811A-9116-023958F5B74F}"/>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51608875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829" b="1" dirty="0">
                <a:solidFill>
                  <a:srgbClr val="FF0000"/>
                </a:solidFill>
                <a:latin typeface="Book Antiqua" panose="02040602050305030304" pitchFamily="18" charset="0"/>
              </a:rPr>
              <a:t>5-Step Enterprise Risk Assessment Process</a:t>
            </a: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399B4200-1AFB-3740-EB5F-07DBBAD2A40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78858341"/>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a:extLst>
              <a:ext uri="{FF2B5EF4-FFF2-40B4-BE49-F238E27FC236}">
                <a16:creationId xmlns:a16="http://schemas.microsoft.com/office/drawing/2014/main" id="{01E63B70-7317-40D8-B60C-426C46638177}"/>
              </a:ext>
            </a:extLst>
          </p:cNvPr>
          <p:cNvSpPr>
            <a:spLocks noGrp="1" noChangeArrowheads="1"/>
          </p:cNvSpPr>
          <p:nvPr>
            <p:ph type="title"/>
          </p:nvPr>
        </p:nvSpPr>
        <p:spPr>
          <a:xfrm>
            <a:off x="756122" y="1951658"/>
            <a:ext cx="6948321" cy="603325"/>
          </a:xfrm>
        </p:spPr>
        <p:txBody>
          <a:bodyPr>
            <a:normAutofit/>
          </a:bodyPr>
          <a:lstStyle/>
          <a:p>
            <a:r>
              <a:rPr lang="en-US" altLang="en-US" sz="2800" b="1" dirty="0">
                <a:solidFill>
                  <a:srgbClr val="FF0000"/>
                </a:solidFill>
                <a:latin typeface="Book Antiqua" panose="02040602050305030304" pitchFamily="18" charset="0"/>
              </a:rPr>
              <a:t>Step 1:  Planning</a:t>
            </a:r>
            <a:endParaRPr lang="en-GB" altLang="en-US" sz="2800" b="1" dirty="0">
              <a:solidFill>
                <a:srgbClr val="FF0000"/>
              </a:solidFill>
              <a:latin typeface="Book Antiqua" panose="02040602050305030304" pitchFamily="18" charset="0"/>
            </a:endParaRPr>
          </a:p>
        </p:txBody>
      </p:sp>
      <p:sp>
        <p:nvSpPr>
          <p:cNvPr id="82948" name="Rectangle 3">
            <a:extLst>
              <a:ext uri="{FF2B5EF4-FFF2-40B4-BE49-F238E27FC236}">
                <a16:creationId xmlns:a16="http://schemas.microsoft.com/office/drawing/2014/main" id="{A6848751-D0F3-4E86-9B5D-95CE57C3E225}"/>
              </a:ext>
            </a:extLst>
          </p:cNvPr>
          <p:cNvSpPr>
            <a:spLocks noGrp="1" noChangeArrowheads="1"/>
          </p:cNvSpPr>
          <p:nvPr>
            <p:ph idx="1"/>
          </p:nvPr>
        </p:nvSpPr>
        <p:spPr>
          <a:xfrm>
            <a:off x="828130" y="2772519"/>
            <a:ext cx="8161338" cy="3071900"/>
          </a:xfrm>
        </p:spPr>
        <p:txBody>
          <a:bodyPr>
            <a:normAutofit/>
          </a:bodyPr>
          <a:lstStyle/>
          <a:p>
            <a:pPr>
              <a:buClr>
                <a:schemeClr val="tx1"/>
              </a:buClr>
              <a:buFont typeface="Wingdings" panose="05000000000000000000" pitchFamily="2" charset="2"/>
              <a:buNone/>
            </a:pPr>
            <a:r>
              <a:rPr lang="en-US" altLang="en-US" sz="2000" dirty="0">
                <a:solidFill>
                  <a:srgbClr val="0000CC"/>
                </a:solidFill>
                <a:latin typeface="Book Antiqua" panose="02040602050305030304" pitchFamily="18" charset="0"/>
              </a:rPr>
              <a:t>Obtain an overview and identify Risk Factors related to:</a:t>
            </a:r>
          </a:p>
          <a:p>
            <a:pPr>
              <a:buClr>
                <a:schemeClr val="tx1"/>
              </a:buClr>
              <a:buFont typeface="Wingdings" panose="05000000000000000000" pitchFamily="2" charset="2"/>
              <a:buNone/>
            </a:pPr>
            <a:endParaRPr lang="en-US" altLang="en-US" sz="2000" dirty="0">
              <a:solidFill>
                <a:srgbClr val="0000CC"/>
              </a:solidFill>
              <a:latin typeface="Book Antiqua" panose="02040602050305030304" pitchFamily="18" charset="0"/>
            </a:endParaRPr>
          </a:p>
          <a:p>
            <a:pPr lvl="2">
              <a:buClr>
                <a:schemeClr val="tx1"/>
              </a:buClr>
              <a:buFont typeface="Wingdings" panose="05000000000000000000" pitchFamily="2" charset="2"/>
              <a:buChar char="Ø"/>
            </a:pPr>
            <a:r>
              <a:rPr lang="en-US" altLang="en-US" sz="2000" dirty="0">
                <a:solidFill>
                  <a:srgbClr val="0000CC"/>
                </a:solidFill>
                <a:latin typeface="Book Antiqua" panose="02040602050305030304" pitchFamily="18" charset="0"/>
              </a:rPr>
              <a:t>The Client</a:t>
            </a:r>
          </a:p>
          <a:p>
            <a:pPr lvl="2">
              <a:buClr>
                <a:schemeClr val="tx1"/>
              </a:buClr>
              <a:buFont typeface="Wingdings" panose="05000000000000000000" pitchFamily="2" charset="2"/>
              <a:buNone/>
            </a:pPr>
            <a:endParaRPr lang="en-US" altLang="en-US" sz="2000" dirty="0">
              <a:solidFill>
                <a:srgbClr val="0000CC"/>
              </a:solidFill>
              <a:latin typeface="Book Antiqua" panose="02040602050305030304" pitchFamily="18" charset="0"/>
            </a:endParaRPr>
          </a:p>
          <a:p>
            <a:pPr lvl="2">
              <a:buClr>
                <a:schemeClr val="tx1"/>
              </a:buClr>
              <a:buFont typeface="Wingdings" panose="05000000000000000000" pitchFamily="2" charset="2"/>
              <a:buChar char="Ø"/>
            </a:pPr>
            <a:r>
              <a:rPr lang="en-US" altLang="en-US" sz="2000" dirty="0">
                <a:solidFill>
                  <a:srgbClr val="0000CC"/>
                </a:solidFill>
                <a:latin typeface="Book Antiqua" panose="02040602050305030304" pitchFamily="18" charset="0"/>
              </a:rPr>
              <a:t>Competitors</a:t>
            </a:r>
          </a:p>
          <a:p>
            <a:pPr lvl="2">
              <a:buClr>
                <a:schemeClr val="tx1"/>
              </a:buClr>
              <a:buFont typeface="Wingdings" panose="05000000000000000000" pitchFamily="2" charset="2"/>
              <a:buChar char="Ø"/>
            </a:pPr>
            <a:endParaRPr lang="en-US" altLang="en-US" sz="2000" dirty="0">
              <a:solidFill>
                <a:srgbClr val="0000CC"/>
              </a:solidFill>
              <a:latin typeface="Book Antiqua" panose="02040602050305030304" pitchFamily="18" charset="0"/>
            </a:endParaRPr>
          </a:p>
          <a:p>
            <a:pPr lvl="2">
              <a:buClr>
                <a:schemeClr val="tx1"/>
              </a:buClr>
              <a:buFont typeface="Wingdings" panose="05000000000000000000" pitchFamily="2" charset="2"/>
              <a:buChar char="Ø"/>
            </a:pPr>
            <a:r>
              <a:rPr lang="en-US" altLang="en-US" sz="2000" dirty="0">
                <a:solidFill>
                  <a:srgbClr val="0000CC"/>
                </a:solidFill>
                <a:latin typeface="Book Antiqua" panose="02040602050305030304" pitchFamily="18" charset="0"/>
              </a:rPr>
              <a:t>Industry </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F778B8A0-957F-4E1D-82C6-A3FD1EAD7064}"/>
              </a:ext>
            </a:extLst>
          </p:cNvPr>
          <p:cNvSpPr>
            <a:spLocks noGrp="1"/>
          </p:cNvSpPr>
          <p:nvPr>
            <p:ph type="sldNum" sz="quarter" idx="12"/>
          </p:nvPr>
        </p:nvSpPr>
        <p:spPr/>
        <p:txBody>
          <a:bodyPr/>
          <a:lstStyle/>
          <a:p>
            <a:pPr>
              <a:defRPr/>
            </a:pPr>
            <a:fld id="{6BB028FF-2BF2-428E-8F95-96260CD0DA8F}" type="slidenum">
              <a:rPr lang="en-GB" altLang="en-US"/>
              <a:pPr>
                <a:defRPr/>
              </a:pPr>
              <a:t>252</a:t>
            </a:fld>
            <a:endParaRPr lang="en-GB" altLang="en-US"/>
          </a:p>
        </p:txBody>
      </p:sp>
      <p:sp>
        <p:nvSpPr>
          <p:cNvPr id="6" name="Title 3">
            <a:extLst>
              <a:ext uri="{FF2B5EF4-FFF2-40B4-BE49-F238E27FC236}">
                <a16:creationId xmlns:a16="http://schemas.microsoft.com/office/drawing/2014/main" id="{549520F8-2608-CBE4-B742-012C42D9E74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59220428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a:extLst>
              <a:ext uri="{FF2B5EF4-FFF2-40B4-BE49-F238E27FC236}">
                <a16:creationId xmlns:a16="http://schemas.microsoft.com/office/drawing/2014/main" id="{3F53385B-1F89-4142-96E6-37BC596D87AB}"/>
              </a:ext>
            </a:extLst>
          </p:cNvPr>
          <p:cNvSpPr>
            <a:spLocks noGrp="1" noChangeArrowheads="1"/>
          </p:cNvSpPr>
          <p:nvPr>
            <p:ph type="title"/>
          </p:nvPr>
        </p:nvSpPr>
        <p:spPr>
          <a:xfrm>
            <a:off x="540098" y="2844527"/>
            <a:ext cx="8632924" cy="611421"/>
          </a:xfrm>
        </p:spPr>
        <p:txBody>
          <a:bodyPr>
            <a:normAutofit/>
          </a:bodyPr>
          <a:lstStyle/>
          <a:p>
            <a:r>
              <a:rPr lang="en-US" altLang="en-US" sz="2000" dirty="0">
                <a:solidFill>
                  <a:srgbClr val="0033CC"/>
                </a:solidFill>
                <a:latin typeface="Book Antiqua" panose="02040602050305030304" pitchFamily="18" charset="0"/>
              </a:rPr>
              <a:t>Internal Factors</a:t>
            </a:r>
            <a:endParaRPr lang="en-GB" altLang="en-US" sz="2000" dirty="0">
              <a:solidFill>
                <a:srgbClr val="0033CC"/>
              </a:solidFill>
              <a:latin typeface="Book Antiqua" panose="02040602050305030304" pitchFamily="18" charset="0"/>
            </a:endParaRPr>
          </a:p>
        </p:txBody>
      </p:sp>
      <p:sp>
        <p:nvSpPr>
          <p:cNvPr id="83972" name="Rectangle 3">
            <a:extLst>
              <a:ext uri="{FF2B5EF4-FFF2-40B4-BE49-F238E27FC236}">
                <a16:creationId xmlns:a16="http://schemas.microsoft.com/office/drawing/2014/main" id="{2CBA8B68-587A-4DD9-9A02-A6099B8721B1}"/>
              </a:ext>
            </a:extLst>
          </p:cNvPr>
          <p:cNvSpPr>
            <a:spLocks noGrp="1" noChangeArrowheads="1"/>
          </p:cNvSpPr>
          <p:nvPr>
            <p:ph idx="1"/>
          </p:nvPr>
        </p:nvSpPr>
        <p:spPr>
          <a:xfrm>
            <a:off x="108050" y="3348583"/>
            <a:ext cx="9344641" cy="2234703"/>
          </a:xfrm>
        </p:spPr>
        <p:txBody>
          <a:bodyPr>
            <a:normAutofit/>
          </a:bodyPr>
          <a:lstStyle/>
          <a:p>
            <a:pPr lvl="1">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General info. on the client and its management</a:t>
            </a:r>
          </a:p>
          <a:p>
            <a:pPr lvl="1">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Ownership structure and related issues</a:t>
            </a:r>
          </a:p>
          <a:p>
            <a:pPr lvl="1">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Principal business strategies</a:t>
            </a:r>
          </a:p>
          <a:p>
            <a:pPr lvl="1">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Operations, technology, finance, marketing &amp; personnel</a:t>
            </a:r>
          </a:p>
          <a:p>
            <a:pPr lvl="1">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Recent and contemplated changes in business processes &amp; systems</a:t>
            </a:r>
          </a:p>
          <a:p>
            <a:pPr lvl="1">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Known risk and control issues</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4637B977-9E49-4C31-A1E3-2EC71A73DA26}"/>
              </a:ext>
            </a:extLst>
          </p:cNvPr>
          <p:cNvSpPr>
            <a:spLocks noGrp="1"/>
          </p:cNvSpPr>
          <p:nvPr>
            <p:ph type="sldNum" sz="quarter" idx="12"/>
          </p:nvPr>
        </p:nvSpPr>
        <p:spPr/>
        <p:txBody>
          <a:bodyPr/>
          <a:lstStyle/>
          <a:p>
            <a:pPr>
              <a:defRPr/>
            </a:pPr>
            <a:fld id="{79388912-B440-44BE-9620-C4DA059888D0}" type="slidenum">
              <a:rPr lang="en-GB" altLang="en-US" sz="2000">
                <a:latin typeface="Book Antiqua" panose="02040602050305030304" pitchFamily="18" charset="0"/>
              </a:rPr>
              <a:pPr>
                <a:defRPr/>
              </a:pPr>
              <a:t>253</a:t>
            </a:fld>
            <a:endParaRPr lang="en-GB" altLang="en-US" sz="2000">
              <a:latin typeface="Book Antiqua" panose="02040602050305030304" pitchFamily="18" charset="0"/>
            </a:endParaRPr>
          </a:p>
        </p:txBody>
      </p:sp>
      <p:sp>
        <p:nvSpPr>
          <p:cNvPr id="5" name="Rectangle 2">
            <a:extLst>
              <a:ext uri="{FF2B5EF4-FFF2-40B4-BE49-F238E27FC236}">
                <a16:creationId xmlns:a16="http://schemas.microsoft.com/office/drawing/2014/main" id="{78C53393-C47B-439D-BA40-2E82FC3CACC0}"/>
              </a:ext>
            </a:extLst>
          </p:cNvPr>
          <p:cNvSpPr txBox="1">
            <a:spLocks noChangeArrowheads="1"/>
          </p:cNvSpPr>
          <p:nvPr/>
        </p:nvSpPr>
        <p:spPr>
          <a:xfrm>
            <a:off x="540098" y="1908423"/>
            <a:ext cx="6948321" cy="603325"/>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29" dirty="0">
                <a:solidFill>
                  <a:srgbClr val="FF0000"/>
                </a:solidFill>
                <a:latin typeface="+mj-lt"/>
              </a:rPr>
              <a:t>Step 1:  Planning</a:t>
            </a:r>
            <a:endParaRPr lang="en-GB" altLang="en-US" sz="2829" dirty="0">
              <a:solidFill>
                <a:srgbClr val="FF0000"/>
              </a:solidFill>
              <a:latin typeface="+mj-lt"/>
            </a:endParaRPr>
          </a:p>
        </p:txBody>
      </p:sp>
      <p:sp>
        <p:nvSpPr>
          <p:cNvPr id="7" name="Title 3">
            <a:extLst>
              <a:ext uri="{FF2B5EF4-FFF2-40B4-BE49-F238E27FC236}">
                <a16:creationId xmlns:a16="http://schemas.microsoft.com/office/drawing/2014/main" id="{3F57AA66-026A-EE4E-2C09-1819AF21A434}"/>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96929357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a:extLst>
              <a:ext uri="{FF2B5EF4-FFF2-40B4-BE49-F238E27FC236}">
                <a16:creationId xmlns:a16="http://schemas.microsoft.com/office/drawing/2014/main" id="{D3DD8DE9-06FA-441B-ACA4-7448AE68CF2A}"/>
              </a:ext>
            </a:extLst>
          </p:cNvPr>
          <p:cNvSpPr>
            <a:spLocks noGrp="1" noChangeArrowheads="1"/>
          </p:cNvSpPr>
          <p:nvPr>
            <p:ph type="title"/>
          </p:nvPr>
        </p:nvSpPr>
        <p:spPr>
          <a:xfrm>
            <a:off x="667281" y="2916535"/>
            <a:ext cx="6948321" cy="603325"/>
          </a:xfrm>
        </p:spPr>
        <p:txBody>
          <a:bodyPr>
            <a:normAutofit/>
          </a:bodyPr>
          <a:lstStyle/>
          <a:p>
            <a:r>
              <a:rPr lang="en-US" altLang="en-US" sz="2000">
                <a:solidFill>
                  <a:srgbClr val="0033CC"/>
                </a:solidFill>
                <a:latin typeface="Book Antiqua" panose="02040602050305030304" pitchFamily="18" charset="0"/>
              </a:rPr>
              <a:t>Industry Factors</a:t>
            </a:r>
            <a:endParaRPr lang="en-GB" altLang="en-US" sz="2000">
              <a:solidFill>
                <a:srgbClr val="0033CC"/>
              </a:solidFill>
              <a:latin typeface="Book Antiqua" panose="02040602050305030304" pitchFamily="18" charset="0"/>
            </a:endParaRPr>
          </a:p>
        </p:txBody>
      </p:sp>
      <p:sp>
        <p:nvSpPr>
          <p:cNvPr id="84996" name="Rectangle 3">
            <a:extLst>
              <a:ext uri="{FF2B5EF4-FFF2-40B4-BE49-F238E27FC236}">
                <a16:creationId xmlns:a16="http://schemas.microsoft.com/office/drawing/2014/main" id="{E2743C31-3BCF-4A53-9670-7594C0361619}"/>
              </a:ext>
            </a:extLst>
          </p:cNvPr>
          <p:cNvSpPr>
            <a:spLocks noGrp="1" noChangeArrowheads="1"/>
          </p:cNvSpPr>
          <p:nvPr>
            <p:ph idx="1"/>
          </p:nvPr>
        </p:nvSpPr>
        <p:spPr>
          <a:xfrm>
            <a:off x="667280" y="3729477"/>
            <a:ext cx="8161338" cy="1701082"/>
          </a:xfrm>
        </p:spPr>
        <p:txBody>
          <a:bodyPr>
            <a:normAutofit/>
          </a:bodyPr>
          <a:lstStyle/>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Supplier, competitor and customer dynamics</a:t>
            </a:r>
          </a:p>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Industry conditions and trends</a:t>
            </a:r>
          </a:p>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Technology</a:t>
            </a:r>
          </a:p>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Client's position in the market</a:t>
            </a:r>
          </a:p>
          <a:p>
            <a:pPr algn="ct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C8B7DC2A-E94E-45BC-95A6-BA50994657F9}"/>
              </a:ext>
            </a:extLst>
          </p:cNvPr>
          <p:cNvSpPr>
            <a:spLocks noGrp="1"/>
          </p:cNvSpPr>
          <p:nvPr>
            <p:ph type="sldNum" sz="quarter" idx="12"/>
          </p:nvPr>
        </p:nvSpPr>
        <p:spPr/>
        <p:txBody>
          <a:bodyPr/>
          <a:lstStyle/>
          <a:p>
            <a:pPr>
              <a:defRPr/>
            </a:pPr>
            <a:fld id="{0728CDA9-ABB4-4536-8746-818AC59B9F00}" type="slidenum">
              <a:rPr lang="en-GB" altLang="en-US"/>
              <a:pPr>
                <a:defRPr/>
              </a:pPr>
              <a:t>254</a:t>
            </a:fld>
            <a:endParaRPr lang="en-GB" altLang="en-US"/>
          </a:p>
        </p:txBody>
      </p:sp>
      <p:sp>
        <p:nvSpPr>
          <p:cNvPr id="5" name="Rectangle 2">
            <a:extLst>
              <a:ext uri="{FF2B5EF4-FFF2-40B4-BE49-F238E27FC236}">
                <a16:creationId xmlns:a16="http://schemas.microsoft.com/office/drawing/2014/main" id="{E4ECB86E-C2D0-4AA9-AF48-15C86D2AB649}"/>
              </a:ext>
            </a:extLst>
          </p:cNvPr>
          <p:cNvSpPr txBox="1">
            <a:spLocks noChangeArrowheads="1"/>
          </p:cNvSpPr>
          <p:nvPr/>
        </p:nvSpPr>
        <p:spPr>
          <a:xfrm>
            <a:off x="421910" y="1988210"/>
            <a:ext cx="6948321" cy="603325"/>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00" dirty="0">
                <a:solidFill>
                  <a:srgbClr val="FF0000"/>
                </a:solidFill>
              </a:rPr>
              <a:t>Step 1:  Planning</a:t>
            </a:r>
            <a:endParaRPr lang="en-GB" altLang="en-US" sz="2800" dirty="0">
              <a:solidFill>
                <a:srgbClr val="FF0000"/>
              </a:solidFill>
            </a:endParaRPr>
          </a:p>
        </p:txBody>
      </p:sp>
      <p:sp>
        <p:nvSpPr>
          <p:cNvPr id="7" name="Title 3">
            <a:extLst>
              <a:ext uri="{FF2B5EF4-FFF2-40B4-BE49-F238E27FC236}">
                <a16:creationId xmlns:a16="http://schemas.microsoft.com/office/drawing/2014/main" id="{70ED221D-180C-79A2-B141-48E98F977F0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29975244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a:extLst>
              <a:ext uri="{FF2B5EF4-FFF2-40B4-BE49-F238E27FC236}">
                <a16:creationId xmlns:a16="http://schemas.microsoft.com/office/drawing/2014/main" id="{3F0F8DF6-511F-4557-ABEF-C5EA513BF0F4}"/>
              </a:ext>
            </a:extLst>
          </p:cNvPr>
          <p:cNvSpPr>
            <a:spLocks noGrp="1" noChangeArrowheads="1"/>
          </p:cNvSpPr>
          <p:nvPr>
            <p:ph type="title"/>
          </p:nvPr>
        </p:nvSpPr>
        <p:spPr>
          <a:xfrm>
            <a:off x="801014" y="2988543"/>
            <a:ext cx="6948321" cy="225703"/>
          </a:xfrm>
        </p:spPr>
        <p:txBody>
          <a:bodyPr>
            <a:noAutofit/>
          </a:bodyPr>
          <a:lstStyle/>
          <a:p>
            <a:r>
              <a:rPr lang="en-US" altLang="en-US" sz="2000" dirty="0">
                <a:solidFill>
                  <a:srgbClr val="0033CC"/>
                </a:solidFill>
                <a:latin typeface="Book Antiqua" panose="02040602050305030304" pitchFamily="18" charset="0"/>
              </a:rPr>
              <a:t>External Factors</a:t>
            </a:r>
            <a:endParaRPr lang="en-GB" altLang="en-US" sz="2000" dirty="0">
              <a:solidFill>
                <a:srgbClr val="0033CC"/>
              </a:solidFill>
              <a:latin typeface="Book Antiqua" panose="02040602050305030304" pitchFamily="18" charset="0"/>
            </a:endParaRPr>
          </a:p>
        </p:txBody>
      </p:sp>
      <p:sp>
        <p:nvSpPr>
          <p:cNvPr id="86020" name="Rectangle 3">
            <a:extLst>
              <a:ext uri="{FF2B5EF4-FFF2-40B4-BE49-F238E27FC236}">
                <a16:creationId xmlns:a16="http://schemas.microsoft.com/office/drawing/2014/main" id="{8D2007C9-F9B1-4220-A0CD-05A59D2A6CA6}"/>
              </a:ext>
            </a:extLst>
          </p:cNvPr>
          <p:cNvSpPr>
            <a:spLocks noGrp="1" noChangeArrowheads="1"/>
          </p:cNvSpPr>
          <p:nvPr>
            <p:ph idx="1"/>
          </p:nvPr>
        </p:nvSpPr>
        <p:spPr>
          <a:xfrm>
            <a:off x="801014" y="3401535"/>
            <a:ext cx="8161338" cy="1584176"/>
          </a:xfrm>
        </p:spPr>
        <p:txBody>
          <a:bodyPr>
            <a:normAutofit/>
          </a:bodyPr>
          <a:lstStyle/>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Economic factors outside of the client's control</a:t>
            </a:r>
          </a:p>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Legislative/regulatory issue</a:t>
            </a:r>
          </a:p>
          <a:p>
            <a:pPr>
              <a:buFont typeface="Wingdings" panose="05000000000000000000" pitchFamily="2" charset="2"/>
              <a:buChar char="Ø"/>
            </a:pPr>
            <a:r>
              <a:rPr lang="en-US" altLang="en-US" sz="2000" dirty="0">
                <a:solidFill>
                  <a:srgbClr val="0000CC"/>
                </a:solidFill>
                <a:latin typeface="Book Antiqua" panose="02040602050305030304" pitchFamily="18" charset="0"/>
                <a:cs typeface="Times New Roman" panose="02020603050405020304" pitchFamily="18" charset="0"/>
              </a:rPr>
              <a:t>Social/environmental issues</a:t>
            </a:r>
            <a:r>
              <a:rPr lang="en-GB" altLang="en-US" sz="2000" dirty="0">
                <a:solidFill>
                  <a:srgbClr val="0000CC"/>
                </a:solidFill>
                <a:latin typeface="Book Antiqua" panose="02040602050305030304" pitchFamily="18" charset="0"/>
              </a:rPr>
              <a:t> </a:t>
            </a:r>
          </a:p>
          <a:p>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9110E309-5F7A-4FFF-A60D-CCE1CF489A33}"/>
              </a:ext>
            </a:extLst>
          </p:cNvPr>
          <p:cNvSpPr>
            <a:spLocks noGrp="1"/>
          </p:cNvSpPr>
          <p:nvPr>
            <p:ph type="sldNum" sz="quarter" idx="12"/>
          </p:nvPr>
        </p:nvSpPr>
        <p:spPr>
          <a:xfrm>
            <a:off x="7054459" y="7186096"/>
            <a:ext cx="561143" cy="368928"/>
          </a:xfrm>
        </p:spPr>
        <p:txBody>
          <a:bodyPr/>
          <a:lstStyle/>
          <a:p>
            <a:pPr>
              <a:defRPr/>
            </a:pPr>
            <a:fld id="{DF1513AC-5085-47B4-BB2E-E9CCB90BEDEF}" type="slidenum">
              <a:rPr lang="en-GB" altLang="en-US"/>
              <a:pPr>
                <a:defRPr/>
              </a:pPr>
              <a:t>255</a:t>
            </a:fld>
            <a:endParaRPr lang="en-GB" altLang="en-US"/>
          </a:p>
        </p:txBody>
      </p:sp>
      <p:sp>
        <p:nvSpPr>
          <p:cNvPr id="5" name="Rectangle 2">
            <a:extLst>
              <a:ext uri="{FF2B5EF4-FFF2-40B4-BE49-F238E27FC236}">
                <a16:creationId xmlns:a16="http://schemas.microsoft.com/office/drawing/2014/main" id="{ADD8D18B-01D2-4013-872B-8CE1CB354E26}"/>
              </a:ext>
            </a:extLst>
          </p:cNvPr>
          <p:cNvSpPr txBox="1">
            <a:spLocks noChangeArrowheads="1"/>
          </p:cNvSpPr>
          <p:nvPr/>
        </p:nvSpPr>
        <p:spPr>
          <a:xfrm>
            <a:off x="540098" y="1952639"/>
            <a:ext cx="6948321" cy="528670"/>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29" dirty="0">
                <a:solidFill>
                  <a:srgbClr val="FF0000"/>
                </a:solidFill>
              </a:rPr>
              <a:t>Step 1:  Planning</a:t>
            </a:r>
            <a:endParaRPr lang="en-GB" altLang="en-US" sz="2829" dirty="0">
              <a:solidFill>
                <a:srgbClr val="FF0000"/>
              </a:solidFill>
            </a:endParaRPr>
          </a:p>
        </p:txBody>
      </p:sp>
      <p:sp>
        <p:nvSpPr>
          <p:cNvPr id="7" name="Title 3">
            <a:extLst>
              <a:ext uri="{FF2B5EF4-FFF2-40B4-BE49-F238E27FC236}">
                <a16:creationId xmlns:a16="http://schemas.microsoft.com/office/drawing/2014/main" id="{A4217D79-8B53-AE11-F2C3-E4762EBEB697}"/>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06644606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a:extLst>
              <a:ext uri="{FF2B5EF4-FFF2-40B4-BE49-F238E27FC236}">
                <a16:creationId xmlns:a16="http://schemas.microsoft.com/office/drawing/2014/main" id="{C2088268-E0BB-4795-8451-15805840BF83}"/>
              </a:ext>
            </a:extLst>
          </p:cNvPr>
          <p:cNvSpPr>
            <a:spLocks noGrp="1" noChangeArrowheads="1"/>
          </p:cNvSpPr>
          <p:nvPr>
            <p:ph type="title"/>
          </p:nvPr>
        </p:nvSpPr>
        <p:spPr>
          <a:xfrm>
            <a:off x="384969" y="2933379"/>
            <a:ext cx="9239250" cy="556627"/>
          </a:xfrm>
        </p:spPr>
        <p:txBody>
          <a:bodyPr>
            <a:noAutofit/>
          </a:bodyPr>
          <a:lstStyle/>
          <a:p>
            <a:r>
              <a:rPr lang="en-US" altLang="en-US" sz="2829" dirty="0">
                <a:solidFill>
                  <a:srgbClr val="0033CC"/>
                </a:solidFill>
              </a:rPr>
              <a:t>Identify Client Expectations</a:t>
            </a:r>
            <a:endParaRPr lang="en-GB" altLang="en-US" sz="2829" dirty="0">
              <a:solidFill>
                <a:srgbClr val="0033CC"/>
              </a:solidFill>
            </a:endParaRPr>
          </a:p>
        </p:txBody>
      </p:sp>
      <p:sp>
        <p:nvSpPr>
          <p:cNvPr id="87044" name="Rectangle 3">
            <a:extLst>
              <a:ext uri="{FF2B5EF4-FFF2-40B4-BE49-F238E27FC236}">
                <a16:creationId xmlns:a16="http://schemas.microsoft.com/office/drawing/2014/main" id="{0F0806DA-4E05-405E-BC6C-69C8C7AAF052}"/>
              </a:ext>
            </a:extLst>
          </p:cNvPr>
          <p:cNvSpPr>
            <a:spLocks noGrp="1" noChangeArrowheads="1"/>
          </p:cNvSpPr>
          <p:nvPr>
            <p:ph idx="1"/>
          </p:nvPr>
        </p:nvSpPr>
        <p:spPr>
          <a:xfrm>
            <a:off x="615950" y="3643994"/>
            <a:ext cx="8854281" cy="3521013"/>
          </a:xfrm>
        </p:spPr>
        <p:txBody>
          <a:bodyPr>
            <a:normAutofit/>
          </a:bodyPr>
          <a:lstStyle/>
          <a:p>
            <a:pPr>
              <a:lnSpc>
                <a:spcPct val="99000"/>
              </a:lnSpc>
            </a:pPr>
            <a:r>
              <a:rPr lang="en-US" altLang="en-US" sz="1819" b="1" u="sng" dirty="0">
                <a:solidFill>
                  <a:srgbClr val="0000CC"/>
                </a:solidFill>
                <a:latin typeface="+mj-lt"/>
              </a:rPr>
              <a:t>Scope &amp; Approach</a:t>
            </a:r>
            <a:r>
              <a:rPr lang="en-US" altLang="en-US" sz="1819" dirty="0">
                <a:solidFill>
                  <a:srgbClr val="0000CC"/>
                </a:solidFill>
                <a:latin typeface="+mj-lt"/>
              </a:rPr>
              <a:t> – bottom-up or top-down; interviews, facilitated group sessions or self assessment surveys; whether client staff will be included as project team members</a:t>
            </a:r>
          </a:p>
          <a:p>
            <a:pPr>
              <a:lnSpc>
                <a:spcPct val="99000"/>
              </a:lnSpc>
            </a:pPr>
            <a:r>
              <a:rPr lang="en-US" altLang="en-US" sz="1819" b="1" u="sng" dirty="0">
                <a:solidFill>
                  <a:srgbClr val="0000CC"/>
                </a:solidFill>
                <a:latin typeface="+mj-lt"/>
              </a:rPr>
              <a:t>Deliverables</a:t>
            </a:r>
            <a:r>
              <a:rPr lang="en-US" altLang="en-US" sz="1819" dirty="0">
                <a:solidFill>
                  <a:srgbClr val="0000CC"/>
                </a:solidFill>
                <a:latin typeface="+mj-lt"/>
              </a:rPr>
              <a:t> – formal or informal; oral or written; narratives or graphics; entity-wide or business unit / geography focused</a:t>
            </a:r>
          </a:p>
          <a:p>
            <a:pPr>
              <a:lnSpc>
                <a:spcPct val="99000"/>
              </a:lnSpc>
            </a:pPr>
            <a:r>
              <a:rPr lang="en-US" altLang="en-US" sz="1819" b="1" u="sng" dirty="0">
                <a:solidFill>
                  <a:srgbClr val="0000CC"/>
                </a:solidFill>
                <a:latin typeface="+mj-lt"/>
              </a:rPr>
              <a:t>Timing of deliverables</a:t>
            </a:r>
            <a:r>
              <a:rPr lang="en-US" altLang="en-US" sz="1819" dirty="0">
                <a:solidFill>
                  <a:srgbClr val="0000CC"/>
                </a:solidFill>
                <a:latin typeface="+mj-lt"/>
              </a:rPr>
              <a:t> – progress reports, vetting drafts, distribution dates</a:t>
            </a:r>
          </a:p>
          <a:p>
            <a:pPr>
              <a:lnSpc>
                <a:spcPct val="99000"/>
              </a:lnSpc>
            </a:pPr>
            <a:r>
              <a:rPr lang="en-US" altLang="en-US" sz="1819" b="1" u="sng" dirty="0">
                <a:solidFill>
                  <a:srgbClr val="0000CC"/>
                </a:solidFill>
                <a:latin typeface="+mj-lt"/>
              </a:rPr>
              <a:t>Value of recent risk assessments</a:t>
            </a:r>
            <a:r>
              <a:rPr lang="en-US" altLang="en-US" sz="1819" dirty="0">
                <a:solidFill>
                  <a:srgbClr val="0000CC"/>
                </a:solidFill>
                <a:latin typeface="+mj-lt"/>
              </a:rPr>
              <a:t> – If the audit committee and Shareholder representative. management see great value from the last risk assessment, then take care not to tinker with something that is already considered to be effective</a:t>
            </a:r>
          </a:p>
          <a:p>
            <a:pPr>
              <a:lnSpc>
                <a:spcPct val="99000"/>
              </a:lnSpc>
            </a:pPr>
            <a:r>
              <a:rPr lang="en-US" altLang="en-US" sz="1819" dirty="0">
                <a:solidFill>
                  <a:srgbClr val="0000CC"/>
                </a:solidFill>
                <a:latin typeface="+mj-lt"/>
              </a:rPr>
              <a:t>Inquire if other departments at the client, such as strategic planning, budgeting, or risk / insurance are already performing their own type of risk assessments.  You may discover great value and efficiencies in leveraging off of their experiences &amp; deliverables</a:t>
            </a:r>
            <a:endParaRPr lang="en-GB" altLang="en-US" sz="1819" dirty="0">
              <a:solidFill>
                <a:srgbClr val="0000CC"/>
              </a:solidFill>
              <a:latin typeface="+mj-lt"/>
            </a:endParaRPr>
          </a:p>
        </p:txBody>
      </p:sp>
      <p:sp>
        <p:nvSpPr>
          <p:cNvPr id="4" name="Slide Number Placeholder 3">
            <a:extLst>
              <a:ext uri="{FF2B5EF4-FFF2-40B4-BE49-F238E27FC236}">
                <a16:creationId xmlns:a16="http://schemas.microsoft.com/office/drawing/2014/main" id="{117DDA84-CB43-40B9-8419-E5B25FAF99D8}"/>
              </a:ext>
            </a:extLst>
          </p:cNvPr>
          <p:cNvSpPr>
            <a:spLocks noGrp="1"/>
          </p:cNvSpPr>
          <p:nvPr>
            <p:ph type="sldNum" sz="quarter" idx="12"/>
          </p:nvPr>
        </p:nvSpPr>
        <p:spPr/>
        <p:txBody>
          <a:bodyPr/>
          <a:lstStyle/>
          <a:p>
            <a:pPr>
              <a:defRPr/>
            </a:pPr>
            <a:fld id="{65EAEB1B-33D4-4BE5-82E6-4E4B5722D9BB}" type="slidenum">
              <a:rPr lang="en-GB" altLang="en-US"/>
              <a:pPr>
                <a:defRPr/>
              </a:pPr>
              <a:t>256</a:t>
            </a:fld>
            <a:endParaRPr lang="en-GB" altLang="en-US"/>
          </a:p>
        </p:txBody>
      </p:sp>
      <p:sp>
        <p:nvSpPr>
          <p:cNvPr id="5" name="Rectangle 2">
            <a:extLst>
              <a:ext uri="{FF2B5EF4-FFF2-40B4-BE49-F238E27FC236}">
                <a16:creationId xmlns:a16="http://schemas.microsoft.com/office/drawing/2014/main" id="{188E0D82-802F-4D4E-9CBC-65E7F75CBFB0}"/>
              </a:ext>
            </a:extLst>
          </p:cNvPr>
          <p:cNvSpPr txBox="1">
            <a:spLocks noChangeArrowheads="1"/>
          </p:cNvSpPr>
          <p:nvPr/>
        </p:nvSpPr>
        <p:spPr>
          <a:xfrm>
            <a:off x="352249" y="2176066"/>
            <a:ext cx="6948321" cy="603325"/>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29" dirty="0">
                <a:solidFill>
                  <a:srgbClr val="FF0000"/>
                </a:solidFill>
              </a:rPr>
              <a:t>Step 1:  Planning</a:t>
            </a:r>
            <a:endParaRPr lang="en-GB" altLang="en-US" sz="2829" dirty="0">
              <a:solidFill>
                <a:srgbClr val="FF0000"/>
              </a:solidFill>
            </a:endParaRPr>
          </a:p>
        </p:txBody>
      </p:sp>
      <p:sp>
        <p:nvSpPr>
          <p:cNvPr id="7" name="Title 3">
            <a:extLst>
              <a:ext uri="{FF2B5EF4-FFF2-40B4-BE49-F238E27FC236}">
                <a16:creationId xmlns:a16="http://schemas.microsoft.com/office/drawing/2014/main" id="{D2D2C05B-C7B3-8F08-681B-E992ED7AF7A4}"/>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089921016"/>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a:extLst>
              <a:ext uri="{FF2B5EF4-FFF2-40B4-BE49-F238E27FC236}">
                <a16:creationId xmlns:a16="http://schemas.microsoft.com/office/drawing/2014/main" id="{DD23F88C-6CC7-40E6-8318-BF5DE890FBA0}"/>
              </a:ext>
            </a:extLst>
          </p:cNvPr>
          <p:cNvSpPr>
            <a:spLocks noGrp="1" noChangeArrowheads="1"/>
          </p:cNvSpPr>
          <p:nvPr>
            <p:ph type="title"/>
          </p:nvPr>
        </p:nvSpPr>
        <p:spPr>
          <a:xfrm>
            <a:off x="544006" y="2700511"/>
            <a:ext cx="9239250" cy="580608"/>
          </a:xfrm>
        </p:spPr>
        <p:txBody>
          <a:bodyPr>
            <a:normAutofit/>
          </a:bodyPr>
          <a:lstStyle/>
          <a:p>
            <a:r>
              <a:rPr lang="en-US" altLang="en-US" sz="2829" dirty="0">
                <a:solidFill>
                  <a:srgbClr val="0033CC"/>
                </a:solidFill>
              </a:rPr>
              <a:t>Creating a Detailed Work Plan</a:t>
            </a:r>
            <a:endParaRPr lang="en-GB" altLang="en-US" sz="2829" dirty="0">
              <a:solidFill>
                <a:srgbClr val="0033CC"/>
              </a:solidFill>
            </a:endParaRPr>
          </a:p>
        </p:txBody>
      </p:sp>
      <p:sp>
        <p:nvSpPr>
          <p:cNvPr id="88068" name="Rectangle 3">
            <a:extLst>
              <a:ext uri="{FF2B5EF4-FFF2-40B4-BE49-F238E27FC236}">
                <a16:creationId xmlns:a16="http://schemas.microsoft.com/office/drawing/2014/main" id="{C8218C41-3124-45DB-940E-4F792574FB71}"/>
              </a:ext>
            </a:extLst>
          </p:cNvPr>
          <p:cNvSpPr>
            <a:spLocks noGrp="1" noChangeArrowheads="1"/>
          </p:cNvSpPr>
          <p:nvPr>
            <p:ph idx="1"/>
          </p:nvPr>
        </p:nvSpPr>
        <p:spPr>
          <a:xfrm>
            <a:off x="659496" y="3388404"/>
            <a:ext cx="8690197" cy="2963554"/>
          </a:xfrm>
        </p:spPr>
        <p:txBody>
          <a:bodyPr>
            <a:normAutofit fontScale="92500" lnSpcReduction="20000"/>
          </a:bodyPr>
          <a:lstStyle/>
          <a:p>
            <a:pPr marL="404211" indent="-404211">
              <a:buFontTx/>
              <a:buAutoNum type="arabicPeriod"/>
            </a:pPr>
            <a:r>
              <a:rPr lang="en-US" altLang="en-US" sz="2200" dirty="0">
                <a:solidFill>
                  <a:srgbClr val="0000CC"/>
                </a:solidFill>
                <a:latin typeface="Book Antiqua" panose="02040602050305030304" pitchFamily="18" charset="0"/>
              </a:rPr>
              <a:t>Confirm that your earlier discussions with the IA stakeholders have resulted in an understanding of the </a:t>
            </a:r>
          </a:p>
          <a:p>
            <a:pPr marL="1884712" lvl="3" indent="-384962"/>
            <a:r>
              <a:rPr lang="en-US" altLang="en-US" sz="2200" dirty="0">
                <a:solidFill>
                  <a:srgbClr val="0000CC"/>
                </a:solidFill>
                <a:latin typeface="Book Antiqua" panose="02040602050305030304" pitchFamily="18" charset="0"/>
              </a:rPr>
              <a:t>Approach</a:t>
            </a:r>
          </a:p>
          <a:p>
            <a:pPr marL="1884712" lvl="3" indent="-384962"/>
            <a:r>
              <a:rPr lang="en-US" altLang="en-US" sz="2200" dirty="0">
                <a:solidFill>
                  <a:srgbClr val="0000CC"/>
                </a:solidFill>
                <a:latin typeface="Book Antiqua" panose="02040602050305030304" pitchFamily="18" charset="0"/>
              </a:rPr>
              <a:t>Scope</a:t>
            </a:r>
          </a:p>
          <a:p>
            <a:pPr marL="1884712" lvl="3" indent="-384962"/>
            <a:r>
              <a:rPr lang="en-US" altLang="en-US" sz="2200" dirty="0">
                <a:solidFill>
                  <a:srgbClr val="0000CC"/>
                </a:solidFill>
                <a:latin typeface="Book Antiqua" panose="02040602050305030304" pitchFamily="18" charset="0"/>
              </a:rPr>
              <a:t>Information gathering methods and number of interviews</a:t>
            </a:r>
          </a:p>
          <a:p>
            <a:pPr marL="1884712" lvl="3" indent="-384962"/>
            <a:r>
              <a:rPr lang="en-US" altLang="en-US" sz="2200" dirty="0">
                <a:solidFill>
                  <a:srgbClr val="0000CC"/>
                </a:solidFill>
                <a:latin typeface="Book Antiqua" panose="02040602050305030304" pitchFamily="18" charset="0"/>
              </a:rPr>
              <a:t>Data collection techniques</a:t>
            </a:r>
          </a:p>
          <a:p>
            <a:pPr marL="1884712" lvl="3" indent="-384962"/>
            <a:r>
              <a:rPr lang="en-US" altLang="en-US" sz="2200" dirty="0">
                <a:solidFill>
                  <a:srgbClr val="0000CC"/>
                </a:solidFill>
                <a:latin typeface="Book Antiqua" panose="02040602050305030304" pitchFamily="18" charset="0"/>
              </a:rPr>
              <a:t>Areas / topics to include/exclude</a:t>
            </a:r>
          </a:p>
          <a:p>
            <a:pPr marL="1884712" lvl="3" indent="-384962"/>
            <a:r>
              <a:rPr lang="en-US" altLang="en-US" sz="2200" dirty="0">
                <a:solidFill>
                  <a:srgbClr val="0000CC"/>
                </a:solidFill>
                <a:latin typeface="Book Antiqua" panose="02040602050305030304" pitchFamily="18" charset="0"/>
              </a:rPr>
              <a:t>Deliverable formats</a:t>
            </a:r>
          </a:p>
          <a:p>
            <a:pPr marL="1884712" lvl="3" indent="-384962"/>
            <a:r>
              <a:rPr lang="en-US" altLang="en-US" sz="2200" dirty="0">
                <a:solidFill>
                  <a:srgbClr val="0000CC"/>
                </a:solidFill>
                <a:latin typeface="Book Antiqua" panose="02040602050305030304" pitchFamily="18" charset="0"/>
              </a:rPr>
              <a:t>Etc.</a:t>
            </a:r>
          </a:p>
          <a:p>
            <a:pPr marL="498848" indent="-384962">
              <a:buFont typeface="+mj-lt"/>
              <a:buAutoNum type="arabicPeriod"/>
            </a:pPr>
            <a:endParaRPr lang="en-US" altLang="en-US" sz="1819" dirty="0">
              <a:solidFill>
                <a:srgbClr val="0000CC"/>
              </a:solidFill>
              <a:latin typeface="Microsoft Sans Serif" panose="020B0604020202020204" pitchFamily="34" charset="0"/>
            </a:endParaRPr>
          </a:p>
          <a:p>
            <a:pPr marL="1884712" lvl="3" indent="-384962"/>
            <a:endParaRPr lang="en-US" altLang="en-US" sz="1718" dirty="0">
              <a:solidFill>
                <a:srgbClr val="0000CC"/>
              </a:solidFill>
              <a:latin typeface="+mj-lt"/>
            </a:endParaRPr>
          </a:p>
          <a:p>
            <a:pPr marL="1884712" lvl="3" indent="-384962"/>
            <a:endParaRPr lang="en-GB" altLang="en-US" sz="2425" dirty="0">
              <a:solidFill>
                <a:srgbClr val="0000CC"/>
              </a:solidFill>
              <a:latin typeface="+mj-lt"/>
            </a:endParaRPr>
          </a:p>
        </p:txBody>
      </p:sp>
      <p:sp>
        <p:nvSpPr>
          <p:cNvPr id="4" name="Slide Number Placeholder 3">
            <a:extLst>
              <a:ext uri="{FF2B5EF4-FFF2-40B4-BE49-F238E27FC236}">
                <a16:creationId xmlns:a16="http://schemas.microsoft.com/office/drawing/2014/main" id="{39606402-B9A7-4D84-89EC-44323CC0A58A}"/>
              </a:ext>
            </a:extLst>
          </p:cNvPr>
          <p:cNvSpPr>
            <a:spLocks noGrp="1"/>
          </p:cNvSpPr>
          <p:nvPr>
            <p:ph type="sldNum" sz="quarter" idx="12"/>
          </p:nvPr>
        </p:nvSpPr>
        <p:spPr>
          <a:xfrm>
            <a:off x="7054459" y="7076685"/>
            <a:ext cx="561143" cy="368928"/>
          </a:xfrm>
        </p:spPr>
        <p:txBody>
          <a:bodyPr/>
          <a:lstStyle/>
          <a:p>
            <a:pPr>
              <a:defRPr/>
            </a:pPr>
            <a:fld id="{6D89BEA8-7C2F-40A5-9671-EF4E3FA8EAC6}" type="slidenum">
              <a:rPr lang="en-GB" altLang="en-US"/>
              <a:pPr>
                <a:defRPr/>
              </a:pPr>
              <a:t>257</a:t>
            </a:fld>
            <a:endParaRPr lang="en-GB" altLang="en-US"/>
          </a:p>
        </p:txBody>
      </p:sp>
      <p:sp>
        <p:nvSpPr>
          <p:cNvPr id="5" name="Rectangle 2">
            <a:extLst>
              <a:ext uri="{FF2B5EF4-FFF2-40B4-BE49-F238E27FC236}">
                <a16:creationId xmlns:a16="http://schemas.microsoft.com/office/drawing/2014/main" id="{A3C3572D-3E7D-470B-B2A1-90830AC89EB8}"/>
              </a:ext>
            </a:extLst>
          </p:cNvPr>
          <p:cNvSpPr txBox="1">
            <a:spLocks noChangeArrowheads="1"/>
          </p:cNvSpPr>
          <p:nvPr/>
        </p:nvSpPr>
        <p:spPr>
          <a:xfrm>
            <a:off x="544006" y="1925419"/>
            <a:ext cx="6948321" cy="603325"/>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29" dirty="0">
                <a:solidFill>
                  <a:srgbClr val="FF0000"/>
                </a:solidFill>
              </a:rPr>
              <a:t>Step 1:  Planning</a:t>
            </a:r>
            <a:endParaRPr lang="en-GB" altLang="en-US" sz="2829" dirty="0">
              <a:solidFill>
                <a:srgbClr val="FF0000"/>
              </a:solidFill>
            </a:endParaRPr>
          </a:p>
        </p:txBody>
      </p:sp>
      <p:sp>
        <p:nvSpPr>
          <p:cNvPr id="7" name="Title 3">
            <a:extLst>
              <a:ext uri="{FF2B5EF4-FFF2-40B4-BE49-F238E27FC236}">
                <a16:creationId xmlns:a16="http://schemas.microsoft.com/office/drawing/2014/main" id="{64F0413B-8308-EEBA-2B50-07828FAE8D0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80272693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a:extLst>
              <a:ext uri="{FF2B5EF4-FFF2-40B4-BE49-F238E27FC236}">
                <a16:creationId xmlns:a16="http://schemas.microsoft.com/office/drawing/2014/main" id="{63979E4F-AD9B-4E45-BCC2-BE500DD3303A}"/>
              </a:ext>
            </a:extLst>
          </p:cNvPr>
          <p:cNvSpPr>
            <a:spLocks noGrp="1" noChangeArrowheads="1"/>
          </p:cNvSpPr>
          <p:nvPr>
            <p:ph type="title"/>
          </p:nvPr>
        </p:nvSpPr>
        <p:spPr>
          <a:xfrm>
            <a:off x="525772" y="2247707"/>
            <a:ext cx="8760879" cy="557889"/>
          </a:xfrm>
        </p:spPr>
        <p:txBody>
          <a:bodyPr>
            <a:normAutofit/>
          </a:bodyPr>
          <a:lstStyle/>
          <a:p>
            <a:r>
              <a:rPr lang="en-US" altLang="en-US" sz="2400" dirty="0">
                <a:solidFill>
                  <a:srgbClr val="0033CC"/>
                </a:solidFill>
              </a:rPr>
              <a:t>Creating a Detailed Work Plan</a:t>
            </a:r>
            <a:endParaRPr lang="en-GB" altLang="en-US" sz="2400" dirty="0">
              <a:solidFill>
                <a:srgbClr val="0033CC"/>
              </a:solidFill>
            </a:endParaRPr>
          </a:p>
        </p:txBody>
      </p:sp>
      <p:sp>
        <p:nvSpPr>
          <p:cNvPr id="90116" name="Rectangle 3">
            <a:extLst>
              <a:ext uri="{FF2B5EF4-FFF2-40B4-BE49-F238E27FC236}">
                <a16:creationId xmlns:a16="http://schemas.microsoft.com/office/drawing/2014/main" id="{B9CC4512-B344-47F5-9B8A-0B1FF33F7171}"/>
              </a:ext>
            </a:extLst>
          </p:cNvPr>
          <p:cNvSpPr>
            <a:spLocks noGrp="1" noChangeArrowheads="1"/>
          </p:cNvSpPr>
          <p:nvPr>
            <p:ph idx="1"/>
          </p:nvPr>
        </p:nvSpPr>
        <p:spPr>
          <a:xfrm>
            <a:off x="514071" y="2840797"/>
            <a:ext cx="9361040" cy="3750468"/>
          </a:xfrm>
        </p:spPr>
        <p:txBody>
          <a:bodyPr>
            <a:noAutofit/>
          </a:bodyPr>
          <a:lstStyle/>
          <a:p>
            <a:pPr marL="404211" indent="-404211">
              <a:buFontTx/>
              <a:buAutoNum type="arabicPeriod"/>
            </a:pPr>
            <a:r>
              <a:rPr lang="en-US" altLang="en-US" sz="1900" dirty="0">
                <a:solidFill>
                  <a:srgbClr val="0000CC"/>
                </a:solidFill>
                <a:latin typeface="Book Antiqua" panose="02040602050305030304" pitchFamily="18" charset="0"/>
              </a:rPr>
              <a:t>Review the client organization structure to identify key management to participate in interviews, surveys and/or facilitated sessions.</a:t>
            </a:r>
          </a:p>
          <a:p>
            <a:pPr marL="404211" lvl="1" indent="-404211">
              <a:spcBef>
                <a:spcPts val="1010"/>
              </a:spcBef>
              <a:buClr>
                <a:schemeClr val="tx1"/>
              </a:buClr>
              <a:buFont typeface="+mj-lt"/>
              <a:buAutoNum type="arabicPeriod" startAt="3"/>
            </a:pPr>
            <a:r>
              <a:rPr lang="en-US" altLang="en-US" sz="1900" dirty="0">
                <a:solidFill>
                  <a:srgbClr val="0000CC"/>
                </a:solidFill>
                <a:latin typeface="Book Antiqua" panose="02040602050305030304" pitchFamily="18" charset="0"/>
              </a:rPr>
              <a:t>Specific inquiries and consideration to fraud should be made in the risk assessment process.</a:t>
            </a:r>
          </a:p>
          <a:p>
            <a:pPr marL="404211" lvl="1" indent="-404211">
              <a:spcBef>
                <a:spcPts val="1010"/>
              </a:spcBef>
              <a:buClr>
                <a:schemeClr val="tx1"/>
              </a:buClr>
              <a:buFont typeface="+mj-lt"/>
              <a:buAutoNum type="arabicPeriod" startAt="3"/>
            </a:pPr>
            <a:r>
              <a:rPr lang="en-US" altLang="en-US" sz="1900" dirty="0">
                <a:solidFill>
                  <a:srgbClr val="0000CC"/>
                </a:solidFill>
                <a:latin typeface="Book Antiqua" panose="02040602050305030304" pitchFamily="18" charset="0"/>
              </a:rPr>
              <a:t>Incorporate into the work plan the timetables,  budgets, interview schedules, resource requirements, interim deliverables and other pertinent planning issues.</a:t>
            </a:r>
          </a:p>
          <a:p>
            <a:pPr marL="404211" lvl="1" indent="-404211">
              <a:spcBef>
                <a:spcPts val="1010"/>
              </a:spcBef>
              <a:buClr>
                <a:schemeClr val="tx1"/>
              </a:buClr>
              <a:buFont typeface="+mj-lt"/>
              <a:buAutoNum type="arabicPeriod" startAt="5"/>
            </a:pPr>
            <a:r>
              <a:rPr lang="en-US" altLang="en-US" sz="1900" dirty="0">
                <a:solidFill>
                  <a:srgbClr val="0000CC"/>
                </a:solidFill>
                <a:latin typeface="Book Antiqua" panose="02040602050305030304" pitchFamily="18" charset="0"/>
              </a:rPr>
              <a:t>Develop agendas, placemats and/or questionnaires for use in meetings with client personnel to ensure consistent information gathering techniques.</a:t>
            </a:r>
          </a:p>
          <a:p>
            <a:pPr marL="404211" lvl="1" indent="-404211">
              <a:spcBef>
                <a:spcPts val="1010"/>
              </a:spcBef>
              <a:buClr>
                <a:schemeClr val="tx1"/>
              </a:buClr>
              <a:buFont typeface="+mj-lt"/>
              <a:buAutoNum type="arabicPeriod" startAt="5"/>
            </a:pPr>
            <a:r>
              <a:rPr lang="en-US" altLang="en-US" sz="1900" dirty="0">
                <a:solidFill>
                  <a:srgbClr val="0000CC"/>
                </a:solidFill>
                <a:latin typeface="Book Antiqua" panose="02040602050305030304" pitchFamily="18" charset="0"/>
              </a:rPr>
              <a:t>Distribute the surveys and establish a process for managing responses.  This will result in a survey participant  / response control worksheet</a:t>
            </a:r>
          </a:p>
          <a:p>
            <a:pPr marL="404211" lvl="1" indent="-404211">
              <a:spcBef>
                <a:spcPts val="1010"/>
              </a:spcBef>
              <a:buClr>
                <a:schemeClr val="tx1"/>
              </a:buClr>
              <a:buFont typeface="+mj-lt"/>
              <a:buAutoNum type="arabicPeriod" startAt="5"/>
            </a:pPr>
            <a:r>
              <a:rPr lang="en-US" altLang="en-US" sz="1900" dirty="0">
                <a:solidFill>
                  <a:srgbClr val="0000CC"/>
                </a:solidFill>
                <a:latin typeface="Book Antiqua" panose="02040602050305030304" pitchFamily="18" charset="0"/>
              </a:rPr>
              <a:t>Schedule the meetings</a:t>
            </a:r>
          </a:p>
          <a:p>
            <a:pPr marL="404211" lvl="1" indent="-404211">
              <a:spcBef>
                <a:spcPts val="1010"/>
              </a:spcBef>
              <a:buClr>
                <a:schemeClr val="tx1"/>
              </a:buClr>
              <a:buFont typeface="+mj-lt"/>
              <a:buAutoNum type="arabicPeriod" startAt="5"/>
            </a:pPr>
            <a:r>
              <a:rPr lang="en-US" altLang="en-US" sz="1900" dirty="0">
                <a:solidFill>
                  <a:srgbClr val="0000CC"/>
                </a:solidFill>
                <a:latin typeface="Book Antiqua" panose="02040602050305030304" pitchFamily="18" charset="0"/>
              </a:rPr>
              <a:t>Design and prepare for facilitated sessions, if any.</a:t>
            </a:r>
            <a:endParaRPr lang="en-GB" altLang="en-US" sz="19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7D0EEC33-E12D-4EF8-B102-9604D1B7D5B4}"/>
              </a:ext>
            </a:extLst>
          </p:cNvPr>
          <p:cNvSpPr>
            <a:spLocks noGrp="1"/>
          </p:cNvSpPr>
          <p:nvPr>
            <p:ph type="sldNum" sz="quarter" idx="12"/>
          </p:nvPr>
        </p:nvSpPr>
        <p:spPr>
          <a:xfrm>
            <a:off x="7054459" y="7198259"/>
            <a:ext cx="561143" cy="368928"/>
          </a:xfrm>
        </p:spPr>
        <p:txBody>
          <a:bodyPr/>
          <a:lstStyle/>
          <a:p>
            <a:pPr>
              <a:defRPr/>
            </a:pPr>
            <a:fld id="{14F3541D-7510-44ED-8C58-24DE7E07D24B}" type="slidenum">
              <a:rPr lang="en-GB" altLang="en-US"/>
              <a:pPr>
                <a:defRPr/>
              </a:pPr>
              <a:t>258</a:t>
            </a:fld>
            <a:endParaRPr lang="en-GB" altLang="en-US"/>
          </a:p>
        </p:txBody>
      </p:sp>
      <p:sp>
        <p:nvSpPr>
          <p:cNvPr id="5" name="Rectangle 2">
            <a:extLst>
              <a:ext uri="{FF2B5EF4-FFF2-40B4-BE49-F238E27FC236}">
                <a16:creationId xmlns:a16="http://schemas.microsoft.com/office/drawing/2014/main" id="{F735E4EB-B4CB-447B-93BF-CF27E44BDDC0}"/>
              </a:ext>
            </a:extLst>
          </p:cNvPr>
          <p:cNvSpPr txBox="1">
            <a:spLocks noChangeArrowheads="1"/>
          </p:cNvSpPr>
          <p:nvPr/>
        </p:nvSpPr>
        <p:spPr>
          <a:xfrm>
            <a:off x="525772" y="1686543"/>
            <a:ext cx="6948321" cy="603325"/>
          </a:xfrm>
          <a:prstGeom prst="rect">
            <a:avLst/>
          </a:prstGeom>
        </p:spPr>
        <p:txBody>
          <a:bodyPr vert="horz" lIns="92393" tIns="46196" rIns="92393" bIns="46196" rtlCol="0" anchor="t">
            <a:normAutofit/>
          </a:bodyPr>
          <a:lstStyle>
            <a:lvl1pPr algn="l" defTabSz="457200" rtl="0" eaLnBrk="1" latinLnBrk="0" hangingPunct="1">
              <a:spcBef>
                <a:spcPct val="0"/>
              </a:spcBef>
              <a:buNone/>
              <a:defRPr sz="3600" b="1" kern="1200">
                <a:solidFill>
                  <a:schemeClr val="accent1">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z="2829" dirty="0">
                <a:solidFill>
                  <a:srgbClr val="FF0000"/>
                </a:solidFill>
              </a:rPr>
              <a:t>Step 1:  Planning</a:t>
            </a:r>
            <a:endParaRPr lang="en-GB" altLang="en-US" sz="2829" dirty="0">
              <a:solidFill>
                <a:srgbClr val="FF0000"/>
              </a:solidFill>
            </a:endParaRPr>
          </a:p>
        </p:txBody>
      </p:sp>
      <p:sp>
        <p:nvSpPr>
          <p:cNvPr id="7" name="Title 3">
            <a:extLst>
              <a:ext uri="{FF2B5EF4-FFF2-40B4-BE49-F238E27FC236}">
                <a16:creationId xmlns:a16="http://schemas.microsoft.com/office/drawing/2014/main" id="{F7F09E31-D93B-C570-0DA1-2C16E95D83B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72114760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a:extLst>
              <a:ext uri="{FF2B5EF4-FFF2-40B4-BE49-F238E27FC236}">
                <a16:creationId xmlns:a16="http://schemas.microsoft.com/office/drawing/2014/main" id="{45625897-4CA7-43D5-8774-33BD1A50E826}"/>
              </a:ext>
            </a:extLst>
          </p:cNvPr>
          <p:cNvSpPr>
            <a:spLocks noGrp="1" noChangeArrowheads="1"/>
          </p:cNvSpPr>
          <p:nvPr>
            <p:ph type="title"/>
          </p:nvPr>
        </p:nvSpPr>
        <p:spPr>
          <a:xfrm>
            <a:off x="615950" y="2124447"/>
            <a:ext cx="6948321" cy="603325"/>
          </a:xfrm>
        </p:spPr>
        <p:txBody>
          <a:bodyPr>
            <a:normAutofit fontScale="90000"/>
          </a:bodyPr>
          <a:lstStyle/>
          <a:p>
            <a:r>
              <a:rPr lang="en-US" altLang="en-US" sz="2829" b="1" dirty="0">
                <a:solidFill>
                  <a:srgbClr val="FF0000"/>
                </a:solidFill>
                <a:latin typeface="Book Antiqua" panose="02040602050305030304" pitchFamily="18" charset="0"/>
              </a:rPr>
              <a:t>Step 2: Gather Information and Identify Risk</a:t>
            </a:r>
            <a:endParaRPr lang="en-GB" altLang="en-US" sz="2829" b="1" dirty="0">
              <a:solidFill>
                <a:srgbClr val="FF0000"/>
              </a:solidFill>
              <a:latin typeface="Book Antiqua" panose="02040602050305030304" pitchFamily="18" charset="0"/>
            </a:endParaRPr>
          </a:p>
        </p:txBody>
      </p:sp>
      <p:sp>
        <p:nvSpPr>
          <p:cNvPr id="93188" name="Rectangle 3">
            <a:extLst>
              <a:ext uri="{FF2B5EF4-FFF2-40B4-BE49-F238E27FC236}">
                <a16:creationId xmlns:a16="http://schemas.microsoft.com/office/drawing/2014/main" id="{571FD76F-BA3E-4BD6-A50E-5EBB80B818BC}"/>
              </a:ext>
            </a:extLst>
          </p:cNvPr>
          <p:cNvSpPr>
            <a:spLocks noGrp="1" noChangeArrowheads="1"/>
          </p:cNvSpPr>
          <p:nvPr>
            <p:ph idx="1"/>
          </p:nvPr>
        </p:nvSpPr>
        <p:spPr>
          <a:xfrm>
            <a:off x="615950" y="3060551"/>
            <a:ext cx="8161338" cy="1985966"/>
          </a:xfrm>
        </p:spPr>
        <p:txBody>
          <a:bodyPr>
            <a:normAutofit/>
          </a:bodyPr>
          <a:lstStyle/>
          <a:p>
            <a:pPr>
              <a:buFont typeface="Wingdings" panose="05000000000000000000" pitchFamily="2" charset="2"/>
              <a:buChar char="Ø"/>
            </a:pPr>
            <a:r>
              <a:rPr lang="en-US" altLang="en-US" sz="2000" dirty="0">
                <a:solidFill>
                  <a:srgbClr val="0000CC"/>
                </a:solidFill>
                <a:latin typeface="Book Antiqua" panose="02040602050305030304" pitchFamily="18" charset="0"/>
              </a:rPr>
              <a:t>Interviews</a:t>
            </a:r>
          </a:p>
          <a:p>
            <a:pPr>
              <a:buFont typeface="Wingdings" panose="05000000000000000000" pitchFamily="2" charset="2"/>
              <a:buChar char="Ø"/>
            </a:pPr>
            <a:endParaRPr lang="en-US" altLang="en-US" sz="2000" dirty="0">
              <a:solidFill>
                <a:srgbClr val="0000CC"/>
              </a:solidFill>
              <a:latin typeface="Book Antiqua" panose="02040602050305030304" pitchFamily="18" charset="0"/>
            </a:endParaRPr>
          </a:p>
          <a:p>
            <a:pPr>
              <a:buFont typeface="Wingdings" panose="05000000000000000000" pitchFamily="2" charset="2"/>
              <a:buChar char="Ø"/>
            </a:pPr>
            <a:r>
              <a:rPr lang="en-US" altLang="en-US" sz="2000" dirty="0">
                <a:solidFill>
                  <a:srgbClr val="0000CC"/>
                </a:solidFill>
                <a:latin typeface="Book Antiqua" panose="02040602050305030304" pitchFamily="18" charset="0"/>
              </a:rPr>
              <a:t>Facilitated Sessions</a:t>
            </a:r>
          </a:p>
          <a:p>
            <a:pPr>
              <a:buFont typeface="Wingdings" panose="05000000000000000000" pitchFamily="2" charset="2"/>
              <a:buChar char="Ø"/>
            </a:pPr>
            <a:endParaRPr lang="en-US" altLang="en-US" sz="2000" dirty="0">
              <a:solidFill>
                <a:srgbClr val="0000CC"/>
              </a:solidFill>
              <a:latin typeface="Book Antiqua" panose="02040602050305030304" pitchFamily="18" charset="0"/>
            </a:endParaRPr>
          </a:p>
          <a:p>
            <a:pPr>
              <a:buFont typeface="Wingdings" panose="05000000000000000000" pitchFamily="2" charset="2"/>
              <a:buChar char="Ø"/>
            </a:pPr>
            <a:r>
              <a:rPr lang="en-US" altLang="en-US" sz="2000" dirty="0">
                <a:solidFill>
                  <a:srgbClr val="0000CC"/>
                </a:solidFill>
                <a:latin typeface="Book Antiqua" panose="02040602050305030304" pitchFamily="18" charset="0"/>
              </a:rPr>
              <a:t>Surveys</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3B5BCBAC-3333-4E5B-B327-BFE1021B9BC0}"/>
              </a:ext>
            </a:extLst>
          </p:cNvPr>
          <p:cNvSpPr>
            <a:spLocks noGrp="1"/>
          </p:cNvSpPr>
          <p:nvPr>
            <p:ph type="sldNum" sz="quarter" idx="12"/>
          </p:nvPr>
        </p:nvSpPr>
        <p:spPr/>
        <p:txBody>
          <a:bodyPr/>
          <a:lstStyle/>
          <a:p>
            <a:pPr>
              <a:defRPr/>
            </a:pPr>
            <a:fld id="{D4F79286-A3A5-41B8-915E-21A17210D4A8}" type="slidenum">
              <a:rPr lang="en-GB" altLang="en-US"/>
              <a:pPr>
                <a:defRPr/>
              </a:pPr>
              <a:t>259</a:t>
            </a:fld>
            <a:endParaRPr lang="en-GB" altLang="en-US"/>
          </a:p>
        </p:txBody>
      </p:sp>
      <p:sp>
        <p:nvSpPr>
          <p:cNvPr id="7" name="Title 3">
            <a:extLst>
              <a:ext uri="{FF2B5EF4-FFF2-40B4-BE49-F238E27FC236}">
                <a16:creationId xmlns:a16="http://schemas.microsoft.com/office/drawing/2014/main" id="{8BDD7A3E-72FB-EEE9-1081-F61B7ABD6E9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05040499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2">
            <a:extLst>
              <a:ext uri="{FF2B5EF4-FFF2-40B4-BE49-F238E27FC236}">
                <a16:creationId xmlns:a16="http://schemas.microsoft.com/office/drawing/2014/main" id="{5BB983CF-FA8A-4D2E-8B48-D27253F2016E}"/>
              </a:ext>
            </a:extLst>
          </p:cNvPr>
          <p:cNvSpPr>
            <a:spLocks noGrp="1" noChangeArrowheads="1"/>
          </p:cNvSpPr>
          <p:nvPr>
            <p:ph type="title"/>
          </p:nvPr>
        </p:nvSpPr>
        <p:spPr>
          <a:xfrm>
            <a:off x="928184" y="2052439"/>
            <a:ext cx="9239250" cy="510084"/>
          </a:xfrm>
        </p:spPr>
        <p:txBody>
          <a:bodyPr>
            <a:noAutofit/>
          </a:bodyPr>
          <a:lstStyle/>
          <a:p>
            <a:r>
              <a:rPr lang="en-US" altLang="en-US" sz="2800" b="1" dirty="0">
                <a:solidFill>
                  <a:srgbClr val="FF0000"/>
                </a:solidFill>
                <a:latin typeface="Book Antiqua" panose="02040602050305030304" pitchFamily="18" charset="0"/>
              </a:rPr>
              <a:t>3. Evaluate - Creating the Risk Profile</a:t>
            </a:r>
            <a:endParaRPr lang="en-GB" altLang="en-US" sz="2800" b="1" dirty="0">
              <a:solidFill>
                <a:srgbClr val="FF0000"/>
              </a:solidFill>
              <a:latin typeface="Book Antiqua" panose="02040602050305030304" pitchFamily="18" charset="0"/>
            </a:endParaRPr>
          </a:p>
        </p:txBody>
      </p:sp>
      <p:sp>
        <p:nvSpPr>
          <p:cNvPr id="95236" name="Rectangle 3">
            <a:extLst>
              <a:ext uri="{FF2B5EF4-FFF2-40B4-BE49-F238E27FC236}">
                <a16:creationId xmlns:a16="http://schemas.microsoft.com/office/drawing/2014/main" id="{B1734DD1-F790-43BD-BE04-B9651C468543}"/>
              </a:ext>
            </a:extLst>
          </p:cNvPr>
          <p:cNvSpPr>
            <a:spLocks noGrp="1" noChangeArrowheads="1"/>
          </p:cNvSpPr>
          <p:nvPr>
            <p:ph idx="1"/>
          </p:nvPr>
        </p:nvSpPr>
        <p:spPr>
          <a:xfrm>
            <a:off x="692944" y="2815292"/>
            <a:ext cx="8161338" cy="2511839"/>
          </a:xfrm>
        </p:spPr>
        <p:txBody>
          <a:bodyPr/>
          <a:lstStyle/>
          <a:p>
            <a:pPr lvl="1"/>
            <a:r>
              <a:rPr lang="en-US" altLang="en-US" sz="2000" dirty="0">
                <a:solidFill>
                  <a:srgbClr val="0033CC"/>
                </a:solidFill>
                <a:latin typeface="Book Antiqua" panose="02040602050305030304" pitchFamily="18" charset="0"/>
              </a:rPr>
              <a:t>Determine whether the risk profile should be based on inherent or residual risk</a:t>
            </a:r>
          </a:p>
          <a:p>
            <a:pPr lvl="1"/>
            <a:r>
              <a:rPr lang="en-US" altLang="en-US" sz="2000" dirty="0">
                <a:solidFill>
                  <a:srgbClr val="0033CC"/>
                </a:solidFill>
                <a:latin typeface="Book Antiqua" panose="02040602050305030304" pitchFamily="18" charset="0"/>
              </a:rPr>
              <a:t>Determine the organization’s appetite for, and tolerance of risks</a:t>
            </a:r>
          </a:p>
          <a:p>
            <a:pPr lvl="1"/>
            <a:r>
              <a:rPr lang="en-US" altLang="en-US" sz="2000" dirty="0">
                <a:solidFill>
                  <a:srgbClr val="0033CC"/>
                </a:solidFill>
                <a:latin typeface="Book Antiqua" panose="02040602050305030304" pitchFamily="18" charset="0"/>
              </a:rPr>
              <a:t>Note the key business objectives or concerns noted by management during the interviews</a:t>
            </a:r>
          </a:p>
          <a:p>
            <a:pPr lvl="1"/>
            <a:r>
              <a:rPr lang="en-US" altLang="en-US" sz="2000" dirty="0">
                <a:solidFill>
                  <a:srgbClr val="0033CC"/>
                </a:solidFill>
                <a:latin typeface="Book Antiqua" panose="02040602050305030304" pitchFamily="18" charset="0"/>
              </a:rPr>
              <a:t>Note any key system or process changes</a:t>
            </a:r>
          </a:p>
          <a:p>
            <a:pPr lvl="1"/>
            <a:r>
              <a:rPr lang="en-US" altLang="en-US" sz="2000" dirty="0">
                <a:solidFill>
                  <a:srgbClr val="0033CC"/>
                </a:solidFill>
                <a:latin typeface="Book Antiqua" panose="02040602050305030304" pitchFamily="18" charset="0"/>
              </a:rPr>
              <a:t>Determine the importance of risk from management’s viewpoint</a:t>
            </a:r>
          </a:p>
          <a:p>
            <a:pPr lvl="1">
              <a:buFontTx/>
              <a:buNone/>
            </a:pPr>
            <a:endParaRPr lang="en-US" altLang="en-US" sz="2000" dirty="0">
              <a:solidFill>
                <a:srgbClr val="0033CC"/>
              </a:solidFill>
              <a:latin typeface="Book Antiqua" panose="02040602050305030304" pitchFamily="18" charset="0"/>
            </a:endParaRPr>
          </a:p>
          <a:p>
            <a:pPr>
              <a:buFontTx/>
              <a:buChar char="•"/>
            </a:pPr>
            <a:endParaRPr lang="en-GB" altLang="en-US" sz="3600" dirty="0">
              <a:solidFill>
                <a:srgbClr val="0033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6AA2A9EF-F145-442F-A602-8734E611B0D2}"/>
              </a:ext>
            </a:extLst>
          </p:cNvPr>
          <p:cNvSpPr>
            <a:spLocks noGrp="1"/>
          </p:cNvSpPr>
          <p:nvPr>
            <p:ph type="sldNum" sz="quarter" idx="12"/>
          </p:nvPr>
        </p:nvSpPr>
        <p:spPr>
          <a:xfrm>
            <a:off x="7054459" y="7052363"/>
            <a:ext cx="561143" cy="368928"/>
          </a:xfrm>
        </p:spPr>
        <p:txBody>
          <a:bodyPr/>
          <a:lstStyle/>
          <a:p>
            <a:pPr>
              <a:defRPr/>
            </a:pPr>
            <a:fld id="{A9592AEF-84F4-4C3C-BDD2-FA7E426E546F}" type="slidenum">
              <a:rPr lang="en-GB" altLang="en-US"/>
              <a:pPr>
                <a:defRPr/>
              </a:pPr>
              <a:t>260</a:t>
            </a:fld>
            <a:endParaRPr lang="en-GB" altLang="en-US"/>
          </a:p>
        </p:txBody>
      </p:sp>
      <p:sp>
        <p:nvSpPr>
          <p:cNvPr id="7" name="Title 3">
            <a:extLst>
              <a:ext uri="{FF2B5EF4-FFF2-40B4-BE49-F238E27FC236}">
                <a16:creationId xmlns:a16="http://schemas.microsoft.com/office/drawing/2014/main" id="{1F33615F-4C0E-42C3-DCD6-8C66D0E0C91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66057620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2">
            <a:extLst>
              <a:ext uri="{FF2B5EF4-FFF2-40B4-BE49-F238E27FC236}">
                <a16:creationId xmlns:a16="http://schemas.microsoft.com/office/drawing/2014/main" id="{32B3109F-9F18-4866-AF00-065AFA1B111F}"/>
              </a:ext>
            </a:extLst>
          </p:cNvPr>
          <p:cNvSpPr>
            <a:spLocks noGrp="1" noChangeArrowheads="1"/>
          </p:cNvSpPr>
          <p:nvPr>
            <p:ph type="title"/>
          </p:nvPr>
        </p:nvSpPr>
        <p:spPr>
          <a:xfrm>
            <a:off x="697203" y="1836415"/>
            <a:ext cx="9190686" cy="724499"/>
          </a:xfrm>
        </p:spPr>
        <p:txBody>
          <a:bodyPr>
            <a:normAutofit/>
          </a:bodyPr>
          <a:lstStyle/>
          <a:p>
            <a:r>
              <a:rPr lang="en-US" altLang="en-US" sz="2829" b="1" dirty="0">
                <a:solidFill>
                  <a:srgbClr val="FF0000"/>
                </a:solidFill>
                <a:latin typeface="Book Antiqua" panose="02040602050305030304" pitchFamily="18" charset="0"/>
              </a:rPr>
              <a:t>3. Evaluate - </a:t>
            </a:r>
            <a:r>
              <a:rPr lang="en-GB" altLang="en-US" sz="2829" b="1" dirty="0">
                <a:solidFill>
                  <a:srgbClr val="FF0000"/>
                </a:solidFill>
                <a:latin typeface="Book Antiqua" panose="02040602050305030304" pitchFamily="18" charset="0"/>
              </a:rPr>
              <a:t>Assessing the Relative Level of Risk</a:t>
            </a:r>
          </a:p>
        </p:txBody>
      </p:sp>
      <p:sp>
        <p:nvSpPr>
          <p:cNvPr id="96260" name="Rectangle 3">
            <a:extLst>
              <a:ext uri="{FF2B5EF4-FFF2-40B4-BE49-F238E27FC236}">
                <a16:creationId xmlns:a16="http://schemas.microsoft.com/office/drawing/2014/main" id="{BB7F599F-33DA-4497-BF8C-3228A7B7FCD5}"/>
              </a:ext>
            </a:extLst>
          </p:cNvPr>
          <p:cNvSpPr>
            <a:spLocks noGrp="1" noChangeArrowheads="1"/>
          </p:cNvSpPr>
          <p:nvPr>
            <p:ph idx="1"/>
          </p:nvPr>
        </p:nvSpPr>
        <p:spPr>
          <a:xfrm>
            <a:off x="252066" y="2577251"/>
            <a:ext cx="9757122" cy="4076523"/>
          </a:xfrm>
        </p:spPr>
        <p:txBody>
          <a:bodyPr>
            <a:normAutofit lnSpcReduction="10000"/>
          </a:bodyPr>
          <a:lstStyle/>
          <a:p>
            <a:pPr lvl="1"/>
            <a:r>
              <a:rPr lang="en-US" altLang="en-US" sz="2000" dirty="0">
                <a:solidFill>
                  <a:srgbClr val="0000CC"/>
                </a:solidFill>
                <a:latin typeface="Book Antiqua" panose="02040602050305030304" pitchFamily="18" charset="0"/>
              </a:rPr>
              <a:t>Review all of your notes and documentation created from the information gathering process.  Categorize the information in a list or table.</a:t>
            </a:r>
          </a:p>
          <a:p>
            <a:pPr lvl="1"/>
            <a:r>
              <a:rPr lang="en-US" altLang="en-US" sz="2000" dirty="0">
                <a:solidFill>
                  <a:srgbClr val="0000CC"/>
                </a:solidFill>
                <a:latin typeface="Book Antiqua" panose="02040602050305030304" pitchFamily="18" charset="0"/>
              </a:rPr>
              <a:t>Sort the individual notes into similar groups or themes.  </a:t>
            </a:r>
          </a:p>
          <a:p>
            <a:pPr lvl="1"/>
            <a:r>
              <a:rPr lang="en-US" altLang="en-US" sz="2000" dirty="0">
                <a:solidFill>
                  <a:srgbClr val="0000CC"/>
                </a:solidFill>
                <a:latin typeface="Book Antiqua" panose="02040602050305030304" pitchFamily="18" charset="0"/>
              </a:rPr>
              <a:t>Examine the list to ensure there are not any significant risks missing.  </a:t>
            </a:r>
          </a:p>
          <a:p>
            <a:pPr lvl="1"/>
            <a:r>
              <a:rPr lang="en-US" altLang="en-US" sz="2000" dirty="0">
                <a:solidFill>
                  <a:srgbClr val="0000CC"/>
                </a:solidFill>
                <a:latin typeface="Book Antiqua" panose="02040602050305030304" pitchFamily="18" charset="0"/>
              </a:rPr>
              <a:t>Give each item a theme or numerical ranking.  Choose a system that is intuitive to you and your client.</a:t>
            </a:r>
          </a:p>
          <a:p>
            <a:pPr lvl="1"/>
            <a:r>
              <a:rPr lang="en-US" altLang="en-US" sz="2000" dirty="0">
                <a:solidFill>
                  <a:srgbClr val="0000CC"/>
                </a:solidFill>
                <a:latin typeface="Book Antiqua" panose="02040602050305030304" pitchFamily="18" charset="0"/>
              </a:rPr>
              <a:t>Begin the iterative process of analyzing your results, changing the rankings that appear inconsistent and the re-sorting your list until you are satisfied</a:t>
            </a:r>
          </a:p>
          <a:p>
            <a:pPr lvl="1"/>
            <a:r>
              <a:rPr lang="en-US" altLang="en-US" sz="2000" dirty="0">
                <a:solidFill>
                  <a:srgbClr val="0000CC"/>
                </a:solidFill>
                <a:latin typeface="Book Antiqua" panose="02040602050305030304" pitchFamily="18" charset="0"/>
              </a:rPr>
              <a:t>Share your ranked results with others to help ensure that the rankings reflect the comments heard during the information gathering process.</a:t>
            </a:r>
          </a:p>
          <a:p>
            <a:pPr lvl="1"/>
            <a:r>
              <a:rPr lang="en-US" altLang="en-US" sz="2000" dirty="0">
                <a:solidFill>
                  <a:srgbClr val="0000CC"/>
                </a:solidFill>
                <a:latin typeface="Book Antiqua" panose="02040602050305030304" pitchFamily="18" charset="0"/>
              </a:rPr>
              <a:t>If you will be reporting results using a heat map or chart, study the numerical results and determine the formulas to be used to translate the scores into colors or positions on the chart</a:t>
            </a:r>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AF3EE21A-BF11-4BFE-AA8F-BA7F51B9B596}"/>
              </a:ext>
            </a:extLst>
          </p:cNvPr>
          <p:cNvSpPr>
            <a:spLocks noGrp="1"/>
          </p:cNvSpPr>
          <p:nvPr>
            <p:ph type="sldNum" sz="quarter" idx="12"/>
          </p:nvPr>
        </p:nvSpPr>
        <p:spPr>
          <a:xfrm>
            <a:off x="7054459" y="6979427"/>
            <a:ext cx="561143" cy="368928"/>
          </a:xfrm>
        </p:spPr>
        <p:txBody>
          <a:bodyPr/>
          <a:lstStyle/>
          <a:p>
            <a:pPr>
              <a:defRPr/>
            </a:pPr>
            <a:fld id="{AEE246AA-3EEC-404B-B81C-7B21F3308442}" type="slidenum">
              <a:rPr lang="en-GB" altLang="en-US"/>
              <a:pPr>
                <a:defRPr/>
              </a:pPr>
              <a:t>261</a:t>
            </a:fld>
            <a:endParaRPr lang="en-GB" altLang="en-US"/>
          </a:p>
        </p:txBody>
      </p:sp>
      <p:sp>
        <p:nvSpPr>
          <p:cNvPr id="7" name="Title 3">
            <a:extLst>
              <a:ext uri="{FF2B5EF4-FFF2-40B4-BE49-F238E27FC236}">
                <a16:creationId xmlns:a16="http://schemas.microsoft.com/office/drawing/2014/main" id="{40D6ED3C-8E6D-84E8-3519-0618745259B1}"/>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07087886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a:extLst>
              <a:ext uri="{FF2B5EF4-FFF2-40B4-BE49-F238E27FC236}">
                <a16:creationId xmlns:a16="http://schemas.microsoft.com/office/drawing/2014/main" id="{84BCA9B0-104E-41F1-801D-6DD6800653EF}"/>
              </a:ext>
            </a:extLst>
          </p:cNvPr>
          <p:cNvSpPr>
            <a:spLocks noGrp="1" noChangeArrowheads="1"/>
          </p:cNvSpPr>
          <p:nvPr>
            <p:ph type="title"/>
          </p:nvPr>
        </p:nvSpPr>
        <p:spPr>
          <a:xfrm>
            <a:off x="667279" y="2196455"/>
            <a:ext cx="6948321" cy="603325"/>
          </a:xfrm>
        </p:spPr>
        <p:txBody>
          <a:bodyPr>
            <a:normAutofit/>
          </a:bodyPr>
          <a:lstStyle/>
          <a:p>
            <a:r>
              <a:rPr lang="en-US" altLang="en-US" sz="2829" b="1" dirty="0">
                <a:solidFill>
                  <a:srgbClr val="FF0000"/>
                </a:solidFill>
                <a:latin typeface="Book Antiqua" panose="02040602050305030304" pitchFamily="18" charset="0"/>
              </a:rPr>
              <a:t>Step 4: Develop the Audit Plan</a:t>
            </a:r>
            <a:endParaRPr lang="en-GB" altLang="en-US" sz="2829" b="1" dirty="0">
              <a:solidFill>
                <a:srgbClr val="FF0000"/>
              </a:solidFill>
              <a:latin typeface="Book Antiqua" panose="02040602050305030304" pitchFamily="18" charset="0"/>
            </a:endParaRPr>
          </a:p>
        </p:txBody>
      </p:sp>
      <p:sp>
        <p:nvSpPr>
          <p:cNvPr id="99332" name="Rectangle 3">
            <a:extLst>
              <a:ext uri="{FF2B5EF4-FFF2-40B4-BE49-F238E27FC236}">
                <a16:creationId xmlns:a16="http://schemas.microsoft.com/office/drawing/2014/main" id="{CBEDDAFB-5B79-4E3C-8BCD-FA8785C30AA7}"/>
              </a:ext>
            </a:extLst>
          </p:cNvPr>
          <p:cNvSpPr>
            <a:spLocks noGrp="1" noChangeArrowheads="1"/>
          </p:cNvSpPr>
          <p:nvPr>
            <p:ph idx="1"/>
          </p:nvPr>
        </p:nvSpPr>
        <p:spPr>
          <a:xfrm>
            <a:off x="936757" y="3038089"/>
            <a:ext cx="6948322" cy="1804537"/>
          </a:xfrm>
        </p:spPr>
        <p:txBody>
          <a:bodyPr/>
          <a:lstStyle/>
          <a:p>
            <a:pPr>
              <a:buFont typeface="Wingdings" panose="05000000000000000000" pitchFamily="2" charset="2"/>
              <a:buChar char="Ø"/>
            </a:pPr>
            <a:r>
              <a:rPr lang="en-US" altLang="en-US" sz="2000" dirty="0">
                <a:solidFill>
                  <a:srgbClr val="0000CC"/>
                </a:solidFill>
                <a:latin typeface="Book Antiqua" panose="02040602050305030304" pitchFamily="18" charset="0"/>
              </a:rPr>
              <a:t>Balance between IA’s Mission and Resources</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Flexible Plan</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Communicate to the Audit Committee</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Consider Timing of Audits vs. Audi tee Activities</a:t>
            </a:r>
          </a:p>
          <a:p>
            <a:pPr>
              <a:buFont typeface="Wingdings" panose="05000000000000000000" pitchFamily="2" charset="2"/>
              <a:buChar char="Ø"/>
            </a:pPr>
            <a:r>
              <a:rPr lang="en-US" altLang="en-US" sz="2000" dirty="0">
                <a:solidFill>
                  <a:srgbClr val="0000CC"/>
                </a:solidFill>
                <a:latin typeface="Book Antiqua" panose="02040602050305030304" pitchFamily="18" charset="0"/>
              </a:rPr>
              <a:t>Periodic Re-Assessment of Risks and Audit Plan</a:t>
            </a:r>
          </a:p>
          <a:p>
            <a:endParaRPr lang="en-GB"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22197CA9-9ADF-4703-8F15-07178BE5677D}"/>
              </a:ext>
            </a:extLst>
          </p:cNvPr>
          <p:cNvSpPr>
            <a:spLocks noGrp="1"/>
          </p:cNvSpPr>
          <p:nvPr>
            <p:ph type="sldNum" sz="quarter" idx="12"/>
          </p:nvPr>
        </p:nvSpPr>
        <p:spPr>
          <a:xfrm>
            <a:off x="7054459" y="7076684"/>
            <a:ext cx="561143" cy="368928"/>
          </a:xfrm>
        </p:spPr>
        <p:txBody>
          <a:bodyPr/>
          <a:lstStyle/>
          <a:p>
            <a:pPr>
              <a:defRPr/>
            </a:pPr>
            <a:fld id="{D957C75B-CF0F-43DA-B67D-EF5D2C9C1A85}" type="slidenum">
              <a:rPr lang="en-GB" altLang="en-US"/>
              <a:pPr>
                <a:defRPr/>
              </a:pPr>
              <a:t>262</a:t>
            </a:fld>
            <a:endParaRPr lang="en-GB" altLang="en-US"/>
          </a:p>
        </p:txBody>
      </p:sp>
      <p:sp>
        <p:nvSpPr>
          <p:cNvPr id="7" name="Title 3">
            <a:extLst>
              <a:ext uri="{FF2B5EF4-FFF2-40B4-BE49-F238E27FC236}">
                <a16:creationId xmlns:a16="http://schemas.microsoft.com/office/drawing/2014/main" id="{E5CBFCFD-E7C9-A4EB-8E3C-A724CCB3E1E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42662092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FAD30884-4B2F-4090-8B96-50517AC4CDAF}"/>
              </a:ext>
            </a:extLst>
          </p:cNvPr>
          <p:cNvSpPr>
            <a:spLocks noGrp="1" noChangeArrowheads="1"/>
          </p:cNvSpPr>
          <p:nvPr>
            <p:ph type="ctrTitle"/>
          </p:nvPr>
        </p:nvSpPr>
        <p:spPr>
          <a:xfrm>
            <a:off x="947591" y="5662884"/>
            <a:ext cx="8507809" cy="710035"/>
          </a:xfrm>
          <a:noFill/>
          <a:extLst>
            <a:ext uri="{909E8E84-426E-40DD-AFC4-6F175D3DCCD1}">
              <a14:hiddenFill xmlns:a14="http://schemas.microsoft.com/office/drawing/2010/main">
                <a:solidFill>
                  <a:schemeClr val="accent1"/>
                </a:solidFill>
              </a14:hiddenFill>
            </a:ext>
          </a:extLst>
        </p:spPr>
        <p:txBody>
          <a:bodyPr>
            <a:normAutofit/>
          </a:bodyPr>
          <a:lstStyle/>
          <a:p>
            <a:pPr algn="ctr"/>
            <a:r>
              <a:rPr lang="en-US" altLang="en-US" sz="2829" dirty="0"/>
              <a:t>Step 5:  Reporting the Results</a:t>
            </a:r>
            <a:endParaRPr lang="en-GB" altLang="en-US" sz="2829" dirty="0"/>
          </a:p>
        </p:txBody>
      </p:sp>
    </p:spTree>
    <p:extLst>
      <p:ext uri="{BB962C8B-B14F-4D97-AF65-F5344CB8AC3E}">
        <p14:creationId xmlns:p14="http://schemas.microsoft.com/office/powerpoint/2010/main" val="311552183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829" b="1" dirty="0">
                <a:solidFill>
                  <a:srgbClr val="FF0000"/>
                </a:solidFill>
                <a:latin typeface="Book Antiqua" panose="02040602050305030304" pitchFamily="18" charset="0"/>
              </a:rPr>
              <a:t>Project Level Risk Assessment Process</a:t>
            </a: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728" b="1"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1605" b="1"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1605" b="1"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399B4200-1AFB-3740-EB5F-07DBBAD2A40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04044433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2">
            <a:extLst>
              <a:ext uri="{FF2B5EF4-FFF2-40B4-BE49-F238E27FC236}">
                <a16:creationId xmlns:a16="http://schemas.microsoft.com/office/drawing/2014/main" id="{6E6957D9-5D5D-4361-8645-FA92CAA6EE85}"/>
              </a:ext>
            </a:extLst>
          </p:cNvPr>
          <p:cNvSpPr>
            <a:spLocks noGrp="1" noChangeArrowheads="1"/>
          </p:cNvSpPr>
          <p:nvPr>
            <p:ph type="title"/>
          </p:nvPr>
        </p:nvSpPr>
        <p:spPr>
          <a:xfrm>
            <a:off x="892212" y="2196455"/>
            <a:ext cx="8398631" cy="715663"/>
          </a:xfrm>
        </p:spPr>
        <p:txBody>
          <a:bodyPr>
            <a:noAutofit/>
          </a:bodyPr>
          <a:lstStyle/>
          <a:p>
            <a:r>
              <a:rPr lang="en-US" altLang="en-US" sz="2800" b="1" dirty="0">
                <a:solidFill>
                  <a:srgbClr val="FF0000"/>
                </a:solidFill>
                <a:latin typeface="Book Antiqua" panose="02040602050305030304" pitchFamily="18" charset="0"/>
              </a:rPr>
              <a:t>Project Level Risk Assessment </a:t>
            </a:r>
            <a:br>
              <a:rPr lang="en-US" altLang="en-US" sz="2800" b="1" dirty="0">
                <a:solidFill>
                  <a:srgbClr val="FF0000"/>
                </a:solidFill>
                <a:latin typeface="Book Antiqua" panose="02040602050305030304" pitchFamily="18" charset="0"/>
              </a:rPr>
            </a:br>
            <a:endParaRPr lang="en-GB" altLang="en-US" sz="2800" b="1" dirty="0">
              <a:solidFill>
                <a:srgbClr val="FF0000"/>
              </a:solidFill>
              <a:latin typeface="Book Antiqua" panose="0204060205030503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98ABC29-489D-456F-9844-CE2A2441C5AC}"/>
              </a:ext>
            </a:extLst>
          </p:cNvPr>
          <p:cNvSpPr>
            <a:spLocks noGrp="1"/>
          </p:cNvSpPr>
          <p:nvPr>
            <p:ph type="sldNum" sz="quarter" idx="12"/>
          </p:nvPr>
        </p:nvSpPr>
        <p:spPr>
          <a:xfrm>
            <a:off x="7054459" y="7769457"/>
            <a:ext cx="561143" cy="368928"/>
          </a:xfrm>
        </p:spPr>
        <p:txBody>
          <a:bodyPr/>
          <a:lstStyle/>
          <a:p>
            <a:pPr>
              <a:defRPr/>
            </a:pPr>
            <a:fld id="{DC250633-29DD-4E0C-99C7-3B04C2696341}" type="slidenum">
              <a:rPr lang="en-GB" altLang="en-US"/>
              <a:pPr>
                <a:defRPr/>
              </a:pPr>
              <a:t>265</a:t>
            </a:fld>
            <a:endParaRPr lang="en-GB" altLang="en-US"/>
          </a:p>
        </p:txBody>
      </p:sp>
      <p:sp>
        <p:nvSpPr>
          <p:cNvPr id="102404" name="Text Box 6">
            <a:extLst>
              <a:ext uri="{FF2B5EF4-FFF2-40B4-BE49-F238E27FC236}">
                <a16:creationId xmlns:a16="http://schemas.microsoft.com/office/drawing/2014/main" id="{CE0E9FEB-C8AB-488B-A1F4-C14B64B628CE}"/>
              </a:ext>
            </a:extLst>
          </p:cNvPr>
          <p:cNvSpPr txBox="1">
            <a:spLocks noChangeArrowheads="1"/>
          </p:cNvSpPr>
          <p:nvPr/>
        </p:nvSpPr>
        <p:spPr bwMode="auto">
          <a:xfrm>
            <a:off x="615950" y="3067988"/>
            <a:ext cx="8469313"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nSpc>
                <a:spcPct val="109000"/>
              </a:lnSpc>
              <a:spcBef>
                <a:spcPct val="55000"/>
              </a:spcBef>
              <a:buClr>
                <a:srgbClr val="1E6E04"/>
              </a:buClr>
              <a:defRPr sz="2100">
                <a:solidFill>
                  <a:schemeClr val="tx1"/>
                </a:solidFill>
                <a:latin typeface="Arial" panose="020B0604020202020204" pitchFamily="34" charset="0"/>
              </a:defRPr>
            </a:lvl1pPr>
            <a:lvl2pPr indent="234950">
              <a:lnSpc>
                <a:spcPct val="109000"/>
              </a:lnSpc>
              <a:spcBef>
                <a:spcPct val="52000"/>
              </a:spcBef>
              <a:buClr>
                <a:schemeClr val="accent1"/>
              </a:buClr>
              <a:buChar char="•"/>
              <a:defRPr sz="2100">
                <a:solidFill>
                  <a:schemeClr val="tx1"/>
                </a:solidFill>
                <a:latin typeface="Arial" panose="020B0604020202020204" pitchFamily="34" charset="0"/>
              </a:defRPr>
            </a:lvl2pPr>
            <a:lvl3pPr marL="627063" indent="-284163">
              <a:lnSpc>
                <a:spcPct val="109000"/>
              </a:lnSpc>
              <a:buClr>
                <a:schemeClr val="accent1"/>
              </a:buClr>
              <a:buChar char="–"/>
              <a:defRPr sz="2100">
                <a:solidFill>
                  <a:schemeClr val="tx1"/>
                </a:solidFill>
                <a:latin typeface="Arial" panose="020B0604020202020204" pitchFamily="34" charset="0"/>
              </a:defRPr>
            </a:lvl3pPr>
            <a:lvl4pPr marL="1712913" indent="-228600">
              <a:spcBef>
                <a:spcPct val="20000"/>
              </a:spcBef>
              <a:buChar char="–"/>
              <a:defRPr sz="2000">
                <a:solidFill>
                  <a:schemeClr val="tx1"/>
                </a:solidFill>
                <a:latin typeface="Times New Roman" panose="02020603050405020304" pitchFamily="18" charset="0"/>
              </a:defRPr>
            </a:lvl4pPr>
            <a:lvl5pPr marL="2052638" indent="-225425">
              <a:spcBef>
                <a:spcPct val="20000"/>
              </a:spcBef>
              <a:buChar char="»"/>
              <a:defRPr sz="2000">
                <a:solidFill>
                  <a:schemeClr val="tx1"/>
                </a:solidFill>
                <a:latin typeface="Times New Roman" panose="02020603050405020304" pitchFamily="18" charset="0"/>
              </a:defRPr>
            </a:lvl5pPr>
            <a:lvl6pPr marL="2509838" indent="-22542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67038" indent="-22542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4238" indent="-22542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1438" indent="-22542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1 – Gather Information</a:t>
            </a:r>
          </a:p>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2 – Identify Business and Control Objectives</a:t>
            </a:r>
          </a:p>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3 – Identify Risks</a:t>
            </a:r>
          </a:p>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4 – Identify Controls</a:t>
            </a:r>
          </a:p>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5 – Evaluate Risks</a:t>
            </a:r>
          </a:p>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6 – Develop Potential Audit Procedures</a:t>
            </a:r>
          </a:p>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Step 7 – Create Audit Program </a:t>
            </a:r>
            <a:endParaRPr lang="en-GB" altLang="en-US" sz="2000" dirty="0">
              <a:solidFill>
                <a:srgbClr val="0000CC"/>
              </a:solidFill>
              <a:latin typeface="Book Antiqua" panose="02040602050305030304" pitchFamily="18" charset="0"/>
              <a:cs typeface="Times New Roman" panose="02020603050405020304" pitchFamily="18" charset="0"/>
            </a:endParaRPr>
          </a:p>
        </p:txBody>
      </p:sp>
      <p:sp>
        <p:nvSpPr>
          <p:cNvPr id="7" name="Title 3">
            <a:extLst>
              <a:ext uri="{FF2B5EF4-FFF2-40B4-BE49-F238E27FC236}">
                <a16:creationId xmlns:a16="http://schemas.microsoft.com/office/drawing/2014/main" id="{A5F4EBCF-DD5B-5A00-A1F1-C29585B6702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92132932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a:extLst>
              <a:ext uri="{FF2B5EF4-FFF2-40B4-BE49-F238E27FC236}">
                <a16:creationId xmlns:a16="http://schemas.microsoft.com/office/drawing/2014/main" id="{7AA4D456-0D9A-4FF2-AFB9-269205953EBE}"/>
              </a:ext>
            </a:extLst>
          </p:cNvPr>
          <p:cNvSpPr>
            <a:spLocks noGrp="1" noChangeArrowheads="1"/>
          </p:cNvSpPr>
          <p:nvPr>
            <p:ph type="title"/>
          </p:nvPr>
        </p:nvSpPr>
        <p:spPr>
          <a:xfrm>
            <a:off x="891476" y="1980431"/>
            <a:ext cx="6948321" cy="603325"/>
          </a:xfrm>
        </p:spPr>
        <p:txBody>
          <a:bodyPr>
            <a:normAutofit/>
          </a:bodyPr>
          <a:lstStyle/>
          <a:p>
            <a:r>
              <a:rPr lang="en-US" altLang="en-US" sz="2800" b="1" dirty="0">
                <a:solidFill>
                  <a:srgbClr val="FF0000"/>
                </a:solidFill>
                <a:latin typeface="Book Antiqua" panose="02040602050305030304" pitchFamily="18" charset="0"/>
              </a:rPr>
              <a:t>Step 1:  Gather Information - The Client</a:t>
            </a:r>
            <a:endParaRPr lang="en-GB" altLang="en-US" sz="2800" b="1" dirty="0">
              <a:solidFill>
                <a:srgbClr val="FF0000"/>
              </a:solidFill>
              <a:latin typeface="Book Antiqua" panose="02040602050305030304" pitchFamily="18" charset="0"/>
            </a:endParaRPr>
          </a:p>
        </p:txBody>
      </p:sp>
      <p:sp>
        <p:nvSpPr>
          <p:cNvPr id="105476" name="Rectangle 3">
            <a:extLst>
              <a:ext uri="{FF2B5EF4-FFF2-40B4-BE49-F238E27FC236}">
                <a16:creationId xmlns:a16="http://schemas.microsoft.com/office/drawing/2014/main" id="{2778E8B2-8B9F-494F-A34F-162575A3C7B0}"/>
              </a:ext>
            </a:extLst>
          </p:cNvPr>
          <p:cNvSpPr>
            <a:spLocks noGrp="1" noChangeArrowheads="1"/>
          </p:cNvSpPr>
          <p:nvPr>
            <p:ph idx="1"/>
          </p:nvPr>
        </p:nvSpPr>
        <p:spPr>
          <a:xfrm>
            <a:off x="0" y="2799780"/>
            <a:ext cx="9685113" cy="2672315"/>
          </a:xfrm>
        </p:spPr>
        <p:txBody>
          <a:bodyPr>
            <a:normAutofit/>
          </a:bodyPr>
          <a:lstStyle/>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Client Interviews - Information Needed</a:t>
            </a:r>
            <a:r>
              <a:rPr lang="en-US" altLang="en-US" sz="1800" dirty="0">
                <a:solidFill>
                  <a:srgbClr val="0000CC"/>
                </a:solidFill>
                <a:latin typeface="Book Antiqua" panose="02040602050305030304" pitchFamily="18" charset="0"/>
                <a:cs typeface="Times New Roman" panose="02020603050405020304" pitchFamily="18" charset="0"/>
              </a:rPr>
              <a:t>:</a:t>
            </a:r>
          </a:p>
          <a:p>
            <a:pPr lvl="2">
              <a:lnSpc>
                <a:spcPct val="100000"/>
              </a:lnSpc>
              <a:spcBef>
                <a:spcPct val="50000"/>
              </a:spcBef>
              <a:buClrTx/>
              <a:buFontTx/>
              <a:buChar char="•"/>
            </a:pPr>
            <a:r>
              <a:rPr lang="en-US" altLang="en-US" sz="1800" dirty="0">
                <a:solidFill>
                  <a:srgbClr val="0000CC"/>
                </a:solidFill>
                <a:latin typeface="Book Antiqua" panose="02040602050305030304" pitchFamily="18" charset="0"/>
              </a:rPr>
              <a:t>Identify process owners – has there been any significant employee turnover, Non Operated Venture partners er</a:t>
            </a:r>
          </a:p>
          <a:p>
            <a:pPr lvl="2">
              <a:buFontTx/>
              <a:buChar char="•"/>
            </a:pPr>
            <a:r>
              <a:rPr lang="en-US" altLang="en-US" sz="1800" dirty="0">
                <a:solidFill>
                  <a:srgbClr val="0000CC"/>
                </a:solidFill>
                <a:latin typeface="Book Antiqua" panose="02040602050305030304" pitchFamily="18" charset="0"/>
              </a:rPr>
              <a:t>Determine systems used</a:t>
            </a:r>
          </a:p>
          <a:p>
            <a:pPr lvl="2">
              <a:buFontTx/>
              <a:buChar char="•"/>
            </a:pPr>
            <a:r>
              <a:rPr lang="en-US" altLang="en-US" sz="1800" dirty="0">
                <a:solidFill>
                  <a:srgbClr val="0000CC"/>
                </a:solidFill>
                <a:latin typeface="Book Antiqua" panose="02040602050305030304" pitchFamily="18" charset="0"/>
              </a:rPr>
              <a:t>Identify existing policies and procedures</a:t>
            </a:r>
          </a:p>
          <a:p>
            <a:pPr lvl="2">
              <a:buFontTx/>
              <a:buChar char="•"/>
            </a:pPr>
            <a:r>
              <a:rPr lang="en-US" altLang="en-US" sz="1800" dirty="0">
                <a:solidFill>
                  <a:srgbClr val="0000CC"/>
                </a:solidFill>
                <a:latin typeface="Book Antiqua" panose="02040602050305030304" pitchFamily="18" charset="0"/>
              </a:rPr>
              <a:t>Identify any related Company workgroups current/past </a:t>
            </a:r>
          </a:p>
          <a:p>
            <a:pPr lvl="2">
              <a:buFontTx/>
              <a:buChar char="•"/>
            </a:pPr>
            <a:r>
              <a:rPr lang="en-US" altLang="en-US" sz="1800" dirty="0">
                <a:solidFill>
                  <a:srgbClr val="0000CC"/>
                </a:solidFill>
                <a:latin typeface="Book Antiqua" panose="02040602050305030304" pitchFamily="18" charset="0"/>
              </a:rPr>
              <a:t>Determine any major past/future process changes</a:t>
            </a:r>
          </a:p>
          <a:p>
            <a:pPr lvl="1">
              <a:buFontTx/>
              <a:buChar char="•"/>
            </a:pPr>
            <a:endParaRPr lang="en-US" altLang="en-US" sz="18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429DBC67-2CAE-4962-94AD-0F1F867D8041}"/>
              </a:ext>
            </a:extLst>
          </p:cNvPr>
          <p:cNvSpPr>
            <a:spLocks noGrp="1"/>
          </p:cNvSpPr>
          <p:nvPr>
            <p:ph type="sldNum" sz="quarter" idx="12"/>
          </p:nvPr>
        </p:nvSpPr>
        <p:spPr>
          <a:xfrm>
            <a:off x="7054459" y="7076683"/>
            <a:ext cx="561143" cy="368928"/>
          </a:xfrm>
        </p:spPr>
        <p:txBody>
          <a:bodyPr/>
          <a:lstStyle/>
          <a:p>
            <a:pPr>
              <a:defRPr/>
            </a:pPr>
            <a:fld id="{E43FBF80-68AC-4D5C-8277-D6A57734752E}" type="slidenum">
              <a:rPr lang="en-GB" altLang="en-US"/>
              <a:pPr>
                <a:defRPr/>
              </a:pPr>
              <a:t>266</a:t>
            </a:fld>
            <a:endParaRPr lang="en-GB" altLang="en-US"/>
          </a:p>
        </p:txBody>
      </p:sp>
      <p:sp>
        <p:nvSpPr>
          <p:cNvPr id="7" name="Title 3">
            <a:extLst>
              <a:ext uri="{FF2B5EF4-FFF2-40B4-BE49-F238E27FC236}">
                <a16:creationId xmlns:a16="http://schemas.microsoft.com/office/drawing/2014/main" id="{F9007BE7-F900-2D0B-247D-A764A3658A53}"/>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49548540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a:extLst>
              <a:ext uri="{FF2B5EF4-FFF2-40B4-BE49-F238E27FC236}">
                <a16:creationId xmlns:a16="http://schemas.microsoft.com/office/drawing/2014/main" id="{7AA4D456-0D9A-4FF2-AFB9-269205953EBE}"/>
              </a:ext>
            </a:extLst>
          </p:cNvPr>
          <p:cNvSpPr>
            <a:spLocks noGrp="1" noChangeArrowheads="1"/>
          </p:cNvSpPr>
          <p:nvPr>
            <p:ph type="title"/>
          </p:nvPr>
        </p:nvSpPr>
        <p:spPr>
          <a:xfrm>
            <a:off x="891476" y="1980431"/>
            <a:ext cx="6948321" cy="603325"/>
          </a:xfrm>
        </p:spPr>
        <p:txBody>
          <a:bodyPr>
            <a:normAutofit/>
          </a:bodyPr>
          <a:lstStyle/>
          <a:p>
            <a:r>
              <a:rPr lang="en-US" altLang="en-US" sz="2829" b="1" dirty="0">
                <a:solidFill>
                  <a:srgbClr val="FF0000"/>
                </a:solidFill>
                <a:latin typeface="Book Antiqua" panose="02040602050305030304" pitchFamily="18" charset="0"/>
              </a:rPr>
              <a:t>Step 1:  Gather Information - The Client</a:t>
            </a:r>
            <a:endParaRPr lang="en-GB" altLang="en-US" sz="2829" b="1" dirty="0">
              <a:solidFill>
                <a:srgbClr val="FF0000"/>
              </a:solidFill>
              <a:latin typeface="Book Antiqua" panose="02040602050305030304" pitchFamily="18" charset="0"/>
            </a:endParaRPr>
          </a:p>
        </p:txBody>
      </p:sp>
      <p:sp>
        <p:nvSpPr>
          <p:cNvPr id="105476" name="Rectangle 3">
            <a:extLst>
              <a:ext uri="{FF2B5EF4-FFF2-40B4-BE49-F238E27FC236}">
                <a16:creationId xmlns:a16="http://schemas.microsoft.com/office/drawing/2014/main" id="{2778E8B2-8B9F-494F-A34F-162575A3C7B0}"/>
              </a:ext>
            </a:extLst>
          </p:cNvPr>
          <p:cNvSpPr>
            <a:spLocks noGrp="1" noChangeArrowheads="1"/>
          </p:cNvSpPr>
          <p:nvPr>
            <p:ph idx="1"/>
          </p:nvPr>
        </p:nvSpPr>
        <p:spPr>
          <a:xfrm>
            <a:off x="252067" y="2900496"/>
            <a:ext cx="9217024" cy="3184391"/>
          </a:xfrm>
        </p:spPr>
        <p:txBody>
          <a:bodyPr>
            <a:noAutofit/>
          </a:bodyPr>
          <a:lstStyle/>
          <a:p>
            <a:pPr lvl="1">
              <a:lnSpc>
                <a:spcPct val="100000"/>
              </a:lnSpc>
              <a:spcBef>
                <a:spcPct val="50000"/>
              </a:spcBef>
              <a:buClrTx/>
            </a:pPr>
            <a:r>
              <a:rPr lang="en-US" altLang="en-US" sz="2000" dirty="0">
                <a:solidFill>
                  <a:srgbClr val="0000CC"/>
                </a:solidFill>
                <a:latin typeface="Book Antiqua" panose="02040602050305030304" pitchFamily="18" charset="0"/>
                <a:cs typeface="Times New Roman" panose="02020603050405020304" pitchFamily="18" charset="0"/>
              </a:rPr>
              <a:t>Client Documents/Reports:</a:t>
            </a:r>
          </a:p>
          <a:p>
            <a:pPr lvl="2">
              <a:lnSpc>
                <a:spcPct val="100000"/>
              </a:lnSpc>
              <a:spcBef>
                <a:spcPct val="50000"/>
              </a:spcBef>
              <a:buClrTx/>
              <a:buFontTx/>
              <a:buChar char="•"/>
            </a:pPr>
            <a:r>
              <a:rPr lang="en-US" altLang="en-US" sz="2000" dirty="0">
                <a:solidFill>
                  <a:srgbClr val="0000CC"/>
                </a:solidFill>
                <a:latin typeface="Book Antiqua" panose="02040602050305030304" pitchFamily="18" charset="0"/>
              </a:rPr>
              <a:t>Financial Statements – identify financial statement accounts affected by process to determine the materiality of accounts</a:t>
            </a:r>
          </a:p>
          <a:p>
            <a:pPr lvl="2">
              <a:lnSpc>
                <a:spcPct val="100000"/>
              </a:lnSpc>
              <a:spcBef>
                <a:spcPct val="50000"/>
              </a:spcBef>
              <a:buClrTx/>
              <a:buFontTx/>
              <a:buChar char="•"/>
            </a:pPr>
            <a:r>
              <a:rPr lang="en-US" altLang="en-US" sz="2000" dirty="0">
                <a:solidFill>
                  <a:srgbClr val="0000CC"/>
                </a:solidFill>
                <a:latin typeface="Book Antiqua" panose="02040602050305030304" pitchFamily="18" charset="0"/>
              </a:rPr>
              <a:t>Identify financial trends</a:t>
            </a:r>
          </a:p>
          <a:p>
            <a:pPr lvl="2">
              <a:lnSpc>
                <a:spcPct val="100000"/>
              </a:lnSpc>
              <a:spcBef>
                <a:spcPct val="50000"/>
              </a:spcBef>
              <a:buClrTx/>
              <a:buFontTx/>
              <a:buChar char="•"/>
            </a:pPr>
            <a:r>
              <a:rPr lang="en-US" altLang="en-US" sz="2000" dirty="0">
                <a:solidFill>
                  <a:srgbClr val="0000CC"/>
                </a:solidFill>
                <a:latin typeface="Book Antiqua" panose="02040602050305030304" pitchFamily="18" charset="0"/>
              </a:rPr>
              <a:t>Prior Internal Audit reports</a:t>
            </a:r>
          </a:p>
          <a:p>
            <a:pPr lvl="2">
              <a:lnSpc>
                <a:spcPct val="100000"/>
              </a:lnSpc>
              <a:spcBef>
                <a:spcPct val="50000"/>
              </a:spcBef>
              <a:buClrTx/>
              <a:buFontTx/>
              <a:buChar char="•"/>
            </a:pPr>
            <a:r>
              <a:rPr lang="en-US" altLang="en-US" sz="2000" dirty="0">
                <a:solidFill>
                  <a:srgbClr val="0000CC"/>
                </a:solidFill>
                <a:latin typeface="Book Antiqua" panose="02040602050305030304" pitchFamily="18" charset="0"/>
              </a:rPr>
              <a:t>External auditor management letters</a:t>
            </a:r>
          </a:p>
          <a:p>
            <a:pPr lvl="2">
              <a:lnSpc>
                <a:spcPct val="100000"/>
              </a:lnSpc>
              <a:spcBef>
                <a:spcPct val="50000"/>
              </a:spcBef>
              <a:buClrTx/>
              <a:buFontTx/>
              <a:buChar char="•"/>
            </a:pPr>
            <a:r>
              <a:rPr lang="en-US" altLang="en-US" sz="2000" dirty="0">
                <a:solidFill>
                  <a:srgbClr val="0000CC"/>
                </a:solidFill>
                <a:latin typeface="Book Antiqua" panose="02040602050305030304" pitchFamily="18" charset="0"/>
              </a:rPr>
              <a:t>Existing Sarbanes-Oxley documentation</a:t>
            </a:r>
          </a:p>
          <a:p>
            <a:pPr lvl="2">
              <a:lnSpc>
                <a:spcPct val="100000"/>
              </a:lnSpc>
              <a:spcBef>
                <a:spcPct val="50000"/>
              </a:spcBef>
              <a:buClrTx/>
              <a:buFontTx/>
              <a:buChar char="•"/>
            </a:pPr>
            <a:r>
              <a:rPr lang="en-US" altLang="en-US" sz="2000" dirty="0">
                <a:solidFill>
                  <a:srgbClr val="0000CC"/>
                </a:solidFill>
                <a:latin typeface="Book Antiqua" panose="02040602050305030304" pitchFamily="18" charset="0"/>
              </a:rPr>
              <a:t>Client web site – press releases</a:t>
            </a:r>
          </a:p>
          <a:p>
            <a:pPr lvl="1">
              <a:buFontTx/>
              <a:buChar char="•"/>
            </a:pPr>
            <a:endParaRPr lang="en-US"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429DBC67-2CAE-4962-94AD-0F1F867D8041}"/>
              </a:ext>
            </a:extLst>
          </p:cNvPr>
          <p:cNvSpPr>
            <a:spLocks noGrp="1"/>
          </p:cNvSpPr>
          <p:nvPr>
            <p:ph type="sldNum" sz="quarter" idx="12"/>
          </p:nvPr>
        </p:nvSpPr>
        <p:spPr>
          <a:xfrm>
            <a:off x="7054459" y="7076683"/>
            <a:ext cx="561143" cy="368928"/>
          </a:xfrm>
        </p:spPr>
        <p:txBody>
          <a:bodyPr/>
          <a:lstStyle/>
          <a:p>
            <a:pPr>
              <a:defRPr/>
            </a:pPr>
            <a:fld id="{E43FBF80-68AC-4D5C-8277-D6A57734752E}" type="slidenum">
              <a:rPr lang="en-GB" altLang="en-US"/>
              <a:pPr>
                <a:defRPr/>
              </a:pPr>
              <a:t>267</a:t>
            </a:fld>
            <a:endParaRPr lang="en-GB" altLang="en-US"/>
          </a:p>
        </p:txBody>
      </p:sp>
      <p:sp>
        <p:nvSpPr>
          <p:cNvPr id="7" name="Title 3">
            <a:extLst>
              <a:ext uri="{FF2B5EF4-FFF2-40B4-BE49-F238E27FC236}">
                <a16:creationId xmlns:a16="http://schemas.microsoft.com/office/drawing/2014/main" id="{81280018-4104-36FA-F460-D3C2F5BEF5FE}"/>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82895440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2">
            <a:extLst>
              <a:ext uri="{FF2B5EF4-FFF2-40B4-BE49-F238E27FC236}">
                <a16:creationId xmlns:a16="http://schemas.microsoft.com/office/drawing/2014/main" id="{DA7B0B76-AD12-4F4E-8AD7-57781ADF259C}"/>
              </a:ext>
            </a:extLst>
          </p:cNvPr>
          <p:cNvSpPr>
            <a:spLocks noGrp="1" noChangeArrowheads="1"/>
          </p:cNvSpPr>
          <p:nvPr>
            <p:ph type="title"/>
          </p:nvPr>
        </p:nvSpPr>
        <p:spPr>
          <a:xfrm>
            <a:off x="578719" y="2124448"/>
            <a:ext cx="8632924" cy="648072"/>
          </a:xfrm>
        </p:spPr>
        <p:txBody>
          <a:bodyPr>
            <a:noAutofit/>
          </a:bodyPr>
          <a:lstStyle/>
          <a:p>
            <a:r>
              <a:rPr lang="en-US" altLang="en-US" sz="2800" b="1" dirty="0">
                <a:solidFill>
                  <a:srgbClr val="FF0000"/>
                </a:solidFill>
                <a:latin typeface="Book Antiqua" panose="02040602050305030304" pitchFamily="18" charset="0"/>
              </a:rPr>
              <a:t>Step 2: Identify Business &amp; Control Objectives				</a:t>
            </a:r>
          </a:p>
        </p:txBody>
      </p:sp>
      <p:sp>
        <p:nvSpPr>
          <p:cNvPr id="125956" name="Rectangle 3">
            <a:extLst>
              <a:ext uri="{FF2B5EF4-FFF2-40B4-BE49-F238E27FC236}">
                <a16:creationId xmlns:a16="http://schemas.microsoft.com/office/drawing/2014/main" id="{67FC8E3B-3B2F-46C9-8424-E81B1596602A}"/>
              </a:ext>
            </a:extLst>
          </p:cNvPr>
          <p:cNvSpPr>
            <a:spLocks noGrp="1" noChangeArrowheads="1"/>
          </p:cNvSpPr>
          <p:nvPr>
            <p:ph idx="1"/>
          </p:nvPr>
        </p:nvSpPr>
        <p:spPr>
          <a:xfrm>
            <a:off x="567906" y="2916535"/>
            <a:ext cx="8632924" cy="3888432"/>
          </a:xfrm>
        </p:spPr>
        <p:txBody>
          <a:bodyPr>
            <a:noAutofit/>
          </a:bodyPr>
          <a:lstStyle/>
          <a:p>
            <a:pPr>
              <a:buFontTx/>
              <a:buChar char="•"/>
            </a:pPr>
            <a:r>
              <a:rPr lang="en-GB" altLang="en-US" sz="2000" dirty="0">
                <a:solidFill>
                  <a:srgbClr val="0000CC"/>
                </a:solidFill>
                <a:latin typeface="Book Antiqua" panose="02040602050305030304" pitchFamily="18" charset="0"/>
              </a:rPr>
              <a:t> Identify business and control objectives through interviews, research and professional judgement.  </a:t>
            </a:r>
            <a:endParaRPr lang="en-US" altLang="en-US" sz="2000" dirty="0">
              <a:solidFill>
                <a:srgbClr val="0000CC"/>
              </a:solidFill>
              <a:latin typeface="Book Antiqua" panose="02040602050305030304" pitchFamily="18" charset="0"/>
            </a:endParaRPr>
          </a:p>
          <a:p>
            <a:pPr lvl="2"/>
            <a:r>
              <a:rPr lang="en-US" altLang="en-US" sz="2000" dirty="0">
                <a:solidFill>
                  <a:srgbClr val="0000CC"/>
                </a:solidFill>
                <a:latin typeface="Book Antiqua" panose="02040602050305030304" pitchFamily="18" charset="0"/>
              </a:rPr>
              <a:t>Objectives may be articulated in a variety of organization documents including the organization mission statement, enterprise plan, Balanced Scorecard Initiatives, business plans and budgets. </a:t>
            </a:r>
          </a:p>
          <a:p>
            <a:pPr lvl="2"/>
            <a:endParaRPr lang="en-US" altLang="en-US" sz="2000" dirty="0">
              <a:solidFill>
                <a:srgbClr val="0000CC"/>
              </a:solidFill>
              <a:latin typeface="Book Antiqua" panose="02040602050305030304" pitchFamily="18" charset="0"/>
            </a:endParaRPr>
          </a:p>
          <a:p>
            <a:pPr lvl="1"/>
            <a:r>
              <a:rPr lang="en-GB" altLang="en-US" sz="2000" dirty="0">
                <a:solidFill>
                  <a:srgbClr val="0000CC"/>
                </a:solidFill>
                <a:latin typeface="Book Antiqua" panose="02040602050305030304" pitchFamily="18" charset="0"/>
              </a:rPr>
              <a:t>Use COSO Internal Control Definitions as a guide: </a:t>
            </a:r>
            <a:endParaRPr lang="en-US" altLang="en-US" sz="2000" dirty="0">
              <a:solidFill>
                <a:srgbClr val="0000CC"/>
              </a:solidFill>
              <a:latin typeface="Book Antiqua" panose="02040602050305030304" pitchFamily="18" charset="0"/>
            </a:endParaRPr>
          </a:p>
          <a:p>
            <a:pPr lvl="2"/>
            <a:r>
              <a:rPr lang="en-GB" altLang="en-US" sz="2000" dirty="0">
                <a:solidFill>
                  <a:srgbClr val="0000CC"/>
                </a:solidFill>
                <a:latin typeface="Book Antiqua" panose="02040602050305030304" pitchFamily="18" charset="0"/>
              </a:rPr>
              <a:t>Effectiveness and Efficiency of Operations </a:t>
            </a:r>
            <a:endParaRPr lang="en-US" altLang="en-US" sz="2000" dirty="0">
              <a:solidFill>
                <a:srgbClr val="0000CC"/>
              </a:solidFill>
              <a:latin typeface="Book Antiqua" panose="02040602050305030304" pitchFamily="18" charset="0"/>
            </a:endParaRPr>
          </a:p>
          <a:p>
            <a:pPr lvl="2"/>
            <a:r>
              <a:rPr lang="en-GB" altLang="en-US" sz="2000" dirty="0">
                <a:solidFill>
                  <a:srgbClr val="0000CC"/>
                </a:solidFill>
                <a:latin typeface="Book Antiqua" panose="02040602050305030304" pitchFamily="18" charset="0"/>
              </a:rPr>
              <a:t>Reliability of Financial Reporting</a:t>
            </a:r>
            <a:r>
              <a:rPr lang="en-US" altLang="en-US" sz="2000" dirty="0">
                <a:solidFill>
                  <a:srgbClr val="0000CC"/>
                </a:solidFill>
                <a:latin typeface="Book Antiqua" panose="02040602050305030304" pitchFamily="18" charset="0"/>
              </a:rPr>
              <a:t>	</a:t>
            </a:r>
          </a:p>
          <a:p>
            <a:pPr lvl="2"/>
            <a:r>
              <a:rPr lang="en-GB" altLang="en-US" sz="2000" dirty="0">
                <a:solidFill>
                  <a:srgbClr val="0000CC"/>
                </a:solidFill>
                <a:latin typeface="Book Antiqua" panose="02040602050305030304" pitchFamily="18" charset="0"/>
              </a:rPr>
              <a:t>Compliance with applicable Laws and Regulations</a:t>
            </a:r>
            <a:endParaRPr lang="en-US" altLang="en-US" sz="2000" dirty="0">
              <a:solidFill>
                <a:srgbClr val="0000CC"/>
              </a:solidFill>
              <a:latin typeface="Book Antiqua" panose="02040602050305030304" pitchFamily="18" charset="0"/>
            </a:endParaRPr>
          </a:p>
          <a:p>
            <a:pPr lvl="1"/>
            <a:endParaRPr lang="en-US" altLang="en-US" sz="2000"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BF65B761-B42F-4E6F-94EA-FCE061B44DA7}"/>
              </a:ext>
            </a:extLst>
          </p:cNvPr>
          <p:cNvSpPr>
            <a:spLocks noGrp="1"/>
          </p:cNvSpPr>
          <p:nvPr>
            <p:ph type="sldNum" sz="quarter" idx="12"/>
          </p:nvPr>
        </p:nvSpPr>
        <p:spPr/>
        <p:txBody>
          <a:bodyPr/>
          <a:lstStyle/>
          <a:p>
            <a:pPr>
              <a:defRPr/>
            </a:pPr>
            <a:fld id="{AE9EBB42-5F8C-4272-901D-503B690A95C6}" type="slidenum">
              <a:rPr lang="en-GB" altLang="en-US"/>
              <a:pPr>
                <a:defRPr/>
              </a:pPr>
              <a:t>268</a:t>
            </a:fld>
            <a:endParaRPr lang="en-GB" altLang="en-US"/>
          </a:p>
        </p:txBody>
      </p:sp>
      <p:sp>
        <p:nvSpPr>
          <p:cNvPr id="7" name="Title 3">
            <a:extLst>
              <a:ext uri="{FF2B5EF4-FFF2-40B4-BE49-F238E27FC236}">
                <a16:creationId xmlns:a16="http://schemas.microsoft.com/office/drawing/2014/main" id="{F8F0FB59-07EA-217D-7F07-6CEACC5689D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73263239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2">
            <a:extLst>
              <a:ext uri="{FF2B5EF4-FFF2-40B4-BE49-F238E27FC236}">
                <a16:creationId xmlns:a16="http://schemas.microsoft.com/office/drawing/2014/main" id="{53911037-AC4C-4130-B6E9-E10381FA9C98}"/>
              </a:ext>
            </a:extLst>
          </p:cNvPr>
          <p:cNvSpPr>
            <a:spLocks noGrp="1" noChangeArrowheads="1"/>
          </p:cNvSpPr>
          <p:nvPr>
            <p:ph type="title"/>
          </p:nvPr>
        </p:nvSpPr>
        <p:spPr>
          <a:xfrm>
            <a:off x="468090" y="2155278"/>
            <a:ext cx="9172118" cy="611421"/>
          </a:xfrm>
        </p:spPr>
        <p:txBody>
          <a:bodyPr>
            <a:noAutofit/>
          </a:bodyPr>
          <a:lstStyle/>
          <a:p>
            <a:r>
              <a:rPr lang="en-US" altLang="en-US" sz="2800" b="1" dirty="0">
                <a:solidFill>
                  <a:srgbClr val="FF0000"/>
                </a:solidFill>
                <a:latin typeface="Book Antiqua" panose="02040602050305030304" pitchFamily="18" charset="0"/>
              </a:rPr>
              <a:t>Step 3: Identify Risks	 - What are the Key Risks Affecting the Process?</a:t>
            </a:r>
          </a:p>
        </p:txBody>
      </p:sp>
      <p:sp>
        <p:nvSpPr>
          <p:cNvPr id="129028" name="Rectangle 3">
            <a:extLst>
              <a:ext uri="{FF2B5EF4-FFF2-40B4-BE49-F238E27FC236}">
                <a16:creationId xmlns:a16="http://schemas.microsoft.com/office/drawing/2014/main" id="{9286D3BD-16C0-4397-B644-F208FAA675CD}"/>
              </a:ext>
            </a:extLst>
          </p:cNvPr>
          <p:cNvSpPr>
            <a:spLocks noGrp="1" noChangeArrowheads="1"/>
          </p:cNvSpPr>
          <p:nvPr>
            <p:ph idx="1"/>
          </p:nvPr>
        </p:nvSpPr>
        <p:spPr>
          <a:xfrm>
            <a:off x="684114" y="3348583"/>
            <a:ext cx="8493268" cy="2394482"/>
          </a:xfrm>
        </p:spPr>
        <p:txBody>
          <a:bodyPr>
            <a:normAutofit lnSpcReduction="10000"/>
          </a:bodyPr>
          <a:lstStyle/>
          <a:p>
            <a:pPr>
              <a:buFontTx/>
              <a:buChar char="•"/>
            </a:pPr>
            <a:r>
              <a:rPr lang="en-GB" altLang="en-US" sz="2000" dirty="0">
                <a:solidFill>
                  <a:srgbClr val="0000CC"/>
                </a:solidFill>
                <a:latin typeface="Book Antiqua" panose="02040602050305030304" pitchFamily="18" charset="0"/>
              </a:rPr>
              <a:t>Interview Management &amp; Key Process Owners</a:t>
            </a:r>
          </a:p>
          <a:p>
            <a:pPr lvl="2"/>
            <a:r>
              <a:rPr lang="en-GB" altLang="en-US" sz="2000" dirty="0">
                <a:solidFill>
                  <a:srgbClr val="0000CC"/>
                </a:solidFill>
                <a:latin typeface="Book Antiqua" panose="02040602050305030304" pitchFamily="18" charset="0"/>
              </a:rPr>
              <a:t>Areas of concern</a:t>
            </a:r>
          </a:p>
          <a:p>
            <a:pPr lvl="2"/>
            <a:r>
              <a:rPr lang="en-GB" altLang="en-US" sz="2000" dirty="0">
                <a:solidFill>
                  <a:srgbClr val="0000CC"/>
                </a:solidFill>
                <a:latin typeface="Book Antiqua" panose="02040602050305030304" pitchFamily="18" charset="0"/>
              </a:rPr>
              <a:t>Why was process selected for review?</a:t>
            </a:r>
          </a:p>
          <a:p>
            <a:pPr lvl="2"/>
            <a:r>
              <a:rPr lang="en-GB" altLang="en-US" sz="2000" dirty="0">
                <a:solidFill>
                  <a:srgbClr val="0000CC"/>
                </a:solidFill>
                <a:latin typeface="Book Antiqua" panose="02040602050305030304" pitchFamily="18" charset="0"/>
              </a:rPr>
              <a:t>Past instances of fraud</a:t>
            </a:r>
          </a:p>
          <a:p>
            <a:pPr>
              <a:buFontTx/>
              <a:buChar char="•"/>
            </a:pPr>
            <a:r>
              <a:rPr lang="en-GB" altLang="en-US" sz="2000" dirty="0">
                <a:solidFill>
                  <a:srgbClr val="0000CC"/>
                </a:solidFill>
                <a:latin typeface="Book Antiqua" panose="02040602050305030304" pitchFamily="18" charset="0"/>
              </a:rPr>
              <a:t>Consult with experts</a:t>
            </a:r>
          </a:p>
          <a:p>
            <a:pPr>
              <a:buFontTx/>
              <a:buChar char="•"/>
            </a:pPr>
            <a:r>
              <a:rPr lang="en-GB" altLang="en-US" sz="2000" dirty="0">
                <a:solidFill>
                  <a:srgbClr val="0000CC"/>
                </a:solidFill>
                <a:latin typeface="Book Antiqua" panose="02040602050305030304" pitchFamily="18" charset="0"/>
              </a:rPr>
              <a:t>Review examples of relevant audit programs and relevant publications</a:t>
            </a:r>
            <a:endParaRPr lang="en-US" altLang="en-US" sz="3637"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A897B51D-08D8-467D-854A-0572E6EA569F}"/>
              </a:ext>
            </a:extLst>
          </p:cNvPr>
          <p:cNvSpPr>
            <a:spLocks noGrp="1"/>
          </p:cNvSpPr>
          <p:nvPr>
            <p:ph type="sldNum" sz="quarter" idx="12"/>
          </p:nvPr>
        </p:nvSpPr>
        <p:spPr>
          <a:xfrm>
            <a:off x="7054459" y="7647887"/>
            <a:ext cx="561143" cy="368928"/>
          </a:xfrm>
        </p:spPr>
        <p:txBody>
          <a:bodyPr/>
          <a:lstStyle/>
          <a:p>
            <a:pPr>
              <a:defRPr/>
            </a:pPr>
            <a:fld id="{CC802258-997F-4444-9BE0-1215F18310C5}" type="slidenum">
              <a:rPr lang="en-GB" altLang="en-US"/>
              <a:pPr>
                <a:defRPr/>
              </a:pPr>
              <a:t>269</a:t>
            </a:fld>
            <a:endParaRPr lang="en-GB" altLang="en-US"/>
          </a:p>
        </p:txBody>
      </p:sp>
      <p:sp>
        <p:nvSpPr>
          <p:cNvPr id="7" name="Title 3">
            <a:extLst>
              <a:ext uri="{FF2B5EF4-FFF2-40B4-BE49-F238E27FC236}">
                <a16:creationId xmlns:a16="http://schemas.microsoft.com/office/drawing/2014/main" id="{82F6CF5E-AD53-4E2B-C252-ABACDCA700B9}"/>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78022202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a:extLst>
              <a:ext uri="{FF2B5EF4-FFF2-40B4-BE49-F238E27FC236}">
                <a16:creationId xmlns:a16="http://schemas.microsoft.com/office/drawing/2014/main" id="{42423C36-B408-4FA4-8AEA-729B41D24310}"/>
              </a:ext>
            </a:extLst>
          </p:cNvPr>
          <p:cNvSpPr>
            <a:spLocks noGrp="1" noChangeArrowheads="1"/>
          </p:cNvSpPr>
          <p:nvPr>
            <p:ph type="title"/>
          </p:nvPr>
        </p:nvSpPr>
        <p:spPr>
          <a:xfrm>
            <a:off x="612106" y="2138090"/>
            <a:ext cx="8856984" cy="611421"/>
          </a:xfrm>
        </p:spPr>
        <p:txBody>
          <a:bodyPr>
            <a:noAutofit/>
          </a:bodyPr>
          <a:lstStyle/>
          <a:p>
            <a:r>
              <a:rPr lang="en-US" altLang="en-US" sz="2829" b="1" dirty="0">
                <a:solidFill>
                  <a:srgbClr val="FF0000"/>
                </a:solidFill>
                <a:latin typeface="Book Antiqua" panose="02040602050305030304" pitchFamily="18" charset="0"/>
              </a:rPr>
              <a:t>Step 4: Identify Controls – Keep in Mind the COSO Control Environment</a:t>
            </a:r>
          </a:p>
        </p:txBody>
      </p:sp>
      <p:sp>
        <p:nvSpPr>
          <p:cNvPr id="132100" name="Rectangle 3">
            <a:extLst>
              <a:ext uri="{FF2B5EF4-FFF2-40B4-BE49-F238E27FC236}">
                <a16:creationId xmlns:a16="http://schemas.microsoft.com/office/drawing/2014/main" id="{0AA1EC3D-5C93-42BA-A649-DED673B56438}"/>
              </a:ext>
            </a:extLst>
          </p:cNvPr>
          <p:cNvSpPr>
            <a:spLocks noGrp="1" noChangeArrowheads="1"/>
          </p:cNvSpPr>
          <p:nvPr>
            <p:ph idx="1"/>
          </p:nvPr>
        </p:nvSpPr>
        <p:spPr>
          <a:xfrm>
            <a:off x="396082" y="3132559"/>
            <a:ext cx="8658589" cy="2707988"/>
          </a:xfrm>
        </p:spPr>
        <p:txBody>
          <a:bodyPr>
            <a:noAutofit/>
          </a:bodyPr>
          <a:lstStyle/>
          <a:p>
            <a:pPr lvl="1"/>
            <a:r>
              <a:rPr lang="en-GB" altLang="en-US" sz="2000" dirty="0">
                <a:solidFill>
                  <a:srgbClr val="0000CC"/>
                </a:solidFill>
                <a:latin typeface="Book Antiqua" panose="02040602050305030304" pitchFamily="18" charset="0"/>
              </a:rPr>
              <a:t>Risk Assessment- </a:t>
            </a:r>
            <a:r>
              <a:rPr lang="en-GB" altLang="en-US" sz="2000" i="1" dirty="0">
                <a:solidFill>
                  <a:srgbClr val="0000CC"/>
                </a:solidFill>
                <a:latin typeface="Book Antiqua" panose="02040602050305030304" pitchFamily="18" charset="0"/>
              </a:rPr>
              <a:t>Determine how management identifies and assesses risks.</a:t>
            </a:r>
          </a:p>
          <a:p>
            <a:pPr lvl="1"/>
            <a:r>
              <a:rPr lang="en-GB" altLang="en-US" sz="2000" dirty="0">
                <a:solidFill>
                  <a:srgbClr val="0000CC"/>
                </a:solidFill>
                <a:latin typeface="Book Antiqua" panose="02040602050305030304" pitchFamily="18" charset="0"/>
              </a:rPr>
              <a:t>Control Activities- </a:t>
            </a:r>
            <a:r>
              <a:rPr lang="en-GB" altLang="en-US" sz="2000" i="1" dirty="0">
                <a:solidFill>
                  <a:srgbClr val="0000CC"/>
                </a:solidFill>
                <a:latin typeface="Book Antiqua" panose="02040602050305030304" pitchFamily="18" charset="0"/>
              </a:rPr>
              <a:t>Through interviews, reviews of documented policies and procedures and research to determine current controls in place and compare to best practice controls.</a:t>
            </a:r>
            <a:endParaRPr lang="en-GB" altLang="en-US" sz="2000" dirty="0">
              <a:solidFill>
                <a:srgbClr val="0000CC"/>
              </a:solidFill>
              <a:latin typeface="Book Antiqua" panose="02040602050305030304" pitchFamily="18" charset="0"/>
            </a:endParaRPr>
          </a:p>
          <a:p>
            <a:pPr lvl="1"/>
            <a:r>
              <a:rPr lang="en-GB" altLang="en-US" sz="2000" dirty="0">
                <a:solidFill>
                  <a:srgbClr val="0000CC"/>
                </a:solidFill>
                <a:latin typeface="Book Antiqua" panose="02040602050305030304" pitchFamily="18" charset="0"/>
              </a:rPr>
              <a:t>Information and Communication-</a:t>
            </a:r>
            <a:r>
              <a:rPr lang="en-GB" altLang="en-US" sz="2000" i="1" dirty="0">
                <a:solidFill>
                  <a:srgbClr val="0000CC"/>
                </a:solidFill>
                <a:latin typeface="Book Antiqua" panose="02040602050305030304" pitchFamily="18" charset="0"/>
              </a:rPr>
              <a:t> Identify internal and external communication (e.g., Management Reports, Customer Surveys)</a:t>
            </a:r>
            <a:endParaRPr lang="en-GB" altLang="en-US" sz="2000" dirty="0">
              <a:solidFill>
                <a:srgbClr val="0000CC"/>
              </a:solidFill>
              <a:latin typeface="Book Antiqua" panose="02040602050305030304" pitchFamily="18" charset="0"/>
            </a:endParaRPr>
          </a:p>
          <a:p>
            <a:pPr lvl="1"/>
            <a:r>
              <a:rPr lang="en-GB" altLang="en-US" sz="2000" dirty="0">
                <a:solidFill>
                  <a:srgbClr val="0000CC"/>
                </a:solidFill>
                <a:latin typeface="Book Antiqua" panose="02040602050305030304" pitchFamily="18" charset="0"/>
              </a:rPr>
              <a:t>Monitoring-</a:t>
            </a:r>
            <a:r>
              <a:rPr lang="en-GB" altLang="en-US" sz="2000" i="1" dirty="0">
                <a:solidFill>
                  <a:srgbClr val="0000CC"/>
                </a:solidFill>
                <a:latin typeface="Book Antiqua" panose="02040602050305030304" pitchFamily="18" charset="0"/>
              </a:rPr>
              <a:t> Identify existing or best practice management and supervisory activities</a:t>
            </a:r>
            <a:r>
              <a:rPr lang="en-US" altLang="en-US" sz="2000" dirty="0">
                <a:solidFill>
                  <a:srgbClr val="0000CC"/>
                </a:solidFill>
                <a:latin typeface="Book Antiqua" panose="02040602050305030304" pitchFamily="18" charset="0"/>
              </a:rPr>
              <a:t> </a:t>
            </a:r>
          </a:p>
        </p:txBody>
      </p:sp>
      <p:sp>
        <p:nvSpPr>
          <p:cNvPr id="4" name="Slide Number Placeholder 3">
            <a:extLst>
              <a:ext uri="{FF2B5EF4-FFF2-40B4-BE49-F238E27FC236}">
                <a16:creationId xmlns:a16="http://schemas.microsoft.com/office/drawing/2014/main" id="{80D59581-0C07-4640-9851-D94E406CE020}"/>
              </a:ext>
            </a:extLst>
          </p:cNvPr>
          <p:cNvSpPr>
            <a:spLocks noGrp="1"/>
          </p:cNvSpPr>
          <p:nvPr>
            <p:ph type="sldNum" sz="quarter" idx="12"/>
          </p:nvPr>
        </p:nvSpPr>
        <p:spPr/>
        <p:txBody>
          <a:bodyPr/>
          <a:lstStyle/>
          <a:p>
            <a:pPr>
              <a:defRPr/>
            </a:pPr>
            <a:fld id="{6283DBDC-C394-4043-AC16-EE89D7E6914F}" type="slidenum">
              <a:rPr lang="en-GB" altLang="en-US"/>
              <a:pPr>
                <a:defRPr/>
              </a:pPr>
              <a:t>270</a:t>
            </a:fld>
            <a:endParaRPr lang="en-GB" altLang="en-US"/>
          </a:p>
        </p:txBody>
      </p:sp>
      <p:sp>
        <p:nvSpPr>
          <p:cNvPr id="7" name="Title 3">
            <a:extLst>
              <a:ext uri="{FF2B5EF4-FFF2-40B4-BE49-F238E27FC236}">
                <a16:creationId xmlns:a16="http://schemas.microsoft.com/office/drawing/2014/main" id="{A849E883-08E1-9EFC-B3AB-C301FFDDA85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75488218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a:extLst>
              <a:ext uri="{FF2B5EF4-FFF2-40B4-BE49-F238E27FC236}">
                <a16:creationId xmlns:a16="http://schemas.microsoft.com/office/drawing/2014/main" id="{E4DE8CC9-EB29-4F28-8115-6316AD961BBF}"/>
              </a:ext>
            </a:extLst>
          </p:cNvPr>
          <p:cNvSpPr>
            <a:spLocks noGrp="1" noChangeArrowheads="1"/>
          </p:cNvSpPr>
          <p:nvPr>
            <p:ph type="title"/>
          </p:nvPr>
        </p:nvSpPr>
        <p:spPr>
          <a:xfrm>
            <a:off x="900138" y="2058720"/>
            <a:ext cx="6948321" cy="603325"/>
          </a:xfrm>
        </p:spPr>
        <p:txBody>
          <a:bodyPr>
            <a:normAutofit/>
          </a:bodyPr>
          <a:lstStyle/>
          <a:p>
            <a:r>
              <a:rPr lang="en-US" altLang="en-US" sz="2829" b="1" dirty="0">
                <a:solidFill>
                  <a:srgbClr val="FF0000"/>
                </a:solidFill>
                <a:latin typeface="Book Antiqua" panose="02040602050305030304" pitchFamily="18" charset="0"/>
              </a:rPr>
              <a:t>Step 5: Evaluate Risks</a:t>
            </a:r>
          </a:p>
        </p:txBody>
      </p:sp>
      <p:sp>
        <p:nvSpPr>
          <p:cNvPr id="135172" name="Rectangle 3">
            <a:extLst>
              <a:ext uri="{FF2B5EF4-FFF2-40B4-BE49-F238E27FC236}">
                <a16:creationId xmlns:a16="http://schemas.microsoft.com/office/drawing/2014/main" id="{864F21FD-122D-42DC-A2C9-EA3DD3BBB1BC}"/>
              </a:ext>
            </a:extLst>
          </p:cNvPr>
          <p:cNvSpPr>
            <a:spLocks noGrp="1" noChangeArrowheads="1"/>
          </p:cNvSpPr>
          <p:nvPr>
            <p:ph idx="1"/>
          </p:nvPr>
        </p:nvSpPr>
        <p:spPr>
          <a:xfrm>
            <a:off x="468090" y="2916535"/>
            <a:ext cx="8885243" cy="1400976"/>
          </a:xfrm>
        </p:spPr>
        <p:txBody>
          <a:bodyPr/>
          <a:lstStyle/>
          <a:p>
            <a:pPr lvl="1"/>
            <a:r>
              <a:rPr lang="en-GB" altLang="en-US" sz="2021" dirty="0">
                <a:solidFill>
                  <a:srgbClr val="0000CC"/>
                </a:solidFill>
                <a:latin typeface="Book Antiqua" panose="02040602050305030304" pitchFamily="18" charset="0"/>
              </a:rPr>
              <a:t>Determine which risks have the highest likelihood of occurring and impact if it were to occur</a:t>
            </a:r>
          </a:p>
          <a:p>
            <a:pPr lvl="1"/>
            <a:r>
              <a:rPr lang="en-GB" altLang="en-US" sz="2021" dirty="0">
                <a:solidFill>
                  <a:srgbClr val="0000CC"/>
                </a:solidFill>
                <a:latin typeface="Book Antiqua" panose="02040602050305030304" pitchFamily="18" charset="0"/>
              </a:rPr>
              <a:t>Each risk should be ranked as High, Moderate or Low</a:t>
            </a:r>
            <a:endParaRPr lang="en-US" altLang="en-US" sz="2021" dirty="0">
              <a:solidFill>
                <a:srgbClr val="0000CC"/>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BBC34DE0-9CC5-4AE5-9FA6-9C3DD17CC14E}"/>
              </a:ext>
            </a:extLst>
          </p:cNvPr>
          <p:cNvSpPr>
            <a:spLocks noGrp="1"/>
          </p:cNvSpPr>
          <p:nvPr>
            <p:ph type="sldNum" sz="quarter" idx="12"/>
          </p:nvPr>
        </p:nvSpPr>
        <p:spPr>
          <a:xfrm>
            <a:off x="7054459" y="7137466"/>
            <a:ext cx="561143" cy="368928"/>
          </a:xfrm>
        </p:spPr>
        <p:txBody>
          <a:bodyPr/>
          <a:lstStyle/>
          <a:p>
            <a:pPr>
              <a:defRPr/>
            </a:pPr>
            <a:fld id="{5527BC5E-C194-4AE5-817A-E0324BA4D718}" type="slidenum">
              <a:rPr lang="en-GB" altLang="en-US"/>
              <a:pPr>
                <a:defRPr/>
              </a:pPr>
              <a:t>271</a:t>
            </a:fld>
            <a:endParaRPr lang="en-GB" altLang="en-US"/>
          </a:p>
        </p:txBody>
      </p:sp>
      <p:sp>
        <p:nvSpPr>
          <p:cNvPr id="7" name="Title 3">
            <a:extLst>
              <a:ext uri="{FF2B5EF4-FFF2-40B4-BE49-F238E27FC236}">
                <a16:creationId xmlns:a16="http://schemas.microsoft.com/office/drawing/2014/main" id="{06A82B32-8738-5F2F-6A1D-43BFA5F1362A}"/>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2545196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E392A2FA-3648-418B-9C16-8129339619AC}"/>
              </a:ext>
            </a:extLst>
          </p:cNvPr>
          <p:cNvSpPr>
            <a:spLocks noGrp="1" noChangeArrowheads="1"/>
          </p:cNvSpPr>
          <p:nvPr>
            <p:ph type="ctrTitle"/>
          </p:nvPr>
        </p:nvSpPr>
        <p:spPr>
          <a:noFill/>
          <a:extLst>
            <a:ext uri="{909E8E84-426E-40DD-AFC4-6F175D3DCCD1}">
              <a14:hiddenFill xmlns:a14="http://schemas.microsoft.com/office/drawing/2010/main">
                <a:solidFill>
                  <a:schemeClr val="accent1"/>
                </a:solidFill>
              </a14:hiddenFill>
            </a:ext>
          </a:extLst>
        </p:spPr>
        <p:txBody>
          <a:bodyPr>
            <a:normAutofit/>
          </a:bodyPr>
          <a:lstStyle/>
          <a:p>
            <a:r>
              <a:rPr lang="en-US" altLang="en-US" sz="2400" dirty="0">
                <a:latin typeface="Book Antiqua" panose="02040602050305030304" pitchFamily="18" charset="0"/>
              </a:rPr>
              <a:t>Step 6: Develop Potential Audit Procedures</a:t>
            </a:r>
            <a:endParaRPr lang="en-GB" altLang="en-US" sz="2400" dirty="0">
              <a:latin typeface="Book Antiqua" panose="02040602050305030304" pitchFamily="18" charset="0"/>
            </a:endParaRPr>
          </a:p>
        </p:txBody>
      </p:sp>
    </p:spTree>
    <p:extLst>
      <p:ext uri="{BB962C8B-B14F-4D97-AF65-F5344CB8AC3E}">
        <p14:creationId xmlns:p14="http://schemas.microsoft.com/office/powerpoint/2010/main" val="370959088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D21F1208-6796-443C-BC4B-EE957EAD1A92}"/>
              </a:ext>
            </a:extLst>
          </p:cNvPr>
          <p:cNvSpPr>
            <a:spLocks noGrp="1" noChangeArrowheads="1"/>
          </p:cNvSpPr>
          <p:nvPr>
            <p:ph type="ctrTitle"/>
          </p:nvPr>
        </p:nvSpPr>
        <p:spPr>
          <a:noFill/>
          <a:extLst>
            <a:ext uri="{909E8E84-426E-40DD-AFC4-6F175D3DCCD1}">
              <a14:hiddenFill xmlns:a14="http://schemas.microsoft.com/office/drawing/2010/main">
                <a:solidFill>
                  <a:schemeClr val="accent1"/>
                </a:solidFill>
              </a14:hiddenFill>
            </a:ext>
          </a:extLst>
        </p:spPr>
        <p:txBody>
          <a:bodyPr>
            <a:normAutofit/>
          </a:bodyPr>
          <a:lstStyle/>
          <a:p>
            <a:r>
              <a:rPr lang="en-US" altLang="en-US" sz="2400" dirty="0">
                <a:latin typeface="Book Antiqua" panose="02040602050305030304" pitchFamily="18" charset="0"/>
              </a:rPr>
              <a:t>Step 7: Create Audit Program </a:t>
            </a:r>
            <a:endParaRPr lang="en-GB" altLang="en-US" sz="2400" dirty="0">
              <a:latin typeface="Book Antiqua" panose="02040602050305030304" pitchFamily="18" charset="0"/>
            </a:endParaRPr>
          </a:p>
        </p:txBody>
      </p:sp>
    </p:spTree>
    <p:extLst>
      <p:ext uri="{BB962C8B-B14F-4D97-AF65-F5344CB8AC3E}">
        <p14:creationId xmlns:p14="http://schemas.microsoft.com/office/powerpoint/2010/main" val="287029462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a:extLst>
              <a:ext uri="{FF2B5EF4-FFF2-40B4-BE49-F238E27FC236}">
                <a16:creationId xmlns:a16="http://schemas.microsoft.com/office/drawing/2014/main" id="{87B05C0E-1396-48FA-B96A-6673BE50A7B1}"/>
              </a:ext>
            </a:extLst>
          </p:cNvPr>
          <p:cNvSpPr>
            <a:spLocks noGrp="1" noChangeArrowheads="1"/>
          </p:cNvSpPr>
          <p:nvPr>
            <p:ph type="title"/>
          </p:nvPr>
        </p:nvSpPr>
        <p:spPr>
          <a:xfrm>
            <a:off x="180058" y="1644268"/>
            <a:ext cx="9505056" cy="603325"/>
          </a:xfrm>
        </p:spPr>
        <p:txBody>
          <a:bodyPr>
            <a:noAutofit/>
          </a:bodyPr>
          <a:lstStyle/>
          <a:p>
            <a:r>
              <a:rPr lang="en-US" altLang="en-US" sz="2829" b="1" dirty="0">
                <a:solidFill>
                  <a:srgbClr val="FF0000"/>
                </a:solidFill>
              </a:rPr>
              <a:t>The Risk Matrix – Incorporates both ORCA &amp; COSO</a:t>
            </a:r>
          </a:p>
        </p:txBody>
      </p:sp>
      <p:graphicFrame>
        <p:nvGraphicFramePr>
          <p:cNvPr id="140292" name="Object 5">
            <a:extLst>
              <a:ext uri="{FF2B5EF4-FFF2-40B4-BE49-F238E27FC236}">
                <a16:creationId xmlns:a16="http://schemas.microsoft.com/office/drawing/2014/main" id="{8143F849-0467-4284-8E69-C50AB896DC8E}"/>
              </a:ext>
            </a:extLst>
          </p:cNvPr>
          <p:cNvGraphicFramePr>
            <a:graphicFrameLocks noGrp="1" noChangeAspect="1"/>
          </p:cNvGraphicFramePr>
          <p:nvPr>
            <p:ph idx="1"/>
          </p:nvPr>
        </p:nvGraphicFramePr>
        <p:xfrm>
          <a:off x="752295" y="2744423"/>
          <a:ext cx="8504601" cy="3522464"/>
        </p:xfrm>
        <a:graphic>
          <a:graphicData uri="http://schemas.openxmlformats.org/presentationml/2006/ole">
            <mc:AlternateContent xmlns:mc="http://schemas.openxmlformats.org/markup-compatibility/2006">
              <mc:Choice xmlns:v="urn:schemas-microsoft-com:vml" Requires="v">
                <p:oleObj name="Bitmap Image" r:id="rId3" imgW="8554644" imgH="3543795" progId="Paint.Picture">
                  <p:embed/>
                </p:oleObj>
              </mc:Choice>
              <mc:Fallback>
                <p:oleObj name="Bitmap Image" r:id="rId3" imgW="8554644" imgH="3543795" progId="Paint.Picture">
                  <p:embed/>
                  <p:pic>
                    <p:nvPicPr>
                      <p:cNvPr id="140292" name="Object 5">
                        <a:extLst>
                          <a:ext uri="{FF2B5EF4-FFF2-40B4-BE49-F238E27FC236}">
                            <a16:creationId xmlns:a16="http://schemas.microsoft.com/office/drawing/2014/main" id="{8143F849-0467-4284-8E69-C50AB896DC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295" y="2744423"/>
                        <a:ext cx="8504601" cy="3522464"/>
                      </a:xfrm>
                      <a:prstGeom prst="rect">
                        <a:avLst/>
                      </a:prstGeom>
                      <a:noFill/>
                      <a:ln>
                        <a:noFill/>
                      </a:ln>
                    </p:spPr>
                  </p:pic>
                </p:oleObj>
              </mc:Fallback>
            </mc:AlternateContent>
          </a:graphicData>
        </a:graphic>
      </p:graphicFrame>
      <p:sp>
        <p:nvSpPr>
          <p:cNvPr id="4" name="Slide Number Placeholder 3">
            <a:extLst>
              <a:ext uri="{FF2B5EF4-FFF2-40B4-BE49-F238E27FC236}">
                <a16:creationId xmlns:a16="http://schemas.microsoft.com/office/drawing/2014/main" id="{D0A5226D-C705-43EC-9DB9-BDE869257ADD}"/>
              </a:ext>
            </a:extLst>
          </p:cNvPr>
          <p:cNvSpPr>
            <a:spLocks noGrp="1"/>
          </p:cNvSpPr>
          <p:nvPr>
            <p:ph type="sldNum" sz="quarter" idx="12"/>
          </p:nvPr>
        </p:nvSpPr>
        <p:spPr>
          <a:xfrm>
            <a:off x="7054459" y="7100997"/>
            <a:ext cx="561143" cy="368928"/>
          </a:xfrm>
        </p:spPr>
        <p:txBody>
          <a:bodyPr/>
          <a:lstStyle/>
          <a:p>
            <a:pPr>
              <a:defRPr/>
            </a:pPr>
            <a:fld id="{44636DCA-838F-4E8E-96EA-0C62B5A9D79E}" type="slidenum">
              <a:rPr lang="en-GB" altLang="en-US"/>
              <a:pPr>
                <a:defRPr/>
              </a:pPr>
              <a:t>274</a:t>
            </a:fld>
            <a:endParaRPr lang="en-GB" altLang="en-US"/>
          </a:p>
        </p:txBody>
      </p:sp>
      <p:sp>
        <p:nvSpPr>
          <p:cNvPr id="3" name="Rectangle 2">
            <a:extLst>
              <a:ext uri="{FF2B5EF4-FFF2-40B4-BE49-F238E27FC236}">
                <a16:creationId xmlns:a16="http://schemas.microsoft.com/office/drawing/2014/main" id="{0EC6EDA2-AFEB-43C6-B665-36DF5EAEA322}"/>
              </a:ext>
            </a:extLst>
          </p:cNvPr>
          <p:cNvSpPr/>
          <p:nvPr/>
        </p:nvSpPr>
        <p:spPr>
          <a:xfrm flipH="1" flipV="1">
            <a:off x="2958779" y="3841417"/>
            <a:ext cx="46195" cy="7294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FC9E5CD1-7A1E-44CE-B648-741743439CE1}"/>
              </a:ext>
            </a:extLst>
          </p:cNvPr>
          <p:cNvSpPr/>
          <p:nvPr/>
        </p:nvSpPr>
        <p:spPr>
          <a:xfrm>
            <a:off x="3004974" y="3738083"/>
            <a:ext cx="338176" cy="261376"/>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itle 3">
            <a:extLst>
              <a:ext uri="{FF2B5EF4-FFF2-40B4-BE49-F238E27FC236}">
                <a16:creationId xmlns:a16="http://schemas.microsoft.com/office/drawing/2014/main" id="{02BEA8AD-5F17-E38F-5B55-7DA65417A1C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24407975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13A086D-F934-4711-890E-BF16E8A25284}"/>
              </a:ext>
            </a:extLst>
          </p:cNvPr>
          <p:cNvSpPr txBox="1">
            <a:spLocks/>
          </p:cNvSpPr>
          <p:nvPr/>
        </p:nvSpPr>
        <p:spPr>
          <a:xfrm>
            <a:off x="947413" y="3278897"/>
            <a:ext cx="8264929" cy="861774"/>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Application of Risks and Control to  </a:t>
            </a:r>
            <a:r>
              <a:rPr lang="fr-FR" sz="2800" dirty="0"/>
              <a:t>Joint Venture (JV) Audits</a:t>
            </a:r>
            <a:endParaRPr lang="en-NG" sz="2800" i="1" dirty="0"/>
          </a:p>
        </p:txBody>
      </p:sp>
      <p:sp>
        <p:nvSpPr>
          <p:cNvPr id="5" name="Title 3">
            <a:extLst>
              <a:ext uri="{FF2B5EF4-FFF2-40B4-BE49-F238E27FC236}">
                <a16:creationId xmlns:a16="http://schemas.microsoft.com/office/drawing/2014/main" id="{54A77ED0-4492-4ECB-BEA0-97D24BB9D223}"/>
              </a:ext>
            </a:extLst>
          </p:cNvPr>
          <p:cNvSpPr txBox="1">
            <a:spLocks/>
          </p:cNvSpPr>
          <p:nvPr/>
        </p:nvSpPr>
        <p:spPr>
          <a:xfrm>
            <a:off x="978216" y="2556495"/>
            <a:ext cx="8264929" cy="615553"/>
          </a:xfrm>
          <a:prstGeom prst="rect">
            <a:avLst/>
          </a:prstGeom>
          <a:ln>
            <a:solidFill>
              <a:srgbClr val="A6AB2D"/>
            </a:solid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t>Section 7</a:t>
            </a:r>
            <a:r>
              <a:rPr lang="en-US" sz="4000" dirty="0"/>
              <a:t> </a:t>
            </a:r>
            <a:endParaRPr lang="en-NG" sz="4000" i="1" dirty="0"/>
          </a:p>
        </p:txBody>
      </p:sp>
      <p:sp>
        <p:nvSpPr>
          <p:cNvPr id="4" name="Title 3">
            <a:extLst>
              <a:ext uri="{FF2B5EF4-FFF2-40B4-BE49-F238E27FC236}">
                <a16:creationId xmlns:a16="http://schemas.microsoft.com/office/drawing/2014/main" id="{9308046B-B53D-3E7D-ED5B-B0AA41C10279}"/>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57461597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993673" y="927335"/>
            <a:ext cx="8021843" cy="5983773"/>
            <a:chOff x="530352" y="685800"/>
            <a:chExt cx="8997696" cy="6711696"/>
          </a:xfrm>
        </p:grpSpPr>
        <p:sp>
          <p:nvSpPr>
            <p:cNvPr id="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56440" tIns="0" rIns="57594" bIns="0" anchor="ctr"/>
            <a:lstStyle/>
            <a:p>
              <a:pPr algn="ctr" defTabSz="714766">
                <a:buSzPct val="90000"/>
                <a:defRPr/>
              </a:pPr>
              <a:endParaRPr lang="en-GB" sz="1248" dirty="0">
                <a:solidFill>
                  <a:schemeClr val="folHlink"/>
                </a:solidFill>
                <a:cs typeface="Arial" charset="0"/>
              </a:endParaRPr>
            </a:p>
          </p:txBody>
        </p:sp>
        <p:grpSp>
          <p:nvGrpSpPr>
            <p:cNvPr id="7" name="Group 600" hidden="1"/>
            <p:cNvGrpSpPr/>
            <p:nvPr userDrawn="1"/>
          </p:nvGrpSpPr>
          <p:grpSpPr>
            <a:xfrm>
              <a:off x="530352" y="6016752"/>
              <a:ext cx="8997696" cy="612648"/>
              <a:chOff x="530352" y="6016752"/>
              <a:chExt cx="8997696" cy="612648"/>
            </a:xfrm>
          </p:grpSpPr>
          <p:sp>
            <p:nvSpPr>
              <p:cNvPr id="43"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4"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5"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6"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7"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8"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8" name="Group 500" hidden="1"/>
            <p:cNvGrpSpPr/>
            <p:nvPr userDrawn="1"/>
          </p:nvGrpSpPr>
          <p:grpSpPr>
            <a:xfrm>
              <a:off x="530352" y="5257800"/>
              <a:ext cx="8997696" cy="612648"/>
              <a:chOff x="530352" y="5257800"/>
              <a:chExt cx="8997696" cy="612648"/>
            </a:xfrm>
          </p:grpSpPr>
          <p:sp>
            <p:nvSpPr>
              <p:cNvPr id="37"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8"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9"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0"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1"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42"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9" name="Group 400" hidden="1"/>
            <p:cNvGrpSpPr/>
            <p:nvPr userDrawn="1"/>
          </p:nvGrpSpPr>
          <p:grpSpPr>
            <a:xfrm>
              <a:off x="530352" y="4498848"/>
              <a:ext cx="8997696" cy="612648"/>
              <a:chOff x="530352" y="4498848"/>
              <a:chExt cx="8997696" cy="612648"/>
            </a:xfrm>
          </p:grpSpPr>
          <p:sp>
            <p:nvSpPr>
              <p:cNvPr id="31"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2"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3"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4"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5"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6"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0" name="Group 300" hidden="1"/>
            <p:cNvGrpSpPr/>
            <p:nvPr userDrawn="1"/>
          </p:nvGrpSpPr>
          <p:grpSpPr>
            <a:xfrm>
              <a:off x="530352" y="3730752"/>
              <a:ext cx="8997696" cy="612648"/>
              <a:chOff x="530352" y="3730752"/>
              <a:chExt cx="8997696" cy="612648"/>
            </a:xfrm>
          </p:grpSpPr>
          <p:sp>
            <p:nvSpPr>
              <p:cNvPr id="25"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6"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7"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8"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9"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30"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1" name="Group 200" hidden="1"/>
            <p:cNvGrpSpPr/>
            <p:nvPr userDrawn="1"/>
          </p:nvGrpSpPr>
          <p:grpSpPr>
            <a:xfrm>
              <a:off x="530352" y="2971800"/>
              <a:ext cx="8997696" cy="612648"/>
              <a:chOff x="530352" y="2971800"/>
              <a:chExt cx="8997696" cy="612648"/>
            </a:xfrm>
          </p:grpSpPr>
          <p:sp>
            <p:nvSpPr>
              <p:cNvPr id="19"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0"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1"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2"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3"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24"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nvGrpSpPr>
            <p:cNvPr id="12" name="Group 100" hidden="1"/>
            <p:cNvGrpSpPr/>
            <p:nvPr userDrawn="1"/>
          </p:nvGrpSpPr>
          <p:grpSpPr>
            <a:xfrm>
              <a:off x="530352" y="2212848"/>
              <a:ext cx="8997696" cy="612648"/>
              <a:chOff x="530352" y="2212848"/>
              <a:chExt cx="8997696" cy="612648"/>
            </a:xfrm>
          </p:grpSpPr>
          <p:sp>
            <p:nvSpPr>
              <p:cNvPr id="13"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4"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5"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6"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7"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sp>
            <p:nvSpPr>
              <p:cNvPr id="18"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56593" tIns="0" rIns="57751" bIns="0" anchor="ctr"/>
              <a:lstStyle/>
              <a:p>
                <a:pPr algn="ctr" defTabSz="813843">
                  <a:defRPr/>
                </a:pPr>
                <a:endParaRPr lang="en-GB" sz="1605" dirty="0"/>
              </a:p>
            </p:txBody>
          </p:sp>
        </p:grpSp>
      </p:grpSp>
      <p:sp>
        <p:nvSpPr>
          <p:cNvPr id="51" name="Section Header" hidden="1"/>
          <p:cNvSpPr txBox="1"/>
          <p:nvPr>
            <p:custDataLst>
              <p:tags r:id="rId2"/>
            </p:custDataLst>
          </p:nvPr>
        </p:nvSpPr>
        <p:spPr>
          <a:xfrm>
            <a:off x="985520" y="1074075"/>
            <a:ext cx="178167" cy="152511"/>
          </a:xfrm>
          <a:prstGeom prst="rect">
            <a:avLst/>
          </a:prstGeom>
          <a:noFill/>
        </p:spPr>
        <p:txBody>
          <a:bodyPr wrap="none" lIns="0" tIns="0" rIns="0" bIns="0" rtlCol="0">
            <a:spAutoFit/>
          </a:bodyPr>
          <a:lstStyle/>
          <a:p>
            <a:pPr indent="-272508">
              <a:spcAft>
                <a:spcPts val="894"/>
              </a:spcAft>
            </a:pPr>
            <a:r>
              <a:rPr lang="en-GB" sz="981" noProof="1">
                <a:ea typeface="Cambria Math" pitchFamily="18" charset="0"/>
              </a:rPr>
              <a:t>  – </a:t>
            </a:r>
          </a:p>
        </p:txBody>
      </p:sp>
      <p:sp>
        <p:nvSpPr>
          <p:cNvPr id="58" name="Content Placeholder 2"/>
          <p:cNvSpPr txBox="1">
            <a:spLocks/>
          </p:cNvSpPr>
          <p:nvPr/>
        </p:nvSpPr>
        <p:spPr>
          <a:xfrm>
            <a:off x="1119981" y="2481688"/>
            <a:ext cx="7921298" cy="615950"/>
          </a:xfrm>
          <a:prstGeom prst="rect">
            <a:avLst/>
          </a:prstGeom>
          <a:ln>
            <a:solidFill>
              <a:schemeClr val="tx2">
                <a:lumMod val="40000"/>
                <a:lumOff val="60000"/>
              </a:schemeClr>
            </a:solidFill>
          </a:ln>
        </p:spPr>
        <p:txBody>
          <a:bodyPr vert="horz" lIns="90473" tIns="45238" rIns="90473" bIns="45238" rtlCol="0">
            <a:noAutofit/>
          </a:bodyPr>
          <a:lstStyle/>
          <a:p>
            <a:pPr marL="551779" lvl="2" indent="-461955"/>
            <a:r>
              <a:rPr lang="en-US" sz="2800" b="1" dirty="0">
                <a:solidFill>
                  <a:srgbClr val="FF0000"/>
                </a:solidFill>
                <a:latin typeface="Book Antiqua" panose="02040602050305030304" pitchFamily="18" charset="0"/>
              </a:rPr>
              <a:t>Basic Building Block for JV Audit</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endParaRPr lang="en-GB" sz="2425" dirty="0">
              <a:solidFill>
                <a:srgbClr val="FF0000"/>
              </a:solidFill>
              <a:latin typeface="Book Antiqua" panose="02040602050305030304" pitchFamily="18" charset="0"/>
            </a:endParaRPr>
          </a:p>
          <a:p>
            <a:pPr marL="458663" indent="-345566" defTabSz="905068">
              <a:lnSpc>
                <a:spcPct val="150000"/>
              </a:lnSpc>
              <a:spcBef>
                <a:spcPct val="20000"/>
              </a:spcBef>
              <a:spcAft>
                <a:spcPct val="20000"/>
              </a:spcAft>
              <a:buClr>
                <a:srgbClr val="000000"/>
              </a:buClr>
              <a:defRPr/>
            </a:pPr>
            <a:r>
              <a:rPr lang="en-GB" sz="2425" dirty="0">
                <a:solidFill>
                  <a:srgbClr val="FF0000"/>
                </a:solidFill>
                <a:latin typeface="Book Antiqua" panose="02040602050305030304" pitchFamily="18" charset="0"/>
              </a:rPr>
              <a:t> </a:t>
            </a:r>
          </a:p>
          <a:p>
            <a:pPr marL="458663" indent="-345566" defTabSz="905068">
              <a:lnSpc>
                <a:spcPct val="150000"/>
              </a:lnSpc>
              <a:spcBef>
                <a:spcPct val="20000"/>
              </a:spcBef>
              <a:spcAft>
                <a:spcPct val="20000"/>
              </a:spcAft>
              <a:buClr>
                <a:srgbClr val="000000"/>
              </a:buClr>
              <a:defRPr/>
            </a:pPr>
            <a:endParaRPr lang="en-GB" altLang="en-US" sz="2425" dirty="0">
              <a:solidFill>
                <a:srgbClr val="FF0000"/>
              </a:solidFill>
              <a:latin typeface="Book Antiqua" panose="02040602050305030304" pitchFamily="18" charset="0"/>
            </a:endParaRPr>
          </a:p>
        </p:txBody>
      </p:sp>
      <p:sp>
        <p:nvSpPr>
          <p:cNvPr id="59" name="Content Placeholder 2"/>
          <p:cNvSpPr txBox="1">
            <a:spLocks/>
          </p:cNvSpPr>
          <p:nvPr/>
        </p:nvSpPr>
        <p:spPr>
          <a:xfrm>
            <a:off x="1349657" y="3325915"/>
            <a:ext cx="1345126" cy="615950"/>
          </a:xfrm>
          <a:prstGeom prst="rect">
            <a:avLst/>
          </a:prstGeom>
          <a:solidFill>
            <a:srgbClr val="ED1C24"/>
          </a:solidFill>
          <a:ln>
            <a:solidFill>
              <a:srgbClr val="ED1C24"/>
            </a:solidFill>
          </a:ln>
        </p:spPr>
        <p:txBody>
          <a:bodyPr vert="horz" lIns="0" tIns="45238" rIns="0" bIns="45238" rtlCol="0" anchor="ctr">
            <a:noAutofit/>
          </a:bodyPr>
          <a:lstStyle/>
          <a:p>
            <a:pPr marL="279594" indent="-175925" defTabSz="905068">
              <a:defRPr/>
            </a:pPr>
            <a:r>
              <a:rPr lang="en-GB" sz="1605" b="1" kern="0" dirty="0">
                <a:solidFill>
                  <a:schemeClr val="bg1"/>
                </a:solidFill>
                <a:latin typeface="Book Antiqua" panose="02040602050305030304" pitchFamily="18" charset="0"/>
              </a:rPr>
              <a:t>Facilitator</a:t>
            </a:r>
            <a:endParaRPr lang="en-GB" sz="1427" dirty="0">
              <a:solidFill>
                <a:schemeClr val="bg1"/>
              </a:solidFill>
              <a:latin typeface="Book Antiqua" panose="02040602050305030304" pitchFamily="18" charset="0"/>
            </a:endParaRPr>
          </a:p>
        </p:txBody>
      </p:sp>
      <p:sp>
        <p:nvSpPr>
          <p:cNvPr id="60" name="Content Placeholder 2"/>
          <p:cNvSpPr txBox="1">
            <a:spLocks/>
          </p:cNvSpPr>
          <p:nvPr/>
        </p:nvSpPr>
        <p:spPr>
          <a:xfrm>
            <a:off x="1349657" y="4018859"/>
            <a:ext cx="1345126" cy="615950"/>
          </a:xfrm>
          <a:prstGeom prst="rect">
            <a:avLst/>
          </a:prstGeom>
          <a:solidFill>
            <a:srgbClr val="ED1C24"/>
          </a:solidFill>
          <a:ln>
            <a:solidFill>
              <a:schemeClr val="bg1">
                <a:lumMod val="75000"/>
              </a:schemeClr>
            </a:solidFill>
          </a:ln>
        </p:spPr>
        <p:txBody>
          <a:bodyPr vert="horz" lIns="0" tIns="45238" rIns="0" bIns="45238" rtlCol="0" anchor="ctr">
            <a:noAutofit/>
          </a:bodyPr>
          <a:lstStyle/>
          <a:p>
            <a:pPr marL="279594" indent="-175925" algn="ctr" defTabSz="905068">
              <a:defRPr/>
            </a:pPr>
            <a:r>
              <a:rPr lang="en-GB" sz="1605" b="1" kern="0" dirty="0">
                <a:solidFill>
                  <a:schemeClr val="bg1"/>
                </a:solidFill>
                <a:latin typeface="Book Antiqua" panose="02040602050305030304" pitchFamily="18" charset="0"/>
              </a:rPr>
              <a:t>Time</a:t>
            </a:r>
            <a:endParaRPr lang="en-GB" sz="1427" dirty="0">
              <a:solidFill>
                <a:schemeClr val="bg1"/>
              </a:solidFill>
              <a:latin typeface="Book Antiqua" panose="02040602050305030304" pitchFamily="18" charset="0"/>
            </a:endParaRPr>
          </a:p>
        </p:txBody>
      </p:sp>
      <p:sp>
        <p:nvSpPr>
          <p:cNvPr id="61" name="Content Placeholder 2"/>
          <p:cNvSpPr txBox="1">
            <a:spLocks/>
          </p:cNvSpPr>
          <p:nvPr/>
        </p:nvSpPr>
        <p:spPr>
          <a:xfrm>
            <a:off x="2694781" y="4018859"/>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605" kern="0" dirty="0">
                <a:latin typeface="Book Antiqua" panose="02040602050305030304" pitchFamily="18" charset="0"/>
              </a:rPr>
              <a:t>15 minutes</a:t>
            </a:r>
            <a:endParaRPr lang="en-GB" sz="1427" dirty="0">
              <a:latin typeface="Book Antiqua" panose="02040602050305030304" pitchFamily="18" charset="0"/>
            </a:endParaRPr>
          </a:p>
        </p:txBody>
      </p:sp>
      <p:sp>
        <p:nvSpPr>
          <p:cNvPr id="62" name="TextBox 61"/>
          <p:cNvSpPr txBox="1"/>
          <p:nvPr/>
        </p:nvSpPr>
        <p:spPr>
          <a:xfrm>
            <a:off x="8827281" y="2622454"/>
            <a:ext cx="427994" cy="249564"/>
          </a:xfrm>
          <a:prstGeom prst="rect">
            <a:avLst/>
          </a:prstGeom>
          <a:noFill/>
        </p:spPr>
        <p:txBody>
          <a:bodyPr wrap="square" lIns="0" tIns="0" rIns="0" bIns="0" rtlCol="0">
            <a:spAutoFit/>
          </a:bodyPr>
          <a:lstStyle/>
          <a:p>
            <a:pPr indent="-244577"/>
            <a:r>
              <a:rPr lang="en-GB" sz="1605" dirty="0">
                <a:solidFill>
                  <a:schemeClr val="bg1"/>
                </a:solidFill>
                <a:latin typeface="Book Antiqua" panose="02040602050305030304" pitchFamily="18" charset="0"/>
              </a:rPr>
              <a:t>102</a:t>
            </a:r>
          </a:p>
        </p:txBody>
      </p:sp>
      <p:sp>
        <p:nvSpPr>
          <p:cNvPr id="63" name="Content Placeholder 2"/>
          <p:cNvSpPr txBox="1">
            <a:spLocks/>
          </p:cNvSpPr>
          <p:nvPr/>
        </p:nvSpPr>
        <p:spPr>
          <a:xfrm>
            <a:off x="2694781" y="3325915"/>
            <a:ext cx="6576172" cy="615950"/>
          </a:xfrm>
          <a:prstGeom prst="rect">
            <a:avLst/>
          </a:prstGeom>
          <a:ln w="3175">
            <a:solidFill>
              <a:schemeClr val="tx2">
                <a:lumMod val="40000"/>
                <a:lumOff val="60000"/>
              </a:schemeClr>
            </a:solidFill>
            <a:prstDash val="solid"/>
          </a:ln>
        </p:spPr>
        <p:txBody>
          <a:bodyPr vert="horz" lIns="90473" tIns="45238" rIns="90473" bIns="45238" rtlCol="0" anchor="ctr">
            <a:noAutofit/>
          </a:bodyPr>
          <a:lstStyle/>
          <a:p>
            <a:pPr marL="279594" indent="-175925" defTabSz="905068">
              <a:defRPr/>
            </a:pPr>
            <a:r>
              <a:rPr lang="en-GB" sz="1427" dirty="0">
                <a:latin typeface="Book Antiqua" panose="02040602050305030304" pitchFamily="18" charset="0"/>
              </a:rPr>
              <a:t>Terkimbi</a:t>
            </a:r>
          </a:p>
        </p:txBody>
      </p:sp>
      <p:sp>
        <p:nvSpPr>
          <p:cNvPr id="55" name="Title 3">
            <a:extLst>
              <a:ext uri="{FF2B5EF4-FFF2-40B4-BE49-F238E27FC236}">
                <a16:creationId xmlns:a16="http://schemas.microsoft.com/office/drawing/2014/main" id="{CA5DD721-765A-270C-8534-0C29A1463097}"/>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79145372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R_workflow.jpg"/>
          <p:cNvPicPr>
            <a:picLocks noChangeAspect="1"/>
          </p:cNvPicPr>
          <p:nvPr/>
        </p:nvPicPr>
        <p:blipFill>
          <a:blip r:embed="rId3" cstate="print"/>
          <a:stretch>
            <a:fillRect/>
          </a:stretch>
        </p:blipFill>
        <p:spPr>
          <a:xfrm>
            <a:off x="333221" y="2803093"/>
            <a:ext cx="9345273" cy="2488382"/>
          </a:xfrm>
          <a:prstGeom prst="rect">
            <a:avLst/>
          </a:prstGeom>
        </p:spPr>
      </p:pic>
      <p:sp>
        <p:nvSpPr>
          <p:cNvPr id="4" name="Title 8">
            <a:extLst>
              <a:ext uri="{FF2B5EF4-FFF2-40B4-BE49-F238E27FC236}">
                <a16:creationId xmlns:a16="http://schemas.microsoft.com/office/drawing/2014/main" id="{60675232-9E30-4D4C-BBED-36146046BF95}"/>
              </a:ext>
            </a:extLst>
          </p:cNvPr>
          <p:cNvSpPr txBox="1">
            <a:spLocks/>
          </p:cNvSpPr>
          <p:nvPr/>
        </p:nvSpPr>
        <p:spPr>
          <a:xfrm>
            <a:off x="245645" y="1980431"/>
            <a:ext cx="9432849" cy="600794"/>
          </a:xfrm>
          <a:prstGeom prst="rect">
            <a:avLst/>
          </a:prstGeom>
          <a:noFill/>
        </p:spPr>
        <p:txBody>
          <a:bodyPr vert="horz" lIns="0" tIns="0" rIns="0" bIns="46196" rtlCol="0" anchor="ctr">
            <a:normAutofit/>
          </a:bodyPr>
          <a:lstStyle>
            <a:lvl1pPr algn="l" defTabSz="914400" rtl="0" eaLnBrk="1" latinLnBrk="0" hangingPunct="1">
              <a:lnSpc>
                <a:spcPct val="90000"/>
              </a:lnSpc>
              <a:spcBef>
                <a:spcPct val="0"/>
              </a:spcBef>
              <a:buNone/>
              <a:defRPr sz="4200" b="0" kern="1200" cap="none" spc="0" baseline="0">
                <a:solidFill>
                  <a:schemeClr val="accent2"/>
                </a:solidFill>
                <a:latin typeface="+mj-lt"/>
                <a:ea typeface="+mj-ea"/>
                <a:cs typeface="Arial" pitchFamily="34" charset="0"/>
              </a:defRPr>
            </a:lvl1pPr>
          </a:lstStyle>
          <a:p>
            <a:r>
              <a:rPr lang="en-US" sz="2800" b="1" dirty="0">
                <a:solidFill>
                  <a:srgbClr val="CC00FF"/>
                </a:solidFill>
                <a:latin typeface="Book Antiqua" panose="02040602050305030304" pitchFamily="18" charset="0"/>
              </a:rPr>
              <a:t> Basic Building Block for JV Audit</a:t>
            </a:r>
            <a:endParaRPr lang="en-GB" sz="2800" b="1" dirty="0">
              <a:solidFill>
                <a:srgbClr val="CC00FF"/>
              </a:solidFill>
              <a:latin typeface="Book Antiqua" panose="02040602050305030304" pitchFamily="18" charset="0"/>
            </a:endParaRPr>
          </a:p>
        </p:txBody>
      </p:sp>
      <p:sp>
        <p:nvSpPr>
          <p:cNvPr id="5" name="Title 3">
            <a:extLst>
              <a:ext uri="{FF2B5EF4-FFF2-40B4-BE49-F238E27FC236}">
                <a16:creationId xmlns:a16="http://schemas.microsoft.com/office/drawing/2014/main" id="{E83DC769-0BD0-5375-B4E7-CA991D2352E5}"/>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668496588"/>
      </p:ext>
    </p:extLst>
  </p:cSld>
  <p:clrMapOvr>
    <a:masterClrMapping/>
  </p:clrMapOvr>
  <p:transition>
    <p:fade/>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D32BAE6A-B452-4007-8177-56DD051636F9}" type="slidenum">
              <a:rPr lang="en-US" smtClean="0"/>
              <a:pPr/>
              <a:t>278</a:t>
            </a:fld>
            <a:endParaRPr lang="en-US" dirty="0"/>
          </a:p>
        </p:txBody>
      </p:sp>
      <p:sp>
        <p:nvSpPr>
          <p:cNvPr id="25603" name="Rectangle 3"/>
          <p:cNvSpPr>
            <a:spLocks noChangeArrowheads="1"/>
          </p:cNvSpPr>
          <p:nvPr/>
        </p:nvSpPr>
        <p:spPr bwMode="auto">
          <a:xfrm>
            <a:off x="180058" y="2864717"/>
            <a:ext cx="9516610" cy="1939954"/>
          </a:xfrm>
          <a:prstGeom prst="rect">
            <a:avLst/>
          </a:prstGeom>
          <a:noFill/>
          <a:ln w="9525">
            <a:noFill/>
            <a:miter lim="800000"/>
            <a:headEnd/>
            <a:tailEnd/>
          </a:ln>
          <a:effectLst/>
        </p:spPr>
        <p:txBody>
          <a:bodyPr vert="horz" wrap="square" lIns="92393" tIns="46196" rIns="92393" bIns="46196" numCol="1" anchor="ctr" anchorCtr="0" compatLnSpc="1">
            <a:prstTxWarp prst="textNoShape">
              <a:avLst/>
            </a:prstTxWarp>
            <a:spAutoFit/>
          </a:bodyPr>
          <a:lstStyle/>
          <a:p>
            <a:pPr marL="726617" lvl="1" indent="-264662">
              <a:buFont typeface="Arial" panose="020B0604020202020204" pitchFamily="34" charset="0"/>
              <a:buChar char="•"/>
            </a:pPr>
            <a:r>
              <a:rPr lang="en-GB" sz="2000" dirty="0">
                <a:solidFill>
                  <a:srgbClr val="2323A5"/>
                </a:solidFill>
                <a:latin typeface="Book Antiqua" panose="02040602050305030304" pitchFamily="18" charset="0"/>
                <a:ea typeface="Calibri" pitchFamily="34" charset="0"/>
                <a:cs typeface="Times New Roman" pitchFamily="18" charset="0"/>
              </a:rPr>
              <a:t>Compliance review to assess whether the Operator has materially complied with the  JV Operating Agreement</a:t>
            </a:r>
          </a:p>
          <a:p>
            <a:pPr marL="726617" lvl="1" indent="-264662">
              <a:buFont typeface="Arial" panose="020B0604020202020204" pitchFamily="34" charset="0"/>
              <a:buChar char="•"/>
            </a:pPr>
            <a:r>
              <a:rPr lang="en-GB" sz="2000" dirty="0">
                <a:solidFill>
                  <a:srgbClr val="2323A5"/>
                </a:solidFill>
                <a:latin typeface="Book Antiqua" panose="02040602050305030304" pitchFamily="18" charset="0"/>
                <a:ea typeface="Calibri" pitchFamily="34" charset="0"/>
                <a:cs typeface="Times New Roman" pitchFamily="18" charset="0"/>
              </a:rPr>
              <a:t>Primary focus on Cost Allocations</a:t>
            </a:r>
          </a:p>
          <a:p>
            <a:pPr marL="726617" lvl="1" indent="-264662">
              <a:buFont typeface="Arial" panose="020B0604020202020204" pitchFamily="34" charset="0"/>
              <a:buChar char="•"/>
            </a:pPr>
            <a:r>
              <a:rPr lang="en-GB" sz="2000" dirty="0">
                <a:solidFill>
                  <a:srgbClr val="2323A5"/>
                </a:solidFill>
                <a:latin typeface="Book Antiqua" panose="02040602050305030304" pitchFamily="18" charset="0"/>
                <a:ea typeface="Calibri" pitchFamily="34" charset="0"/>
                <a:cs typeface="Times New Roman" pitchFamily="18" charset="0"/>
              </a:rPr>
              <a:t>Secondary focus on effectiveness of internal controls</a:t>
            </a:r>
          </a:p>
          <a:p>
            <a:pPr marL="726617" lvl="1" indent="-264662">
              <a:buFont typeface="Arial" panose="020B0604020202020204" pitchFamily="34" charset="0"/>
              <a:buChar char="•"/>
            </a:pPr>
            <a:r>
              <a:rPr lang="en-GB" sz="2000" dirty="0">
                <a:solidFill>
                  <a:srgbClr val="2323A5"/>
                </a:solidFill>
                <a:latin typeface="Book Antiqua" panose="02040602050305030304" pitchFamily="18" charset="0"/>
                <a:ea typeface="Calibri" pitchFamily="34" charset="0"/>
                <a:cs typeface="Times New Roman" pitchFamily="18" charset="0"/>
              </a:rPr>
              <a:t>Scope is defined by Operator Billing Statements / P&amp;L and Balance Sheet</a:t>
            </a:r>
          </a:p>
          <a:p>
            <a:pPr marL="726617" lvl="1" indent="-264662">
              <a:buFont typeface="Arial" panose="020B0604020202020204" pitchFamily="34" charset="0"/>
              <a:buChar char="•"/>
            </a:pPr>
            <a:r>
              <a:rPr lang="en-GB" sz="2000" dirty="0">
                <a:solidFill>
                  <a:srgbClr val="2323A5"/>
                </a:solidFill>
                <a:latin typeface="Book Antiqua" panose="02040602050305030304" pitchFamily="18" charset="0"/>
                <a:ea typeface="Calibri" pitchFamily="34" charset="0"/>
                <a:cs typeface="Times New Roman" pitchFamily="18" charset="0"/>
              </a:rPr>
              <a:t>2</a:t>
            </a:r>
            <a:r>
              <a:rPr lang="en-GB" sz="2000" baseline="30000" dirty="0">
                <a:solidFill>
                  <a:srgbClr val="2323A5"/>
                </a:solidFill>
                <a:latin typeface="Book Antiqua" panose="02040602050305030304" pitchFamily="18" charset="0"/>
                <a:ea typeface="Calibri" pitchFamily="34" charset="0"/>
                <a:cs typeface="Times New Roman" pitchFamily="18" charset="0"/>
              </a:rPr>
              <a:t>nd</a:t>
            </a:r>
            <a:r>
              <a:rPr lang="en-GB" sz="2000" dirty="0">
                <a:solidFill>
                  <a:srgbClr val="2323A5"/>
                </a:solidFill>
                <a:latin typeface="Book Antiqua" panose="02040602050305030304" pitchFamily="18" charset="0"/>
                <a:ea typeface="Calibri" pitchFamily="34" charset="0"/>
                <a:cs typeface="Times New Roman" pitchFamily="18" charset="0"/>
              </a:rPr>
              <a:t> Line of Defence assurance activity</a:t>
            </a:r>
            <a:endParaRPr lang="en-GB" sz="1600" dirty="0">
              <a:solidFill>
                <a:srgbClr val="2323A5"/>
              </a:solidFill>
              <a:latin typeface="Book Antiqua" panose="02040602050305030304" pitchFamily="18" charset="0"/>
              <a:cs typeface="Arial" pitchFamily="34" charset="0"/>
            </a:endParaRPr>
          </a:p>
        </p:txBody>
      </p:sp>
      <p:sp>
        <p:nvSpPr>
          <p:cNvPr id="8" name="TextBox 7">
            <a:extLst>
              <a:ext uri="{FF2B5EF4-FFF2-40B4-BE49-F238E27FC236}">
                <a16:creationId xmlns:a16="http://schemas.microsoft.com/office/drawing/2014/main" id="{9D83DE3F-BCBF-8DE7-CF42-98048BF13E9E}"/>
              </a:ext>
            </a:extLst>
          </p:cNvPr>
          <p:cNvSpPr txBox="1"/>
          <p:nvPr/>
        </p:nvSpPr>
        <p:spPr>
          <a:xfrm>
            <a:off x="612106" y="1764407"/>
            <a:ext cx="8064896" cy="523220"/>
          </a:xfrm>
          <a:prstGeom prst="rect">
            <a:avLst/>
          </a:prstGeom>
          <a:noFill/>
        </p:spPr>
        <p:txBody>
          <a:bodyPr wrap="square">
            <a:spAutoFit/>
          </a:bodyPr>
          <a:lstStyle/>
          <a:p>
            <a:pPr fontAlgn="base">
              <a:spcBef>
                <a:spcPct val="0"/>
              </a:spcBef>
              <a:spcAft>
                <a:spcPct val="0"/>
              </a:spcAft>
            </a:pPr>
            <a:r>
              <a:rPr lang="en-GB" sz="2800" b="1" dirty="0">
                <a:solidFill>
                  <a:srgbClr val="FF0000"/>
                </a:solidFill>
                <a:latin typeface="Book Antiqua" panose="02040602050305030304" pitchFamily="18" charset="0"/>
                <a:ea typeface="Calibri" pitchFamily="34" charset="0"/>
                <a:cs typeface="Times New Roman" pitchFamily="18" charset="0"/>
              </a:rPr>
              <a:t>Focus of Joint Venture Audits:</a:t>
            </a:r>
          </a:p>
        </p:txBody>
      </p:sp>
      <p:sp>
        <p:nvSpPr>
          <p:cNvPr id="9" name="Title 3">
            <a:extLst>
              <a:ext uri="{FF2B5EF4-FFF2-40B4-BE49-F238E27FC236}">
                <a16:creationId xmlns:a16="http://schemas.microsoft.com/office/drawing/2014/main" id="{E49135AC-0D36-0064-DE47-2007F6D59AEA}"/>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545908955"/>
      </p:ext>
    </p:extLst>
  </p:cSld>
  <p:clrMapOvr>
    <a:masterClrMapping/>
  </p:clrMapOvr>
  <p:transition>
    <p:fade/>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24074" y="2628503"/>
            <a:ext cx="9480092" cy="4539142"/>
          </a:xfrm>
        </p:spPr>
        <p:txBody>
          <a:bodyPr>
            <a:noAutofit/>
          </a:bodyPr>
          <a:lstStyle/>
          <a:p>
            <a:r>
              <a:rPr lang="en-US" sz="2000" b="1" dirty="0">
                <a:solidFill>
                  <a:srgbClr val="2323A5"/>
                </a:solidFill>
                <a:latin typeface="Book Antiqua" panose="02040602050305030304" pitchFamily="18" charset="0"/>
              </a:rPr>
              <a:t>Communicate timely with Operator and Partners</a:t>
            </a:r>
          </a:p>
          <a:p>
            <a:pPr lvl="1">
              <a:buFont typeface="Arial" pitchFamily="34" charset="0"/>
              <a:buChar char="•"/>
            </a:pPr>
            <a:r>
              <a:rPr lang="en-US" sz="1819" dirty="0">
                <a:solidFill>
                  <a:srgbClr val="2323A5"/>
                </a:solidFill>
                <a:latin typeface="Book Antiqua" panose="02040602050305030304" pitchFamily="18" charset="0"/>
              </a:rPr>
              <a:t> Lead Auditor to send out Audit Notification or draft Terms of Reference </a:t>
            </a:r>
          </a:p>
          <a:p>
            <a:r>
              <a:rPr lang="en-US" sz="2000" b="1" dirty="0">
                <a:solidFill>
                  <a:srgbClr val="2323A5"/>
                </a:solidFill>
                <a:latin typeface="Book Antiqua" panose="02040602050305030304" pitchFamily="18" charset="0"/>
              </a:rPr>
              <a:t>Get overview of the audit scope</a:t>
            </a:r>
          </a:p>
          <a:p>
            <a:pPr lvl="1">
              <a:buFont typeface="Arial" pitchFamily="34" charset="0"/>
              <a:buChar char="•"/>
            </a:pPr>
            <a:r>
              <a:rPr lang="en-US" sz="1819" dirty="0">
                <a:solidFill>
                  <a:srgbClr val="2323A5"/>
                </a:solidFill>
                <a:latin typeface="Book Antiqua" panose="02040602050305030304" pitchFamily="18" charset="0"/>
              </a:rPr>
              <a:t>Review JV related agreements and accounting principles</a:t>
            </a:r>
          </a:p>
          <a:p>
            <a:pPr lvl="1">
              <a:buFont typeface="Arial" pitchFamily="34" charset="0"/>
              <a:buChar char="•"/>
            </a:pPr>
            <a:r>
              <a:rPr lang="en-US" sz="1819" dirty="0">
                <a:solidFill>
                  <a:srgbClr val="2323A5"/>
                </a:solidFill>
                <a:latin typeface="Book Antiqua" panose="02040602050305030304" pitchFamily="18" charset="0"/>
              </a:rPr>
              <a:t>Review previous Audit Reports</a:t>
            </a:r>
          </a:p>
          <a:p>
            <a:pPr lvl="1">
              <a:buFont typeface="Arial" pitchFamily="34" charset="0"/>
              <a:buChar char="•"/>
            </a:pPr>
            <a:r>
              <a:rPr lang="en-US" sz="1819" dirty="0">
                <a:solidFill>
                  <a:srgbClr val="2323A5"/>
                </a:solidFill>
                <a:latin typeface="Book Antiqua" panose="02040602050305030304" pitchFamily="18" charset="0"/>
              </a:rPr>
              <a:t>Discuss audit with previous Audit Lead</a:t>
            </a:r>
          </a:p>
          <a:p>
            <a:pPr lvl="1">
              <a:buFont typeface="Arial" pitchFamily="34" charset="0"/>
              <a:buChar char="•"/>
            </a:pPr>
            <a:r>
              <a:rPr lang="en-US" sz="1819" dirty="0">
                <a:solidFill>
                  <a:srgbClr val="2323A5"/>
                </a:solidFill>
                <a:latin typeface="Book Antiqua" panose="02040602050305030304" pitchFamily="18" charset="0"/>
              </a:rPr>
              <a:t>Review management information reports, info from JV and finance committee meeting minutes, JV billings for the period under review</a:t>
            </a:r>
          </a:p>
          <a:p>
            <a:pPr lvl="1">
              <a:buFont typeface="Arial" pitchFamily="34" charset="0"/>
              <a:buChar char="•"/>
            </a:pPr>
            <a:r>
              <a:rPr lang="en-US" sz="1819" dirty="0">
                <a:solidFill>
                  <a:srgbClr val="2323A5"/>
                </a:solidFill>
                <a:latin typeface="Book Antiqua" panose="02040602050305030304" pitchFamily="18" charset="0"/>
              </a:rPr>
              <a:t>Arrange meeting with Shareholder representative and FM to identify any high risk areas</a:t>
            </a:r>
          </a:p>
          <a:p>
            <a:pPr marL="269474" lvl="1" indent="0">
              <a:buNone/>
            </a:pPr>
            <a:endParaRPr lang="en-US" sz="1819" dirty="0">
              <a:solidFill>
                <a:srgbClr val="2323A5"/>
              </a:solidFill>
              <a:latin typeface="Book Antiqua" panose="02040602050305030304" pitchFamily="18" charset="0"/>
            </a:endParaRPr>
          </a:p>
        </p:txBody>
      </p:sp>
      <p:sp>
        <p:nvSpPr>
          <p:cNvPr id="5" name="Slide Number Placeholder 4"/>
          <p:cNvSpPr>
            <a:spLocks noGrp="1"/>
          </p:cNvSpPr>
          <p:nvPr>
            <p:ph type="sldNum" sz="quarter" idx="4"/>
          </p:nvPr>
        </p:nvSpPr>
        <p:spPr>
          <a:xfrm>
            <a:off x="9227249" y="7734758"/>
            <a:ext cx="291905" cy="171040"/>
          </a:xfrm>
        </p:spPr>
        <p:txBody>
          <a:bodyPr/>
          <a:lstStyle/>
          <a:p>
            <a:fld id="{D32BAE6A-B452-4007-8177-56DD051636F9}" type="slidenum">
              <a:rPr lang="en-US" smtClean="0"/>
              <a:pPr/>
              <a:t>279</a:t>
            </a:fld>
            <a:endParaRPr lang="en-US" dirty="0"/>
          </a:p>
        </p:txBody>
      </p:sp>
      <p:sp>
        <p:nvSpPr>
          <p:cNvPr id="6" name="TextBox 5">
            <a:extLst>
              <a:ext uri="{FF2B5EF4-FFF2-40B4-BE49-F238E27FC236}">
                <a16:creationId xmlns:a16="http://schemas.microsoft.com/office/drawing/2014/main" id="{8FAB86F1-6098-07C2-4427-54729E51459E}"/>
              </a:ext>
            </a:extLst>
          </p:cNvPr>
          <p:cNvSpPr txBox="1"/>
          <p:nvPr/>
        </p:nvSpPr>
        <p:spPr>
          <a:xfrm>
            <a:off x="252066" y="1908423"/>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7" name="Title 3">
            <a:extLst>
              <a:ext uri="{FF2B5EF4-FFF2-40B4-BE49-F238E27FC236}">
                <a16:creationId xmlns:a16="http://schemas.microsoft.com/office/drawing/2014/main" id="{73A63366-26EB-860C-E975-BD58D3A2F6E8}"/>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151789369"/>
      </p:ext>
    </p:extLst>
  </p:cSld>
  <p:clrMapOvr>
    <a:masterClrMapping/>
  </p:clrMapOvr>
  <p:transition>
    <p:fade/>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96947" y="2484487"/>
            <a:ext cx="9156737" cy="4587279"/>
          </a:xfrm>
        </p:spPr>
        <p:txBody>
          <a:bodyPr>
            <a:noAutofit/>
          </a:bodyPr>
          <a:lstStyle/>
          <a:p>
            <a:r>
              <a:rPr lang="en-US" sz="2000" b="1" dirty="0">
                <a:solidFill>
                  <a:srgbClr val="2323A5"/>
                </a:solidFill>
                <a:latin typeface="Book Antiqua" panose="02040602050305030304" pitchFamily="18" charset="0"/>
              </a:rPr>
              <a:t>Agree Terms of Reference (ToR) with Operator and participating partners</a:t>
            </a:r>
          </a:p>
          <a:p>
            <a:r>
              <a:rPr lang="en-US" sz="2000" b="1" dirty="0">
                <a:solidFill>
                  <a:srgbClr val="2323A5"/>
                </a:solidFill>
                <a:latin typeface="Book Antiqua" panose="02040602050305030304" pitchFamily="18" charset="0"/>
              </a:rPr>
              <a:t>Prepare the Audit team</a:t>
            </a:r>
            <a:br>
              <a:rPr lang="en-US" sz="2000" b="1" dirty="0">
                <a:solidFill>
                  <a:srgbClr val="2323A5"/>
                </a:solidFill>
                <a:latin typeface="Book Antiqua" panose="02040602050305030304" pitchFamily="18" charset="0"/>
              </a:rPr>
            </a:br>
            <a:r>
              <a:rPr lang="en-US" sz="2000" i="1" dirty="0">
                <a:solidFill>
                  <a:srgbClr val="2323A5"/>
                </a:solidFill>
                <a:latin typeface="Book Antiqua" panose="02040602050305030304" pitchFamily="18" charset="0"/>
              </a:rPr>
              <a:t>A typical audit team is made up of a Lead Auditor and 2-3 audit US$  Teams can be fully Audit team staffed or contain partner auditors, depending on the JV.</a:t>
            </a:r>
            <a:endParaRPr lang="en-US" sz="2000" b="1" dirty="0">
              <a:solidFill>
                <a:srgbClr val="2323A5"/>
              </a:solidFill>
              <a:latin typeface="Book Antiqua" panose="02040602050305030304" pitchFamily="18" charset="0"/>
            </a:endParaRPr>
          </a:p>
          <a:p>
            <a:pPr lvl="1">
              <a:buFont typeface="Arial" pitchFamily="34" charset="0"/>
              <a:buChar char="•"/>
            </a:pPr>
            <a:r>
              <a:rPr lang="en-US" sz="1800" dirty="0">
                <a:solidFill>
                  <a:srgbClr val="2323A5"/>
                </a:solidFill>
                <a:latin typeface="Book Antiqua" panose="02040602050305030304" pitchFamily="18" charset="0"/>
              </a:rPr>
              <a:t>Re-confirm auditors availability</a:t>
            </a:r>
          </a:p>
          <a:p>
            <a:pPr lvl="1">
              <a:buFont typeface="Arial" pitchFamily="34" charset="0"/>
              <a:buChar char="•"/>
            </a:pPr>
            <a:r>
              <a:rPr lang="en-US" sz="1800" dirty="0">
                <a:solidFill>
                  <a:srgbClr val="2323A5"/>
                </a:solidFill>
                <a:latin typeface="Book Antiqua" panose="02040602050305030304" pitchFamily="18" charset="0"/>
              </a:rPr>
              <a:t>Check potential conflict of interest of audit team members</a:t>
            </a:r>
          </a:p>
          <a:p>
            <a:pPr lvl="1">
              <a:buFont typeface="Arial" pitchFamily="34" charset="0"/>
              <a:buChar char="•"/>
            </a:pPr>
            <a:r>
              <a:rPr lang="en-US" sz="1800" dirty="0">
                <a:solidFill>
                  <a:srgbClr val="2323A5"/>
                </a:solidFill>
                <a:latin typeface="Book Antiqua" panose="02040602050305030304" pitchFamily="18" charset="0"/>
              </a:rPr>
              <a:t>Delegate scope based on auditors experience, preference for audit areas, development aspirations</a:t>
            </a:r>
          </a:p>
          <a:p>
            <a:r>
              <a:rPr lang="en-US" sz="2000" b="1" dirty="0">
                <a:solidFill>
                  <a:srgbClr val="2323A5"/>
                </a:solidFill>
                <a:latin typeface="Book Antiqua" panose="02040602050305030304" pitchFamily="18" charset="0"/>
              </a:rPr>
              <a:t>Prepare Data files</a:t>
            </a:r>
          </a:p>
          <a:p>
            <a:pPr lvl="1">
              <a:buFont typeface="Arial" pitchFamily="34" charset="0"/>
              <a:buChar char="•"/>
            </a:pPr>
            <a:r>
              <a:rPr lang="en-US" sz="1800" dirty="0">
                <a:solidFill>
                  <a:srgbClr val="2323A5"/>
                </a:solidFill>
                <a:latin typeface="Book Antiqua" panose="02040602050305030304" pitchFamily="18" charset="0"/>
              </a:rPr>
              <a:t>Obtain transaction files from Operator</a:t>
            </a:r>
          </a:p>
          <a:p>
            <a:pPr lvl="1">
              <a:buFont typeface="Arial" pitchFamily="34" charset="0"/>
              <a:buChar char="•"/>
            </a:pPr>
            <a:r>
              <a:rPr lang="en-US" sz="1800" dirty="0">
                <a:solidFill>
                  <a:srgbClr val="2323A5"/>
                </a:solidFill>
                <a:latin typeface="Book Antiqua" panose="02040602050305030304" pitchFamily="18" charset="0"/>
              </a:rPr>
              <a:t>Reconcile transaction files to Billing Statements / P&amp;L and Balance Sheet</a:t>
            </a:r>
          </a:p>
          <a:p>
            <a:pPr lvl="1">
              <a:buFont typeface="Arial" pitchFamily="34" charset="0"/>
              <a:buChar char="•"/>
            </a:pPr>
            <a:r>
              <a:rPr lang="en-US" sz="1800" dirty="0">
                <a:solidFill>
                  <a:srgbClr val="2323A5"/>
                </a:solidFill>
                <a:latin typeface="Book Antiqua" panose="02040602050305030304" pitchFamily="18" charset="0"/>
              </a:rPr>
              <a:t>Distribute to auditors in line with delegated scope</a:t>
            </a:r>
            <a:endParaRPr lang="en-US" sz="2425" dirty="0">
              <a:solidFill>
                <a:srgbClr val="2323A5"/>
              </a:solidFill>
              <a:latin typeface="Book Antiqua" panose="02040602050305030304" pitchFamily="18" charset="0"/>
            </a:endParaRPr>
          </a:p>
        </p:txBody>
      </p:sp>
      <p:sp>
        <p:nvSpPr>
          <p:cNvPr id="5" name="Slide Number Placeholder 4"/>
          <p:cNvSpPr>
            <a:spLocks noGrp="1"/>
          </p:cNvSpPr>
          <p:nvPr>
            <p:ph type="sldNum" sz="quarter" idx="4"/>
          </p:nvPr>
        </p:nvSpPr>
        <p:spPr>
          <a:xfrm>
            <a:off x="9227249" y="7689319"/>
            <a:ext cx="326435" cy="171040"/>
          </a:xfrm>
        </p:spPr>
        <p:txBody>
          <a:bodyPr/>
          <a:lstStyle/>
          <a:p>
            <a:fld id="{D32BAE6A-B452-4007-8177-56DD051636F9}" type="slidenum">
              <a:rPr lang="en-US" smtClean="0"/>
              <a:pPr/>
              <a:t>280</a:t>
            </a:fld>
            <a:endParaRPr lang="en-US" dirty="0"/>
          </a:p>
        </p:txBody>
      </p:sp>
      <p:sp>
        <p:nvSpPr>
          <p:cNvPr id="4" name="TextBox 3">
            <a:extLst>
              <a:ext uri="{FF2B5EF4-FFF2-40B4-BE49-F238E27FC236}">
                <a16:creationId xmlns:a16="http://schemas.microsoft.com/office/drawing/2014/main" id="{7D840264-7A16-EC43-45B5-4362F2EAD441}"/>
              </a:ext>
            </a:extLst>
          </p:cNvPr>
          <p:cNvSpPr txBox="1"/>
          <p:nvPr/>
        </p:nvSpPr>
        <p:spPr>
          <a:xfrm>
            <a:off x="252066" y="1908423"/>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6" name="Title 3">
            <a:extLst>
              <a:ext uri="{FF2B5EF4-FFF2-40B4-BE49-F238E27FC236}">
                <a16:creationId xmlns:a16="http://schemas.microsoft.com/office/drawing/2014/main" id="{89A79020-720D-32B0-099D-913520183FED}"/>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032055813"/>
      </p:ext>
    </p:extLst>
  </p:cSld>
  <p:clrMapOvr>
    <a:masterClrMapping/>
  </p:clrMapOvr>
  <p:transition>
    <p:fade/>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26334" y="2340471"/>
            <a:ext cx="8956519" cy="4752528"/>
          </a:xfrm>
        </p:spPr>
        <p:txBody>
          <a:bodyPr>
            <a:noAutofit/>
          </a:bodyPr>
          <a:lstStyle/>
          <a:p>
            <a:r>
              <a:rPr lang="en-US" sz="2000" b="1" dirty="0">
                <a:solidFill>
                  <a:srgbClr val="2323A5"/>
                </a:solidFill>
                <a:latin typeface="Book Antiqua" panose="02040602050305030304" pitchFamily="18" charset="0"/>
              </a:rPr>
              <a:t>Clarify and agree the practicalities</a:t>
            </a:r>
          </a:p>
          <a:p>
            <a:pPr lvl="1">
              <a:buFont typeface="Arial" pitchFamily="34" charset="0"/>
              <a:buChar char="•"/>
            </a:pPr>
            <a:r>
              <a:rPr lang="en-US" sz="2000" dirty="0">
                <a:solidFill>
                  <a:srgbClr val="2323A5"/>
                </a:solidFill>
                <a:latin typeface="Book Antiqua" panose="02040602050305030304" pitchFamily="18" charset="0"/>
              </a:rPr>
              <a:t>Audit locations</a:t>
            </a:r>
          </a:p>
          <a:p>
            <a:pPr lvl="1">
              <a:buFont typeface="Arial" pitchFamily="34" charset="0"/>
              <a:buChar char="•"/>
            </a:pPr>
            <a:r>
              <a:rPr lang="en-US" sz="2000" dirty="0">
                <a:solidFill>
                  <a:srgbClr val="2323A5"/>
                </a:solidFill>
                <a:latin typeface="Book Antiqua" panose="02040602050305030304" pitchFamily="18" charset="0"/>
              </a:rPr>
              <a:t>Start and closing dates/meetings</a:t>
            </a:r>
          </a:p>
          <a:p>
            <a:pPr lvl="1">
              <a:buFont typeface="Arial" pitchFamily="34" charset="0"/>
              <a:buChar char="•"/>
            </a:pPr>
            <a:r>
              <a:rPr lang="en-US" sz="2000" dirty="0">
                <a:solidFill>
                  <a:srgbClr val="2323A5"/>
                </a:solidFill>
                <a:latin typeface="Book Antiqua" panose="02040602050305030304" pitchFamily="18" charset="0"/>
              </a:rPr>
              <a:t>Travel details</a:t>
            </a:r>
          </a:p>
          <a:p>
            <a:pPr lvl="1">
              <a:buFont typeface="Arial" pitchFamily="34" charset="0"/>
              <a:buChar char="•"/>
            </a:pPr>
            <a:r>
              <a:rPr lang="en-US" sz="2000" dirty="0">
                <a:solidFill>
                  <a:srgbClr val="2323A5"/>
                </a:solidFill>
                <a:latin typeface="Book Antiqua" panose="02040602050305030304" pitchFamily="18" charset="0"/>
              </a:rPr>
              <a:t>HSSE</a:t>
            </a:r>
          </a:p>
          <a:p>
            <a:pPr lvl="1">
              <a:buFont typeface="Arial" pitchFamily="34" charset="0"/>
              <a:buChar char="•"/>
            </a:pPr>
            <a:r>
              <a:rPr lang="en-US" sz="2000" dirty="0">
                <a:solidFill>
                  <a:srgbClr val="2323A5"/>
                </a:solidFill>
                <a:latin typeface="Book Antiqua" panose="02040602050305030304" pitchFamily="18" charset="0"/>
              </a:rPr>
              <a:t>Access to operator’s systems</a:t>
            </a:r>
          </a:p>
          <a:p>
            <a:r>
              <a:rPr lang="en-US" sz="2000" b="1" dirty="0">
                <a:solidFill>
                  <a:srgbClr val="2323A5"/>
                </a:solidFill>
                <a:latin typeface="Book Antiqua" panose="02040602050305030304" pitchFamily="18" charset="0"/>
              </a:rPr>
              <a:t>Arrange team briefing meeting</a:t>
            </a:r>
          </a:p>
          <a:p>
            <a:pPr lvl="1">
              <a:buFont typeface="Arial" pitchFamily="34" charset="0"/>
              <a:buChar char="•"/>
            </a:pPr>
            <a:r>
              <a:rPr lang="en-US" sz="2000" dirty="0">
                <a:solidFill>
                  <a:srgbClr val="2323A5"/>
                </a:solidFill>
                <a:latin typeface="Book Antiqua" panose="02040602050305030304" pitchFamily="18" charset="0"/>
              </a:rPr>
              <a:t>Discuss audit scope &amp; key risk areas</a:t>
            </a:r>
          </a:p>
          <a:p>
            <a:pPr lvl="1">
              <a:buFont typeface="Arial" pitchFamily="34" charset="0"/>
              <a:buChar char="•"/>
            </a:pPr>
            <a:r>
              <a:rPr lang="en-US" sz="2000" dirty="0">
                <a:solidFill>
                  <a:srgbClr val="2323A5"/>
                </a:solidFill>
                <a:latin typeface="Book Antiqua" panose="02040602050305030304" pitchFamily="18" charset="0"/>
              </a:rPr>
              <a:t>Distribution of tasks</a:t>
            </a:r>
          </a:p>
          <a:p>
            <a:pPr lvl="1">
              <a:buFont typeface="Arial" pitchFamily="34" charset="0"/>
              <a:buChar char="•"/>
            </a:pPr>
            <a:r>
              <a:rPr lang="en-US" sz="2000" dirty="0">
                <a:solidFill>
                  <a:srgbClr val="2323A5"/>
                </a:solidFill>
                <a:latin typeface="Book Antiqua" panose="02040602050305030304" pitchFamily="18" charset="0"/>
              </a:rPr>
              <a:t>Requirements with regard to audit file &amp; working papers</a:t>
            </a:r>
          </a:p>
          <a:p>
            <a:pPr lvl="1">
              <a:buFont typeface="Arial" pitchFamily="34" charset="0"/>
              <a:buChar char="•"/>
            </a:pPr>
            <a:r>
              <a:rPr lang="en-US" sz="2000" dirty="0">
                <a:solidFill>
                  <a:srgbClr val="2323A5"/>
                </a:solidFill>
                <a:latin typeface="Book Antiqua" panose="02040602050305030304" pitchFamily="18" charset="0"/>
              </a:rPr>
              <a:t>Audit practicalities (see above)</a:t>
            </a:r>
          </a:p>
        </p:txBody>
      </p:sp>
      <p:sp>
        <p:nvSpPr>
          <p:cNvPr id="5" name="Slide Number Placeholder 4"/>
          <p:cNvSpPr>
            <a:spLocks noGrp="1"/>
          </p:cNvSpPr>
          <p:nvPr>
            <p:ph type="sldNum" sz="quarter" idx="4"/>
          </p:nvPr>
        </p:nvSpPr>
        <p:spPr>
          <a:xfrm>
            <a:off x="9227249" y="7659027"/>
            <a:ext cx="291905" cy="171040"/>
          </a:xfrm>
        </p:spPr>
        <p:txBody>
          <a:bodyPr/>
          <a:lstStyle/>
          <a:p>
            <a:fld id="{D32BAE6A-B452-4007-8177-56DD051636F9}" type="slidenum">
              <a:rPr lang="en-US" smtClean="0"/>
              <a:pPr/>
              <a:t>281</a:t>
            </a:fld>
            <a:endParaRPr lang="en-US" dirty="0"/>
          </a:p>
        </p:txBody>
      </p:sp>
      <p:sp>
        <p:nvSpPr>
          <p:cNvPr id="4" name="TextBox 3">
            <a:extLst>
              <a:ext uri="{FF2B5EF4-FFF2-40B4-BE49-F238E27FC236}">
                <a16:creationId xmlns:a16="http://schemas.microsoft.com/office/drawing/2014/main" id="{BE6BDBA3-1154-C112-A55F-EF40AAAE97B1}"/>
              </a:ext>
            </a:extLst>
          </p:cNvPr>
          <p:cNvSpPr txBox="1"/>
          <p:nvPr/>
        </p:nvSpPr>
        <p:spPr>
          <a:xfrm>
            <a:off x="468090" y="1774443"/>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6" name="Title 3">
            <a:extLst>
              <a:ext uri="{FF2B5EF4-FFF2-40B4-BE49-F238E27FC236}">
                <a16:creationId xmlns:a16="http://schemas.microsoft.com/office/drawing/2014/main" id="{BFDFC071-8F53-F875-6648-42A7A6C901D6}"/>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448160108"/>
      </p:ext>
    </p:extLst>
  </p:cSld>
  <p:clrMapOvr>
    <a:masterClrMapping/>
  </p:clrMapOvr>
  <p:transition>
    <p:fade/>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24074" y="2484487"/>
            <a:ext cx="9073008" cy="2869110"/>
          </a:xfrm>
        </p:spPr>
        <p:txBody>
          <a:bodyPr>
            <a:normAutofit/>
          </a:bodyPr>
          <a:lstStyle/>
          <a:p>
            <a:r>
              <a:rPr lang="en-US" sz="2425" b="1" dirty="0">
                <a:solidFill>
                  <a:srgbClr val="2323A5"/>
                </a:solidFill>
                <a:latin typeface="Book Antiqua" panose="02040602050305030304" pitchFamily="18" charset="0"/>
              </a:rPr>
              <a:t>Prepare for the on-site visit</a:t>
            </a:r>
          </a:p>
          <a:p>
            <a:pPr lvl="1">
              <a:buFont typeface="Arial" pitchFamily="34" charset="0"/>
              <a:buChar char="•"/>
            </a:pPr>
            <a:r>
              <a:rPr lang="en-US" sz="2000" dirty="0">
                <a:solidFill>
                  <a:srgbClr val="2323A5"/>
                </a:solidFill>
                <a:latin typeface="Book Antiqua" panose="02040602050305030304" pitchFamily="18" charset="0"/>
              </a:rPr>
              <a:t>Ensure team is aware of HSSE &amp; working conditions on-site</a:t>
            </a:r>
          </a:p>
          <a:p>
            <a:pPr lvl="1">
              <a:buFont typeface="Arial" pitchFamily="34" charset="0"/>
              <a:buChar char="•"/>
            </a:pPr>
            <a:r>
              <a:rPr lang="en-US" sz="2000" dirty="0">
                <a:solidFill>
                  <a:srgbClr val="2323A5"/>
                </a:solidFill>
                <a:latin typeface="Book Antiqua" panose="02040602050305030304" pitchFamily="18" charset="0"/>
              </a:rPr>
              <a:t>Plan transportation from and to on-site location in advance</a:t>
            </a:r>
          </a:p>
          <a:p>
            <a:pPr lvl="1">
              <a:buFont typeface="Arial" pitchFamily="34" charset="0"/>
              <a:buChar char="•"/>
            </a:pPr>
            <a:r>
              <a:rPr lang="en-US" sz="2000" dirty="0">
                <a:solidFill>
                  <a:srgbClr val="2323A5"/>
                </a:solidFill>
                <a:latin typeface="Book Antiqua" panose="02040602050305030304" pitchFamily="18" charset="0"/>
              </a:rPr>
              <a:t>Clarify and agree specific requirements for the team</a:t>
            </a:r>
          </a:p>
          <a:p>
            <a:pPr lvl="1">
              <a:buFont typeface="Arial" pitchFamily="34" charset="0"/>
              <a:buChar char="•"/>
            </a:pPr>
            <a:r>
              <a:rPr lang="en-US" sz="2000" dirty="0">
                <a:solidFill>
                  <a:srgbClr val="2323A5"/>
                </a:solidFill>
                <a:latin typeface="Book Antiqua" panose="02040602050305030304" pitchFamily="18" charset="0"/>
              </a:rPr>
              <a:t>Ensure wireless internet access is availabl</a:t>
            </a:r>
            <a:r>
              <a:rPr lang="en-US" sz="2425" dirty="0">
                <a:solidFill>
                  <a:srgbClr val="2323A5"/>
                </a:solidFill>
                <a:latin typeface="Book Antiqua" panose="02040602050305030304" pitchFamily="18" charset="0"/>
              </a:rPr>
              <a:t>e</a:t>
            </a:r>
          </a:p>
          <a:p>
            <a:pPr marL="269474" lvl="1" indent="0">
              <a:buNone/>
            </a:pPr>
            <a:endParaRPr lang="en-US" sz="2425" dirty="0">
              <a:solidFill>
                <a:srgbClr val="2323A5"/>
              </a:solidFill>
              <a:latin typeface="Book Antiqua" panose="02040602050305030304" pitchFamily="18" charset="0"/>
            </a:endParaRPr>
          </a:p>
        </p:txBody>
      </p:sp>
      <p:sp>
        <p:nvSpPr>
          <p:cNvPr id="5" name="Slide Number Placeholder 4"/>
          <p:cNvSpPr>
            <a:spLocks noGrp="1"/>
          </p:cNvSpPr>
          <p:nvPr>
            <p:ph type="sldNum" sz="quarter" idx="4"/>
          </p:nvPr>
        </p:nvSpPr>
        <p:spPr>
          <a:xfrm>
            <a:off x="9227249" y="7643881"/>
            <a:ext cx="291905" cy="171040"/>
          </a:xfrm>
        </p:spPr>
        <p:txBody>
          <a:bodyPr/>
          <a:lstStyle/>
          <a:p>
            <a:fld id="{D32BAE6A-B452-4007-8177-56DD051636F9}" type="slidenum">
              <a:rPr lang="en-US" smtClean="0"/>
              <a:pPr/>
              <a:t>282</a:t>
            </a:fld>
            <a:endParaRPr lang="en-US" dirty="0"/>
          </a:p>
        </p:txBody>
      </p:sp>
      <p:sp>
        <p:nvSpPr>
          <p:cNvPr id="4" name="TextBox 3">
            <a:extLst>
              <a:ext uri="{FF2B5EF4-FFF2-40B4-BE49-F238E27FC236}">
                <a16:creationId xmlns:a16="http://schemas.microsoft.com/office/drawing/2014/main" id="{9C97EFAD-A734-2609-DE79-607D8877E4CD}"/>
              </a:ext>
            </a:extLst>
          </p:cNvPr>
          <p:cNvSpPr txBox="1"/>
          <p:nvPr/>
        </p:nvSpPr>
        <p:spPr>
          <a:xfrm>
            <a:off x="252066" y="1908423"/>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6" name="Title 3">
            <a:extLst>
              <a:ext uri="{FF2B5EF4-FFF2-40B4-BE49-F238E27FC236}">
                <a16:creationId xmlns:a16="http://schemas.microsoft.com/office/drawing/2014/main" id="{30E4F63C-5C4D-1507-1FDD-469FD32A8B1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136557167"/>
      </p:ext>
    </p:extLst>
  </p:cSld>
  <p:clrMapOvr>
    <a:masterClrMapping/>
  </p:clrMapOvr>
  <p:transition>
    <p:fade/>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00595" y="2052439"/>
            <a:ext cx="9472551" cy="4089524"/>
          </a:xfrm>
        </p:spPr>
        <p:txBody>
          <a:bodyPr/>
          <a:lstStyle/>
          <a:p>
            <a:r>
              <a:rPr lang="en-US" sz="2400" b="1" dirty="0">
                <a:solidFill>
                  <a:srgbClr val="FF0000"/>
                </a:solidFill>
                <a:latin typeface="Book Antiqua" panose="02040602050305030304" pitchFamily="18" charset="0"/>
              </a:rPr>
              <a:t>Build the Audit Test Program (sample)</a:t>
            </a:r>
          </a:p>
          <a:p>
            <a:pPr marL="269474" lvl="1" indent="0">
              <a:buNone/>
            </a:pPr>
            <a:endParaRPr lang="en-US" dirty="0"/>
          </a:p>
        </p:txBody>
      </p:sp>
      <p:sp>
        <p:nvSpPr>
          <p:cNvPr id="5" name="Slide Number Placeholder 4"/>
          <p:cNvSpPr>
            <a:spLocks noGrp="1"/>
          </p:cNvSpPr>
          <p:nvPr>
            <p:ph type="sldNum" sz="quarter" idx="4"/>
          </p:nvPr>
        </p:nvSpPr>
        <p:spPr>
          <a:xfrm>
            <a:off x="9227249" y="7651454"/>
            <a:ext cx="291905" cy="171040"/>
          </a:xfrm>
        </p:spPr>
        <p:txBody>
          <a:bodyPr/>
          <a:lstStyle/>
          <a:p>
            <a:fld id="{D32BAE6A-B452-4007-8177-56DD051636F9}" type="slidenum">
              <a:rPr lang="en-US" smtClean="0"/>
              <a:pPr/>
              <a:t>283</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315654795"/>
              </p:ext>
            </p:extLst>
          </p:nvPr>
        </p:nvGraphicFramePr>
        <p:xfrm>
          <a:off x="393804" y="2521044"/>
          <a:ext cx="9326257" cy="4780822"/>
        </p:xfrm>
        <a:graphic>
          <a:graphicData uri="http://schemas.openxmlformats.org/drawingml/2006/table">
            <a:tbl>
              <a:tblPr/>
              <a:tblGrid>
                <a:gridCol w="1577339">
                  <a:extLst>
                    <a:ext uri="{9D8B030D-6E8A-4147-A177-3AD203B41FA5}">
                      <a16:colId xmlns:a16="http://schemas.microsoft.com/office/drawing/2014/main" val="20000"/>
                    </a:ext>
                  </a:extLst>
                </a:gridCol>
                <a:gridCol w="456098">
                  <a:extLst>
                    <a:ext uri="{9D8B030D-6E8A-4147-A177-3AD203B41FA5}">
                      <a16:colId xmlns:a16="http://schemas.microsoft.com/office/drawing/2014/main" val="20001"/>
                    </a:ext>
                  </a:extLst>
                </a:gridCol>
                <a:gridCol w="779168">
                  <a:extLst>
                    <a:ext uri="{9D8B030D-6E8A-4147-A177-3AD203B41FA5}">
                      <a16:colId xmlns:a16="http://schemas.microsoft.com/office/drawing/2014/main" val="20002"/>
                    </a:ext>
                  </a:extLst>
                </a:gridCol>
                <a:gridCol w="636637">
                  <a:extLst>
                    <a:ext uri="{9D8B030D-6E8A-4147-A177-3AD203B41FA5}">
                      <a16:colId xmlns:a16="http://schemas.microsoft.com/office/drawing/2014/main" val="20003"/>
                    </a:ext>
                  </a:extLst>
                </a:gridCol>
                <a:gridCol w="663774">
                  <a:extLst>
                    <a:ext uri="{9D8B030D-6E8A-4147-A177-3AD203B41FA5}">
                      <a16:colId xmlns:a16="http://schemas.microsoft.com/office/drawing/2014/main" val="20004"/>
                    </a:ext>
                  </a:extLst>
                </a:gridCol>
                <a:gridCol w="573868">
                  <a:extLst>
                    <a:ext uri="{9D8B030D-6E8A-4147-A177-3AD203B41FA5}">
                      <a16:colId xmlns:a16="http://schemas.microsoft.com/office/drawing/2014/main" val="20005"/>
                    </a:ext>
                  </a:extLst>
                </a:gridCol>
                <a:gridCol w="826677">
                  <a:extLst>
                    <a:ext uri="{9D8B030D-6E8A-4147-A177-3AD203B41FA5}">
                      <a16:colId xmlns:a16="http://schemas.microsoft.com/office/drawing/2014/main" val="20006"/>
                    </a:ext>
                  </a:extLst>
                </a:gridCol>
                <a:gridCol w="1225762">
                  <a:extLst>
                    <a:ext uri="{9D8B030D-6E8A-4147-A177-3AD203B41FA5}">
                      <a16:colId xmlns:a16="http://schemas.microsoft.com/office/drawing/2014/main" val="20007"/>
                    </a:ext>
                  </a:extLst>
                </a:gridCol>
                <a:gridCol w="750662">
                  <a:extLst>
                    <a:ext uri="{9D8B030D-6E8A-4147-A177-3AD203B41FA5}">
                      <a16:colId xmlns:a16="http://schemas.microsoft.com/office/drawing/2014/main" val="20008"/>
                    </a:ext>
                  </a:extLst>
                </a:gridCol>
                <a:gridCol w="1047600">
                  <a:extLst>
                    <a:ext uri="{9D8B030D-6E8A-4147-A177-3AD203B41FA5}">
                      <a16:colId xmlns:a16="http://schemas.microsoft.com/office/drawing/2014/main" val="20009"/>
                    </a:ext>
                  </a:extLst>
                </a:gridCol>
                <a:gridCol w="788672">
                  <a:extLst>
                    <a:ext uri="{9D8B030D-6E8A-4147-A177-3AD203B41FA5}">
                      <a16:colId xmlns:a16="http://schemas.microsoft.com/office/drawing/2014/main" val="20010"/>
                    </a:ext>
                  </a:extLst>
                </a:gridCol>
              </a:tblGrid>
              <a:tr h="820460">
                <a:tc>
                  <a:txBody>
                    <a:bodyPr/>
                    <a:lstStyle/>
                    <a:p>
                      <a:pPr algn="l" fontAlgn="t"/>
                      <a:r>
                        <a:rPr lang="en-US" sz="1100" b="1" i="0" u="none" strike="noStrike" dirty="0">
                          <a:solidFill>
                            <a:srgbClr val="000000"/>
                          </a:solidFill>
                          <a:effectLst/>
                          <a:latin typeface="Book Antiqua" panose="02040602050305030304" pitchFamily="18" charset="0"/>
                        </a:rPr>
                        <a:t>EXPENDITURE</a:t>
                      </a:r>
                      <a:br>
                        <a:rPr lang="en-US" sz="1100" b="1" i="0" u="none" strike="noStrike" dirty="0">
                          <a:solidFill>
                            <a:srgbClr val="000000"/>
                          </a:solidFill>
                          <a:effectLst/>
                          <a:latin typeface="Book Antiqua" panose="02040602050305030304" pitchFamily="18" charset="0"/>
                        </a:rPr>
                      </a:br>
                      <a:r>
                        <a:rPr lang="en-US" sz="1100" b="1" i="0" u="none" strike="noStrike" dirty="0">
                          <a:solidFill>
                            <a:srgbClr val="000000"/>
                          </a:solidFill>
                          <a:effectLst/>
                          <a:latin typeface="Book Antiqua" panose="02040602050305030304" pitchFamily="18" charset="0"/>
                        </a:rPr>
                        <a:t> </a:t>
                      </a:r>
                      <a:r>
                        <a:rPr lang="en-US" sz="1100" b="0" i="0" u="sng" strike="noStrike" dirty="0">
                          <a:solidFill>
                            <a:srgbClr val="000000"/>
                          </a:solidFill>
                          <a:effectLst/>
                          <a:latin typeface="Book Antiqua" panose="02040602050305030304" pitchFamily="18" charset="0"/>
                        </a:rPr>
                        <a:t>Category</a:t>
                      </a:r>
                      <a:br>
                        <a:rPr lang="en-US" sz="1100" b="1" i="0" u="none" strike="noStrike" dirty="0">
                          <a:solidFill>
                            <a:srgbClr val="000000"/>
                          </a:solidFill>
                          <a:effectLst/>
                          <a:latin typeface="Book Antiqua" panose="02040602050305030304" pitchFamily="18" charset="0"/>
                        </a:rPr>
                      </a:br>
                      <a:r>
                        <a:rPr lang="en-US" sz="1100" b="1" i="0" u="none" strike="noStrike" dirty="0">
                          <a:solidFill>
                            <a:srgbClr val="000000"/>
                          </a:solidFill>
                          <a:effectLst/>
                          <a:latin typeface="Book Antiqua" panose="02040602050305030304" pitchFamily="18" charset="0"/>
                        </a:rPr>
                        <a:t>   </a:t>
                      </a:r>
                      <a:r>
                        <a:rPr lang="en-US" sz="1100" b="0" i="0" u="none" strike="noStrike" dirty="0">
                          <a:solidFill>
                            <a:srgbClr val="000000"/>
                          </a:solidFill>
                          <a:effectLst/>
                          <a:latin typeface="Book Antiqua" panose="02040602050305030304" pitchFamily="18" charset="0"/>
                        </a:rPr>
                        <a:t> Class</a:t>
                      </a:r>
                      <a:endParaRPr lang="en-US" sz="1100" b="1" i="0" u="none" strike="noStrike" dirty="0">
                        <a:solidFill>
                          <a:srgbClr val="000000"/>
                        </a:solidFill>
                        <a:effectLst/>
                        <a:latin typeface="Book Antiqua" panose="02040602050305030304" pitchFamily="18" charset="0"/>
                      </a:endParaRP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Total Amount</a:t>
                      </a:r>
                      <a:br>
                        <a:rPr lang="en-US" sz="1100" b="1" i="1" u="none" strike="noStrike" dirty="0">
                          <a:solidFill>
                            <a:srgbClr val="000000"/>
                          </a:solidFill>
                          <a:effectLst/>
                          <a:latin typeface="Book Antiqua" panose="02040602050305030304" pitchFamily="18" charset="0"/>
                        </a:rPr>
                      </a:br>
                      <a:r>
                        <a:rPr lang="en-US" sz="1100" b="1" i="1" u="none" strike="noStrike" dirty="0">
                          <a:solidFill>
                            <a:srgbClr val="000000"/>
                          </a:solidFill>
                          <a:effectLst/>
                          <a:latin typeface="Book Antiqua" panose="02040602050305030304" pitchFamily="18" charset="0"/>
                        </a:rPr>
                        <a:t>(</a:t>
                      </a:r>
                      <a:r>
                        <a:rPr lang="en-US" sz="1100" b="1" i="1" u="none" strike="noStrike" dirty="0" err="1">
                          <a:solidFill>
                            <a:srgbClr val="000000"/>
                          </a:solidFill>
                          <a:effectLst/>
                          <a:latin typeface="Book Antiqua" panose="02040602050305030304" pitchFamily="18" charset="0"/>
                        </a:rPr>
                        <a:t>mEUR</a:t>
                      </a:r>
                      <a:r>
                        <a:rPr lang="en-US" sz="1100" b="1" i="1" u="none" strike="noStrike" dirty="0">
                          <a:solidFill>
                            <a:srgbClr val="000000"/>
                          </a:solidFill>
                          <a:effectLst/>
                          <a:latin typeface="Book Antiqua" panose="02040602050305030304" pitchFamily="18" charset="0"/>
                        </a:rPr>
                        <a:t>)</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Risk based on Size</a:t>
                      </a:r>
                      <a:br>
                        <a:rPr lang="en-US" sz="1100" b="1" i="1" u="none" strike="noStrike" dirty="0">
                          <a:solidFill>
                            <a:srgbClr val="000000"/>
                          </a:solidFill>
                          <a:effectLst/>
                          <a:latin typeface="Book Antiqua" panose="02040602050305030304" pitchFamily="18" charset="0"/>
                        </a:rPr>
                      </a:br>
                      <a:r>
                        <a:rPr lang="en-US" sz="1100" b="1" i="1" u="none" strike="noStrike" dirty="0">
                          <a:solidFill>
                            <a:srgbClr val="000000"/>
                          </a:solidFill>
                          <a:effectLst/>
                          <a:latin typeface="Book Antiqua" panose="02040602050305030304" pitchFamily="18" charset="0"/>
                        </a:rPr>
                        <a:t>H/M/L</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Risk based on Complexity</a:t>
                      </a:r>
                      <a:br>
                        <a:rPr lang="en-US" sz="1100" b="1" i="1" u="none" strike="noStrike" dirty="0">
                          <a:solidFill>
                            <a:srgbClr val="000000"/>
                          </a:solidFill>
                          <a:effectLst/>
                          <a:latin typeface="Book Antiqua" panose="02040602050305030304" pitchFamily="18" charset="0"/>
                        </a:rPr>
                      </a:br>
                      <a:r>
                        <a:rPr lang="en-US" sz="1100" b="1" i="1" u="none" strike="noStrike" dirty="0">
                          <a:solidFill>
                            <a:srgbClr val="000000"/>
                          </a:solidFill>
                          <a:effectLst/>
                          <a:latin typeface="Book Antiqua" panose="02040602050305030304" pitchFamily="18" charset="0"/>
                        </a:rPr>
                        <a:t>H/M/L</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Basis for decision Complexity</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Key Focus Area</a:t>
                      </a:r>
                      <a:br>
                        <a:rPr lang="en-US" sz="1100" b="1" i="1" u="none" strike="noStrike" dirty="0">
                          <a:solidFill>
                            <a:srgbClr val="000000"/>
                          </a:solidFill>
                          <a:effectLst/>
                          <a:latin typeface="Book Antiqua" panose="02040602050305030304" pitchFamily="18" charset="0"/>
                        </a:rPr>
                      </a:br>
                      <a:endParaRPr lang="en-US" sz="1100" b="1" i="1" u="none" strike="noStrike" dirty="0">
                        <a:solidFill>
                          <a:srgbClr val="000000"/>
                        </a:solidFill>
                        <a:effectLst/>
                        <a:latin typeface="Book Antiqua" panose="02040602050305030304" pitchFamily="18" charset="0"/>
                      </a:endParaRP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Basis for decision</a:t>
                      </a:r>
                      <a:br>
                        <a:rPr lang="en-US" sz="1100" b="1" i="1" u="none" strike="noStrike" dirty="0">
                          <a:solidFill>
                            <a:srgbClr val="000000"/>
                          </a:solidFill>
                          <a:effectLst/>
                          <a:latin typeface="Book Antiqua" panose="02040602050305030304" pitchFamily="18" charset="0"/>
                        </a:rPr>
                      </a:br>
                      <a:r>
                        <a:rPr lang="en-US" sz="1100" b="1" i="1" u="none" strike="noStrike" dirty="0">
                          <a:solidFill>
                            <a:srgbClr val="000000"/>
                          </a:solidFill>
                          <a:effectLst/>
                          <a:latin typeface="Book Antiqua" panose="02040602050305030304" pitchFamily="18" charset="0"/>
                        </a:rPr>
                        <a:t>Key Focus Area</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Sampling</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Who</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Status</a:t>
                      </a:r>
                    </a:p>
                  </a:txBody>
                  <a:tcPr marL="6358" marR="6358" marT="6358"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Book Antiqua" panose="02040602050305030304" pitchFamily="18" charset="0"/>
                        </a:rPr>
                        <a:t>Outstanding Items/comments</a:t>
                      </a:r>
                    </a:p>
                  </a:txBody>
                  <a:tcPr marL="6358" marR="6358" marT="6358" marB="0">
                    <a:lnL>
                      <a:noFill/>
                    </a:lnL>
                    <a:lnR>
                      <a:noFill/>
                    </a:lnR>
                    <a:lnT>
                      <a:noFill/>
                    </a:lnT>
                    <a:lnB>
                      <a:noFill/>
                    </a:lnB>
                    <a:solidFill>
                      <a:srgbClr val="D9D9D9"/>
                    </a:solidFill>
                  </a:tcPr>
                </a:tc>
                <a:extLst>
                  <a:ext uri="{0D108BD9-81ED-4DB2-BD59-A6C34878D82A}">
                    <a16:rowId xmlns:a16="http://schemas.microsoft.com/office/drawing/2014/main" val="10000"/>
                  </a:ext>
                </a:extLst>
              </a:tr>
              <a:tr h="331890">
                <a:tc>
                  <a:txBody>
                    <a:bodyPr/>
                    <a:lstStyle/>
                    <a:p>
                      <a:pPr algn="l" fontAlgn="b"/>
                      <a:r>
                        <a:rPr lang="en-US" sz="1100" b="1" i="0" u="none" strike="noStrike">
                          <a:solidFill>
                            <a:srgbClr val="000000"/>
                          </a:solidFill>
                          <a:effectLst/>
                          <a:latin typeface="Book Antiqua" panose="02040602050305030304" pitchFamily="18" charset="0"/>
                        </a:rPr>
                        <a:t>OPEX</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 </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1" i="0" u="none" strike="noStrike">
                          <a:solidFill>
                            <a:srgbClr val="000000"/>
                          </a:solidFill>
                          <a:effectLst/>
                          <a:latin typeface="Book Antiqua" panose="02040602050305030304" pitchFamily="18" charset="0"/>
                        </a:rPr>
                        <a:t>Click to Select</a:t>
                      </a:r>
                    </a:p>
                  </a:txBody>
                  <a:tcPr marL="6358" marR="6358" marT="6358" marB="0" anchor="b">
                    <a:lnL>
                      <a:noFill/>
                    </a:lnL>
                    <a:lnR>
                      <a:noFill/>
                    </a:lnR>
                    <a:lnT>
                      <a:noFill/>
                    </a:lnT>
                    <a:lnB>
                      <a:noFill/>
                    </a:lnB>
                    <a:solidFill>
                      <a:srgbClr val="D9D9D9"/>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r>
                        <a:rPr lang="en-US" sz="1100" b="1" i="0" u="none" strike="noStrike">
                          <a:solidFill>
                            <a:srgbClr val="000000"/>
                          </a:solidFill>
                          <a:effectLst/>
                          <a:latin typeface="Book Antiqua" panose="02040602050305030304" pitchFamily="18" charset="0"/>
                        </a:rPr>
                        <a:t>Click to Select</a:t>
                      </a:r>
                    </a:p>
                  </a:txBody>
                  <a:tcPr marL="6358" marR="6358" marT="6358" marB="0" anchor="b">
                    <a:lnL>
                      <a:noFill/>
                    </a:lnL>
                    <a:lnR>
                      <a:noFill/>
                    </a:lnR>
                    <a:lnT>
                      <a:noFill/>
                    </a:lnT>
                    <a:lnB>
                      <a:noFill/>
                    </a:lnB>
                    <a:solidFill>
                      <a:srgbClr val="D9D9D9"/>
                    </a:solidFill>
                  </a:tcPr>
                </a:tc>
                <a:tc>
                  <a:txBody>
                    <a:bodyPr/>
                    <a:lstStyle/>
                    <a:p>
                      <a:pPr algn="l" fontAlgn="b"/>
                      <a:endParaRPr lang="en-US" sz="1100" b="0" i="0" u="none" strike="noStrike" dirty="0">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endParaRPr lang="en-US" sz="1100" b="0" i="0" u="none" strike="noStrike" dirty="0">
                        <a:solidFill>
                          <a:srgbClr val="0070C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r>
                        <a:rPr lang="en-US" sz="1100" b="1" i="0" u="none" strike="noStrike">
                          <a:solidFill>
                            <a:srgbClr val="000000"/>
                          </a:solidFill>
                          <a:effectLst/>
                          <a:latin typeface="Book Antiqua" panose="02040602050305030304" pitchFamily="18" charset="0"/>
                        </a:rPr>
                        <a:t>Click to Select</a:t>
                      </a:r>
                    </a:p>
                  </a:txBody>
                  <a:tcPr marL="6358" marR="6358" marT="6358" marB="0" anchor="b">
                    <a:lnL>
                      <a:noFill/>
                    </a:lnL>
                    <a:lnR>
                      <a:noFill/>
                    </a:lnR>
                    <a:lnT>
                      <a:noFill/>
                    </a:lnT>
                    <a:lnB>
                      <a:noFill/>
                    </a:lnB>
                    <a:solidFill>
                      <a:srgbClr val="D9D9D9"/>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extLst>
                  <a:ext uri="{0D108BD9-81ED-4DB2-BD59-A6C34878D82A}">
                    <a16:rowId xmlns:a16="http://schemas.microsoft.com/office/drawing/2014/main" val="10001"/>
                  </a:ext>
                </a:extLst>
              </a:tr>
              <a:tr h="197320">
                <a:tc>
                  <a:txBody>
                    <a:bodyPr/>
                    <a:lstStyle/>
                    <a:p>
                      <a:pPr algn="l" fontAlgn="b"/>
                      <a:r>
                        <a:rPr lang="en-US" sz="1100" b="0" i="0" u="sng" strike="noStrike">
                          <a:solidFill>
                            <a:srgbClr val="000000"/>
                          </a:solidFill>
                          <a:effectLst/>
                          <a:latin typeface="Book Antiqua" panose="02040602050305030304" pitchFamily="18" charset="0"/>
                        </a:rPr>
                        <a:t> Direct Expenditure</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 </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endParaRPr lang="en-US" sz="1100" b="0" i="0" u="none" strike="noStrike" dirty="0">
                        <a:solidFill>
                          <a:srgbClr val="0070C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extLst>
                  <a:ext uri="{0D108BD9-81ED-4DB2-BD59-A6C34878D82A}">
                    <a16:rowId xmlns:a16="http://schemas.microsoft.com/office/drawing/2014/main" val="10002"/>
                  </a:ext>
                </a:extLst>
              </a:tr>
              <a:tr h="331890">
                <a:tc>
                  <a:txBody>
                    <a:bodyPr/>
                    <a:lstStyle/>
                    <a:p>
                      <a:pPr algn="l" fontAlgn="b"/>
                      <a:r>
                        <a:rPr lang="en-US" sz="1100" b="0" i="0" u="none" strike="noStrike" dirty="0">
                          <a:solidFill>
                            <a:srgbClr val="000000"/>
                          </a:solidFill>
                          <a:effectLst/>
                          <a:latin typeface="Book Antiqua" panose="02040602050305030304" pitchFamily="18" charset="0"/>
                        </a:rPr>
                        <a:t>Operate wells and facilities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201</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High</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Low</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dirty="0">
                          <a:solidFill>
                            <a:srgbClr val="000000"/>
                          </a:solidFill>
                          <a:effectLst/>
                          <a:latin typeface="Book Antiqua" panose="02040602050305030304" pitchFamily="18" charset="0"/>
                        </a:rPr>
                        <a:t>&lt;text&gt;</a:t>
                      </a: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No</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a:solidFill>
                            <a:srgbClr val="000000"/>
                          </a:solidFill>
                          <a:effectLst/>
                          <a:latin typeface="Book Antiqua" panose="02040602050305030304" pitchFamily="18" charset="0"/>
                        </a:rPr>
                        <a:t>&lt;text&gt;</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70C0"/>
                          </a:solidFill>
                          <a:effectLst/>
                          <a:latin typeface="Book Antiqua" panose="02040602050305030304" pitchFamily="18" charset="0"/>
                        </a:rPr>
                        <a:t>Test 25 items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John Johnson</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chemeClr val="bg1"/>
                          </a:solidFill>
                          <a:effectLst/>
                          <a:latin typeface="Book Antiqua" panose="02040602050305030304" pitchFamily="18" charset="0"/>
                        </a:rPr>
                        <a:t>Not Started</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dirty="0">
                          <a:solidFill>
                            <a:srgbClr val="000000"/>
                          </a:solidFill>
                          <a:effectLst/>
                          <a:latin typeface="Book Antiqua" panose="02040602050305030304" pitchFamily="18" charset="0"/>
                        </a:rPr>
                        <a:t>&lt;text&gt;</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820460">
                <a:tc>
                  <a:txBody>
                    <a:bodyPr/>
                    <a:lstStyle/>
                    <a:p>
                      <a:pPr algn="l" fontAlgn="b"/>
                      <a:r>
                        <a:rPr lang="en-US" sz="1100" b="0" i="0" u="none" strike="noStrike" dirty="0">
                          <a:solidFill>
                            <a:srgbClr val="000000"/>
                          </a:solidFill>
                          <a:effectLst/>
                          <a:latin typeface="Book Antiqua" panose="02040602050305030304" pitchFamily="18" charset="0"/>
                        </a:rPr>
                        <a:t> Maintain facilities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36</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Medium</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High</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Yes</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dirty="0">
                          <a:solidFill>
                            <a:srgbClr val="000000"/>
                          </a:solidFill>
                          <a:effectLst/>
                          <a:latin typeface="Book Antiqua" panose="02040602050305030304" pitchFamily="18" charset="0"/>
                        </a:rPr>
                        <a:t>Two monetary findings in 2012 audit report</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70C0"/>
                          </a:solidFill>
                          <a:effectLst/>
                          <a:latin typeface="Book Antiqua" panose="02040602050305030304" pitchFamily="18" charset="0"/>
                        </a:rPr>
                        <a:t>Test min. 80% of total expenditure</a:t>
                      </a:r>
                    </a:p>
                  </a:txBody>
                  <a:tcPr marL="6358" marR="6358" marT="6358" marB="0" anchor="b">
                    <a:lnL>
                      <a:noFill/>
                    </a:lnL>
                    <a:lnR>
                      <a:noFill/>
                    </a:lnR>
                    <a:lnT>
                      <a:noFill/>
                    </a:lnT>
                    <a:lnB>
                      <a:noFill/>
                    </a:lnB>
                  </a:tcPr>
                </a:tc>
                <a:tc>
                  <a:txBody>
                    <a:bodyPr/>
                    <a:lstStyle/>
                    <a:p>
                      <a:pPr algn="l" fontAlgn="b"/>
                      <a:r>
                        <a:rPr lang="en-US" sz="1100" b="0" i="0" u="none" strike="noStrike" dirty="0">
                          <a:solidFill>
                            <a:srgbClr val="000000"/>
                          </a:solidFill>
                          <a:effectLst/>
                          <a:latin typeface="Book Antiqua" panose="02040602050305030304" pitchFamily="18" charset="0"/>
                        </a:rPr>
                        <a:t>Anna Beard</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rgbClr val="2323A5"/>
                          </a:solidFill>
                          <a:effectLst/>
                          <a:latin typeface="Book Antiqua" panose="02040602050305030304" pitchFamily="18" charset="0"/>
                        </a:rPr>
                        <a:t>Completed</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l" fontAlgn="b"/>
                      <a:r>
                        <a:rPr lang="en-US" sz="1100" b="0" i="0" u="none" strike="noStrike">
                          <a:solidFill>
                            <a:srgbClr val="000000"/>
                          </a:solidFill>
                          <a:effectLst/>
                          <a:latin typeface="Book Antiqua" panose="02040602050305030304" pitchFamily="18" charset="0"/>
                        </a:rPr>
                        <a:t>-</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31890">
                <a:tc>
                  <a:txBody>
                    <a:bodyPr/>
                    <a:lstStyle/>
                    <a:p>
                      <a:pPr algn="l" fontAlgn="b"/>
                      <a:r>
                        <a:rPr lang="en-US" sz="1100" b="0" i="0" u="none" strike="noStrike" dirty="0">
                          <a:solidFill>
                            <a:srgbClr val="000000"/>
                          </a:solidFill>
                          <a:effectLst/>
                          <a:latin typeface="Book Antiqua" panose="02040602050305030304" pitchFamily="18" charset="0"/>
                        </a:rPr>
                        <a:t>Maintain wells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110</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High</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Low</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No</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Book Antiqua" panose="02040602050305030304" pitchFamily="18" charset="0"/>
                        </a:rPr>
                        <a:t>Test 25 items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Anna Beard</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chemeClr val="bg1"/>
                          </a:solidFill>
                          <a:effectLst/>
                          <a:latin typeface="Book Antiqua" panose="02040602050305030304" pitchFamily="18" charset="0"/>
                        </a:rPr>
                        <a:t>Not Started</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331890">
                <a:tc>
                  <a:txBody>
                    <a:bodyPr/>
                    <a:lstStyle/>
                    <a:p>
                      <a:pPr algn="l" fontAlgn="b"/>
                      <a:r>
                        <a:rPr lang="en-US" sz="1100" b="0" i="0" u="none" strike="noStrike" dirty="0">
                          <a:solidFill>
                            <a:srgbClr val="000000"/>
                          </a:solidFill>
                          <a:effectLst/>
                          <a:latin typeface="Book Antiqua" panose="02040602050305030304" pitchFamily="18" charset="0"/>
                        </a:rPr>
                        <a:t>Throughput charges / tariffs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45</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High</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Low</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No</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Book Antiqua" panose="02040602050305030304" pitchFamily="18" charset="0"/>
                        </a:rPr>
                        <a:t>Test 25 items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John Johnson</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rgbClr val="2323A5"/>
                          </a:solidFill>
                          <a:effectLst/>
                          <a:latin typeface="Book Antiqua" panose="02040602050305030304" pitchFamily="18" charset="0"/>
                        </a:rPr>
                        <a:t>Completed</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l" fontAlgn="b"/>
                      <a:endParaRPr lang="en-US" sz="1100" b="0" i="0" u="none" strike="noStrike" dirty="0">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820460">
                <a:tc>
                  <a:txBody>
                    <a:bodyPr/>
                    <a:lstStyle/>
                    <a:p>
                      <a:pPr algn="l" fontAlgn="b"/>
                      <a:r>
                        <a:rPr lang="en-US" sz="1100" b="0" i="0" u="none" strike="noStrike" dirty="0">
                          <a:solidFill>
                            <a:srgbClr val="000000"/>
                          </a:solidFill>
                          <a:effectLst/>
                          <a:latin typeface="Book Antiqua" panose="02040602050305030304" pitchFamily="18" charset="0"/>
                        </a:rPr>
                        <a:t> Insurance</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32</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Medium</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Low</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No</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a:solidFill>
                            <a:srgbClr val="000000"/>
                          </a:solidFill>
                          <a:effectLst/>
                          <a:latin typeface="Book Antiqua" panose="02040602050305030304" pitchFamily="18" charset="0"/>
                        </a:rPr>
                        <a:t>FM indicated unclear allocation procedure</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Book Antiqua" panose="02040602050305030304" pitchFamily="18" charset="0"/>
                        </a:rPr>
                        <a:t>Test 15 items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Steve Deer</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rgbClr val="2323A5"/>
                          </a:solidFill>
                          <a:effectLst/>
                          <a:latin typeface="Book Antiqua" panose="02040602050305030304" pitchFamily="18" charset="0"/>
                        </a:rPr>
                        <a:t>In Progress</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dirty="0">
                          <a:solidFill>
                            <a:srgbClr val="000000"/>
                          </a:solidFill>
                          <a:effectLst/>
                          <a:latin typeface="Book Antiqua" panose="02040602050305030304" pitchFamily="18" charset="0"/>
                        </a:rPr>
                        <a:t>6/10 Insurance invoices to be received</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331890">
                <a:tc>
                  <a:txBody>
                    <a:bodyPr/>
                    <a:lstStyle/>
                    <a:p>
                      <a:pPr algn="l" fontAlgn="b"/>
                      <a:r>
                        <a:rPr lang="en-US" sz="1100" b="0" i="0" u="none" strike="noStrike" dirty="0">
                          <a:solidFill>
                            <a:srgbClr val="000000"/>
                          </a:solidFill>
                          <a:effectLst/>
                          <a:latin typeface="Book Antiqua" panose="02040602050305030304" pitchFamily="18" charset="0"/>
                        </a:rPr>
                        <a:t> Development studies / </a:t>
                      </a:r>
                      <a:r>
                        <a:rPr lang="en-US" sz="1100" b="0" i="0" u="none" strike="noStrike" dirty="0" err="1">
                          <a:solidFill>
                            <a:srgbClr val="000000"/>
                          </a:solidFill>
                          <a:effectLst/>
                          <a:latin typeface="Book Antiqua" panose="02040602050305030304" pitchFamily="18" charset="0"/>
                        </a:rPr>
                        <a:t>feasex</a:t>
                      </a:r>
                      <a:endParaRPr lang="en-US" sz="1100" b="0" i="0" u="none" strike="noStrike" dirty="0">
                        <a:solidFill>
                          <a:srgbClr val="000000"/>
                        </a:solidFill>
                        <a:effectLst/>
                        <a:latin typeface="Book Antiqua" panose="02040602050305030304" pitchFamily="18" charset="0"/>
                      </a:endParaRP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26</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Medium</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Low</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No</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Book Antiqua" panose="02040602050305030304" pitchFamily="18" charset="0"/>
                        </a:rPr>
                        <a:t>Test 15 items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John Johnson</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chemeClr val="bg1"/>
                          </a:solidFill>
                          <a:effectLst/>
                          <a:latin typeface="Book Antiqua" panose="02040602050305030304" pitchFamily="18" charset="0"/>
                        </a:rPr>
                        <a:t>Not Started</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endParaRPr lang="en-US" sz="1100" b="0" i="0" u="none" strike="noStrike" dirty="0">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31890">
                <a:tc>
                  <a:txBody>
                    <a:bodyPr/>
                    <a:lstStyle/>
                    <a:p>
                      <a:pPr algn="l" fontAlgn="b"/>
                      <a:r>
                        <a:rPr lang="en-US" sz="1100" b="0" i="0" u="none" strike="noStrike" dirty="0">
                          <a:solidFill>
                            <a:srgbClr val="000000"/>
                          </a:solidFill>
                          <a:effectLst/>
                          <a:latin typeface="Book Antiqua" panose="02040602050305030304" pitchFamily="18" charset="0"/>
                        </a:rPr>
                        <a:t>Other direct</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69</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High</a:t>
                      </a:r>
                    </a:p>
                  </a:txBody>
                  <a:tcPr marL="6358" marR="6358" marT="6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Low</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No</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Book Antiqua" panose="02040602050305030304" pitchFamily="18" charset="0"/>
                        </a:rPr>
                        <a:t>Test 25 items</a:t>
                      </a:r>
                    </a:p>
                  </a:txBody>
                  <a:tcPr marL="6358" marR="6358" marT="6358" marB="0" anchor="b">
                    <a:lnL>
                      <a:noFill/>
                    </a:lnL>
                    <a:lnR>
                      <a:noFill/>
                    </a:lnR>
                    <a:lnT>
                      <a:noFill/>
                    </a:lnT>
                    <a:lnB>
                      <a:noFill/>
                    </a:lnB>
                  </a:tcPr>
                </a:tc>
                <a:tc>
                  <a:txBody>
                    <a:bodyPr/>
                    <a:lstStyle/>
                    <a:p>
                      <a:pPr algn="l" fontAlgn="b"/>
                      <a:r>
                        <a:rPr lang="en-US" sz="1100" b="0" i="0" u="none" strike="noStrike">
                          <a:solidFill>
                            <a:srgbClr val="000000"/>
                          </a:solidFill>
                          <a:effectLst/>
                          <a:latin typeface="Book Antiqua" panose="02040602050305030304" pitchFamily="18" charset="0"/>
                        </a:rPr>
                        <a:t>Anna Beard</a:t>
                      </a:r>
                    </a:p>
                  </a:txBody>
                  <a:tcPr marL="6358" marR="6358" marT="6358"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chemeClr val="bg1"/>
                          </a:solidFill>
                          <a:effectLst/>
                          <a:latin typeface="Book Antiqua" panose="02040602050305030304" pitchFamily="18" charset="0"/>
                        </a:rPr>
                        <a:t>Not Started</a:t>
                      </a:r>
                    </a:p>
                  </a:txBody>
                  <a:tcPr marL="6358" marR="6358" marT="6358"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dirty="0">
                          <a:solidFill>
                            <a:srgbClr val="000000"/>
                          </a:solidFill>
                          <a:effectLst/>
                          <a:latin typeface="Book Antiqua" panose="02040602050305030304" pitchFamily="18" charset="0"/>
                        </a:rPr>
                        <a:t>-</a:t>
                      </a:r>
                    </a:p>
                  </a:txBody>
                  <a:tcPr marL="6358" marR="6358" marT="6358"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bl>
          </a:graphicData>
        </a:graphic>
      </p:graphicFrame>
      <p:sp>
        <p:nvSpPr>
          <p:cNvPr id="6" name="TextBox 5">
            <a:extLst>
              <a:ext uri="{FF2B5EF4-FFF2-40B4-BE49-F238E27FC236}">
                <a16:creationId xmlns:a16="http://schemas.microsoft.com/office/drawing/2014/main" id="{765701D6-9362-AA3D-9240-80EDABDE5BFC}"/>
              </a:ext>
            </a:extLst>
          </p:cNvPr>
          <p:cNvSpPr txBox="1"/>
          <p:nvPr/>
        </p:nvSpPr>
        <p:spPr>
          <a:xfrm>
            <a:off x="180058" y="1621774"/>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7" name="Title 3">
            <a:extLst>
              <a:ext uri="{FF2B5EF4-FFF2-40B4-BE49-F238E27FC236}">
                <a16:creationId xmlns:a16="http://schemas.microsoft.com/office/drawing/2014/main" id="{36A613AC-BB96-6C66-2C08-8817567E8A70}"/>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903708666"/>
      </p:ext>
    </p:extLst>
  </p:cSld>
  <p:clrMapOvr>
    <a:masterClrMapping/>
  </p:clrMapOvr>
  <p:transition>
    <p:fade/>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D32BAE6A-B452-4007-8177-56DD051636F9}" type="slidenum">
              <a:rPr lang="en-US" smtClean="0"/>
              <a:pPr/>
              <a:t>284</a:t>
            </a:fld>
            <a:endParaRPr lang="en-US" dirty="0"/>
          </a:p>
        </p:txBody>
      </p:sp>
      <p:sp>
        <p:nvSpPr>
          <p:cNvPr id="11" name="TextBox 10"/>
          <p:cNvSpPr txBox="1"/>
          <p:nvPr/>
        </p:nvSpPr>
        <p:spPr>
          <a:xfrm>
            <a:off x="1154906" y="4758257"/>
            <a:ext cx="615950" cy="373179"/>
          </a:xfrm>
          <a:prstGeom prst="rect">
            <a:avLst/>
          </a:prstGeom>
          <a:noFill/>
        </p:spPr>
        <p:txBody>
          <a:bodyPr wrap="square" rtlCol="0">
            <a:spAutoFit/>
          </a:bodyPr>
          <a:lstStyle/>
          <a:p>
            <a:pPr algn="ctr"/>
            <a:r>
              <a:rPr lang="nl-NL" b="1" dirty="0">
                <a:solidFill>
                  <a:srgbClr val="FF0000"/>
                </a:solidFill>
              </a:rPr>
              <a:t>1</a:t>
            </a:r>
            <a:endParaRPr lang="en-US" b="1" dirty="0">
              <a:solidFill>
                <a:srgbClr val="FF0000"/>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3766336643"/>
              </p:ext>
            </p:extLst>
          </p:nvPr>
        </p:nvGraphicFramePr>
        <p:xfrm>
          <a:off x="923927" y="4051454"/>
          <a:ext cx="8595229" cy="2818422"/>
        </p:xfrm>
        <a:graphic>
          <a:graphicData uri="http://schemas.openxmlformats.org/drawingml/2006/table">
            <a:tbl>
              <a:tblPr/>
              <a:tblGrid>
                <a:gridCol w="2709366">
                  <a:extLst>
                    <a:ext uri="{9D8B030D-6E8A-4147-A177-3AD203B41FA5}">
                      <a16:colId xmlns:a16="http://schemas.microsoft.com/office/drawing/2014/main" val="20000"/>
                    </a:ext>
                  </a:extLst>
                </a:gridCol>
                <a:gridCol w="1629179">
                  <a:extLst>
                    <a:ext uri="{9D8B030D-6E8A-4147-A177-3AD203B41FA5}">
                      <a16:colId xmlns:a16="http://schemas.microsoft.com/office/drawing/2014/main" val="20001"/>
                    </a:ext>
                  </a:extLst>
                </a:gridCol>
                <a:gridCol w="1882764">
                  <a:extLst>
                    <a:ext uri="{9D8B030D-6E8A-4147-A177-3AD203B41FA5}">
                      <a16:colId xmlns:a16="http://schemas.microsoft.com/office/drawing/2014/main" val="20002"/>
                    </a:ext>
                  </a:extLst>
                </a:gridCol>
                <a:gridCol w="1309750">
                  <a:extLst>
                    <a:ext uri="{9D8B030D-6E8A-4147-A177-3AD203B41FA5}">
                      <a16:colId xmlns:a16="http://schemas.microsoft.com/office/drawing/2014/main" val="20003"/>
                    </a:ext>
                  </a:extLst>
                </a:gridCol>
                <a:gridCol w="1064170">
                  <a:extLst>
                    <a:ext uri="{9D8B030D-6E8A-4147-A177-3AD203B41FA5}">
                      <a16:colId xmlns:a16="http://schemas.microsoft.com/office/drawing/2014/main" val="20004"/>
                    </a:ext>
                  </a:extLst>
                </a:gridCol>
              </a:tblGrid>
              <a:tr h="737813">
                <a:tc>
                  <a:txBody>
                    <a:bodyPr/>
                    <a:lstStyle/>
                    <a:p>
                      <a:pPr algn="l" fontAlgn="t"/>
                      <a:r>
                        <a:rPr lang="en-US" sz="1100" b="1" i="0" u="none" strike="noStrike" dirty="0">
                          <a:solidFill>
                            <a:srgbClr val="000000"/>
                          </a:solidFill>
                          <a:effectLst/>
                          <a:latin typeface="Calibri"/>
                        </a:rPr>
                        <a:t>EXPENDITURE</a:t>
                      </a:r>
                      <a:br>
                        <a:rPr lang="en-US" sz="1100" b="1" i="0" u="none" strike="noStrike" dirty="0">
                          <a:solidFill>
                            <a:srgbClr val="000000"/>
                          </a:solidFill>
                          <a:effectLst/>
                          <a:latin typeface="Calibri"/>
                        </a:rPr>
                      </a:br>
                      <a:r>
                        <a:rPr lang="en-US" sz="1100" b="1" i="0" u="none" strike="noStrike" dirty="0">
                          <a:solidFill>
                            <a:srgbClr val="000000"/>
                          </a:solidFill>
                          <a:effectLst/>
                          <a:latin typeface="Calibri"/>
                        </a:rPr>
                        <a:t> </a:t>
                      </a:r>
                      <a:r>
                        <a:rPr lang="en-US" sz="1100" b="0" i="0" u="sng" strike="noStrike" dirty="0">
                          <a:solidFill>
                            <a:srgbClr val="000000"/>
                          </a:solidFill>
                          <a:effectLst/>
                          <a:latin typeface="Calibri"/>
                        </a:rPr>
                        <a:t>Category</a:t>
                      </a:r>
                      <a:br>
                        <a:rPr lang="en-US" sz="1100" b="1" i="0" u="none" strike="noStrike" dirty="0">
                          <a:solidFill>
                            <a:srgbClr val="000000"/>
                          </a:solidFill>
                          <a:effectLst/>
                          <a:latin typeface="Calibri"/>
                        </a:rPr>
                      </a:br>
                      <a:r>
                        <a:rPr lang="en-US" sz="1100" b="1" i="0" u="none" strike="noStrike" dirty="0">
                          <a:solidFill>
                            <a:srgbClr val="000000"/>
                          </a:solidFill>
                          <a:effectLst/>
                          <a:latin typeface="Calibri"/>
                        </a:rPr>
                        <a:t>   </a:t>
                      </a:r>
                      <a:r>
                        <a:rPr lang="en-US" sz="1100" b="0" i="0" u="none" strike="noStrike" dirty="0">
                          <a:solidFill>
                            <a:srgbClr val="000000"/>
                          </a:solidFill>
                          <a:effectLst/>
                          <a:latin typeface="Calibri"/>
                        </a:rPr>
                        <a:t> Class</a:t>
                      </a:r>
                      <a:endParaRPr lang="en-US" sz="1100" b="1" i="0" u="none" strike="noStrike" dirty="0">
                        <a:solidFill>
                          <a:srgbClr val="000000"/>
                        </a:solidFill>
                        <a:effectLst/>
                        <a:latin typeface="Calibri"/>
                      </a:endParaRP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Total Amount</a:t>
                      </a:r>
                      <a:br>
                        <a:rPr lang="en-US" sz="1100" b="1" i="1" u="none" strike="noStrike">
                          <a:solidFill>
                            <a:srgbClr val="000000"/>
                          </a:solidFill>
                          <a:effectLst/>
                          <a:latin typeface="Calibri"/>
                        </a:rPr>
                      </a:br>
                      <a:r>
                        <a:rPr lang="en-US" sz="1100" b="1" i="1" u="none" strike="noStrike">
                          <a:solidFill>
                            <a:srgbClr val="000000"/>
                          </a:solidFill>
                          <a:effectLst/>
                          <a:latin typeface="Calibri"/>
                        </a:rPr>
                        <a:t>(mEUR)</a:t>
                      </a: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Calibri"/>
                        </a:rPr>
                        <a:t>Risk based on Size</a:t>
                      </a:r>
                      <a:br>
                        <a:rPr lang="en-US" sz="1100" b="1" i="1" u="none" strike="noStrike" dirty="0">
                          <a:solidFill>
                            <a:srgbClr val="000000"/>
                          </a:solidFill>
                          <a:effectLst/>
                          <a:latin typeface="Calibri"/>
                        </a:rPr>
                      </a:br>
                      <a:r>
                        <a:rPr lang="en-US" sz="1100" b="1" i="1" u="none" strike="noStrike" dirty="0">
                          <a:solidFill>
                            <a:srgbClr val="000000"/>
                          </a:solidFill>
                          <a:effectLst/>
                          <a:latin typeface="Calibri"/>
                        </a:rPr>
                        <a:t>H/M/L</a:t>
                      </a: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Calibri"/>
                        </a:rPr>
                        <a:t>Risk based on Complexity</a:t>
                      </a:r>
                      <a:br>
                        <a:rPr lang="en-US" sz="1100" b="1" i="1" u="none" strike="noStrike" dirty="0">
                          <a:solidFill>
                            <a:srgbClr val="000000"/>
                          </a:solidFill>
                          <a:effectLst/>
                          <a:latin typeface="Calibri"/>
                        </a:rPr>
                      </a:br>
                      <a:r>
                        <a:rPr lang="en-US" sz="1100" b="1" i="1" u="none" strike="noStrike" dirty="0">
                          <a:solidFill>
                            <a:srgbClr val="000000"/>
                          </a:solidFill>
                          <a:effectLst/>
                          <a:latin typeface="Calibri"/>
                        </a:rPr>
                        <a:t>H/M/L</a:t>
                      </a: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Calibri"/>
                        </a:rPr>
                        <a:t>Basis for decision Complexity</a:t>
                      </a:r>
                    </a:p>
                  </a:txBody>
                  <a:tcPr marL="9624" marR="9624" marT="9624" marB="0">
                    <a:lnL>
                      <a:noFill/>
                    </a:lnL>
                    <a:lnR>
                      <a:noFill/>
                    </a:lnR>
                    <a:lnT>
                      <a:noFill/>
                    </a:lnT>
                    <a:lnB>
                      <a:noFill/>
                    </a:lnB>
                    <a:solidFill>
                      <a:srgbClr val="D9D9D9"/>
                    </a:solidFill>
                  </a:tcPr>
                </a:tc>
                <a:extLst>
                  <a:ext uri="{0D108BD9-81ED-4DB2-BD59-A6C34878D82A}">
                    <a16:rowId xmlns:a16="http://schemas.microsoft.com/office/drawing/2014/main" val="10000"/>
                  </a:ext>
                </a:extLst>
              </a:tr>
              <a:tr h="433781">
                <a:tc>
                  <a:txBody>
                    <a:bodyPr/>
                    <a:lstStyle/>
                    <a:p>
                      <a:pPr algn="l" fontAlgn="b"/>
                      <a:r>
                        <a:rPr lang="en-US" sz="1100" b="1" i="0" u="none" strike="noStrike" dirty="0">
                          <a:solidFill>
                            <a:srgbClr val="000000"/>
                          </a:solidFill>
                          <a:effectLst/>
                          <a:latin typeface="Calibri"/>
                        </a:rPr>
                        <a:t>OPEX</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 </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000000"/>
                        </a:solidFill>
                        <a:effectLst/>
                        <a:latin typeface="Calibri"/>
                      </a:endParaRPr>
                    </a:p>
                  </a:txBody>
                  <a:tcPr marL="9624" marR="9624" marT="962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1" i="0" u="none" strike="noStrike">
                          <a:solidFill>
                            <a:srgbClr val="000000"/>
                          </a:solidFill>
                          <a:effectLst/>
                          <a:latin typeface="Calibri"/>
                        </a:rPr>
                        <a:t>Click to Select</a:t>
                      </a:r>
                    </a:p>
                  </a:txBody>
                  <a:tcPr marL="9624" marR="9624" marT="9624" marB="0" anchor="b">
                    <a:lnL>
                      <a:noFill/>
                    </a:lnL>
                    <a:lnR>
                      <a:noFill/>
                    </a:lnR>
                    <a:lnT>
                      <a:noFill/>
                    </a:lnT>
                    <a:lnB>
                      <a:noFill/>
                    </a:lnB>
                    <a:solidFill>
                      <a:srgbClr val="D9D9D9"/>
                    </a:solidFill>
                  </a:tcPr>
                </a:tc>
                <a:tc>
                  <a:txBody>
                    <a:bodyPr/>
                    <a:lstStyle/>
                    <a:p>
                      <a:pPr algn="l" fontAlgn="b"/>
                      <a:endParaRPr lang="en-US" sz="1100" b="0" i="0" u="none" strike="noStrike">
                        <a:solidFill>
                          <a:srgbClr val="000000"/>
                        </a:solidFill>
                        <a:effectLst/>
                        <a:latin typeface="Calibri"/>
                      </a:endParaRPr>
                    </a:p>
                  </a:txBody>
                  <a:tcPr marL="9624" marR="9624" marT="9624" marB="0" anchor="b">
                    <a:lnL>
                      <a:noFill/>
                    </a:lnL>
                    <a:lnR>
                      <a:noFill/>
                    </a:lnR>
                    <a:lnT>
                      <a:noFill/>
                    </a:lnT>
                    <a:lnB>
                      <a:noFill/>
                    </a:lnB>
                  </a:tcPr>
                </a:tc>
                <a:extLst>
                  <a:ext uri="{0D108BD9-81ED-4DB2-BD59-A6C34878D82A}">
                    <a16:rowId xmlns:a16="http://schemas.microsoft.com/office/drawing/2014/main" val="10001"/>
                  </a:ext>
                </a:extLst>
              </a:tr>
              <a:tr h="227099">
                <a:tc>
                  <a:txBody>
                    <a:bodyPr/>
                    <a:lstStyle/>
                    <a:p>
                      <a:pPr algn="l" fontAlgn="b"/>
                      <a:r>
                        <a:rPr lang="en-US" sz="1100" b="0" i="0" u="sng" strike="noStrike" dirty="0">
                          <a:solidFill>
                            <a:srgbClr val="000000"/>
                          </a:solidFill>
                          <a:effectLst/>
                          <a:latin typeface="Calibri"/>
                        </a:rPr>
                        <a:t> Direct Expenditure</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 </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000000"/>
                        </a:solidFill>
                        <a:effectLst/>
                        <a:latin typeface="Calibri"/>
                      </a:endParaRPr>
                    </a:p>
                  </a:txBody>
                  <a:tcPr marL="9624" marR="9624" marT="962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9624" marR="9624" marT="96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9624" marR="9624" marT="9624" marB="0" anchor="b">
                    <a:lnL>
                      <a:noFill/>
                    </a:lnL>
                    <a:lnR>
                      <a:noFill/>
                    </a:lnR>
                    <a:lnT>
                      <a:noFill/>
                    </a:lnT>
                    <a:lnB>
                      <a:noFill/>
                    </a:lnB>
                  </a:tcPr>
                </a:tc>
                <a:extLst>
                  <a:ext uri="{0D108BD9-81ED-4DB2-BD59-A6C34878D82A}">
                    <a16:rowId xmlns:a16="http://schemas.microsoft.com/office/drawing/2014/main" val="10002"/>
                  </a:ext>
                </a:extLst>
              </a:tr>
              <a:tr h="234758">
                <a:tc>
                  <a:txBody>
                    <a:bodyPr/>
                    <a:lstStyle/>
                    <a:p>
                      <a:pPr algn="l" fontAlgn="b"/>
                      <a:r>
                        <a:rPr lang="en-US" sz="1100" b="0" i="0" u="none" strike="noStrike">
                          <a:solidFill>
                            <a:srgbClr val="000000"/>
                          </a:solidFill>
                          <a:effectLst/>
                          <a:latin typeface="Calibri"/>
                        </a:rPr>
                        <a:t>    Operate wells and facilities</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201</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Low</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a:solidFill>
                            <a:srgbClr val="000000"/>
                          </a:solidFill>
                          <a:effectLst/>
                          <a:latin typeface="Calibri"/>
                        </a:rPr>
                        <a:t>&lt;text&gt;</a:t>
                      </a: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693097">
                <a:tc>
                  <a:txBody>
                    <a:bodyPr/>
                    <a:lstStyle/>
                    <a:p>
                      <a:pPr algn="l" fontAlgn="b"/>
                      <a:r>
                        <a:rPr lang="en-US" sz="1100" b="0" i="0" u="none" strike="noStrike">
                          <a:solidFill>
                            <a:srgbClr val="000000"/>
                          </a:solidFill>
                          <a:effectLst/>
                          <a:latin typeface="Calibri"/>
                        </a:rPr>
                        <a:t>    Maintain facilities</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36</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Medium</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Calibri"/>
                      </a:endParaRP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45937">
                <a:tc>
                  <a:txBody>
                    <a:bodyPr/>
                    <a:lstStyle/>
                    <a:p>
                      <a:pPr algn="l" fontAlgn="b"/>
                      <a:r>
                        <a:rPr lang="en-US" sz="1100" b="0" i="0" u="none" strike="noStrike">
                          <a:solidFill>
                            <a:srgbClr val="000000"/>
                          </a:solidFill>
                          <a:effectLst/>
                          <a:latin typeface="Calibri"/>
                        </a:rPr>
                        <a:t>    Maintain wells</a:t>
                      </a:r>
                    </a:p>
                  </a:txBody>
                  <a:tcPr marL="9624" marR="9624" marT="9624"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110</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Low</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Calibri"/>
                      </a:endParaRP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45937">
                <a:tc>
                  <a:txBody>
                    <a:bodyPr/>
                    <a:lstStyle/>
                    <a:p>
                      <a:pPr algn="l" fontAlgn="b"/>
                      <a:r>
                        <a:rPr lang="en-US" sz="1100" b="0" i="0" u="none" strike="noStrike" dirty="0">
                          <a:solidFill>
                            <a:srgbClr val="000000"/>
                          </a:solidFill>
                          <a:effectLst/>
                          <a:latin typeface="Calibri"/>
                        </a:rPr>
                        <a:t>    Throughput </a:t>
                      </a:r>
                      <a:r>
                        <a:rPr lang="en-US" sz="1100" b="0" i="0" u="none" strike="noStrike" dirty="0" err="1">
                          <a:solidFill>
                            <a:srgbClr val="000000"/>
                          </a:solidFill>
                          <a:effectLst/>
                          <a:latin typeface="Calibri"/>
                        </a:rPr>
                        <a:t>charES</a:t>
                      </a:r>
                      <a:r>
                        <a:rPr lang="en-US" sz="1100" b="0" i="0" u="none" strike="noStrike" dirty="0">
                          <a:solidFill>
                            <a:srgbClr val="000000"/>
                          </a:solidFill>
                          <a:effectLst/>
                          <a:latin typeface="Calibri"/>
                        </a:rPr>
                        <a:t> / tariffs</a:t>
                      </a:r>
                    </a:p>
                  </a:txBody>
                  <a:tcPr marL="9624" marR="9624" marT="9624"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45</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rgbClr val="000000"/>
                          </a:solidFill>
                          <a:effectLst/>
                          <a:latin typeface="Calibri"/>
                        </a:rPr>
                        <a:t>Low</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dirty="0">
                        <a:solidFill>
                          <a:srgbClr val="000000"/>
                        </a:solidFill>
                        <a:effectLst/>
                        <a:latin typeface="Calibri"/>
                      </a:endParaRP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bl>
          </a:graphicData>
        </a:graphic>
      </p:graphicFrame>
      <p:sp>
        <p:nvSpPr>
          <p:cNvPr id="10" name="Oval 9"/>
          <p:cNvSpPr/>
          <p:nvPr/>
        </p:nvSpPr>
        <p:spPr>
          <a:xfrm>
            <a:off x="461963" y="3454643"/>
            <a:ext cx="4234656" cy="3998396"/>
          </a:xfrm>
          <a:prstGeom prst="ellipse">
            <a:avLst/>
          </a:prstGeom>
          <a:solidFill>
            <a:schemeClr val="accent2">
              <a:alpha val="0"/>
            </a:schemeClr>
          </a:solid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773613" y="3396569"/>
            <a:ext cx="1770856" cy="3902482"/>
          </a:xfrm>
          <a:prstGeom prst="ellipse">
            <a:avLst/>
          </a:prstGeom>
          <a:solidFill>
            <a:schemeClr val="accent2">
              <a:alpha val="0"/>
            </a:schemeClr>
          </a:solid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211701" y="3678275"/>
            <a:ext cx="538956" cy="373179"/>
          </a:xfrm>
          <a:prstGeom prst="rect">
            <a:avLst/>
          </a:prstGeom>
          <a:noFill/>
        </p:spPr>
        <p:txBody>
          <a:bodyPr wrap="square" rtlCol="0">
            <a:spAutoFit/>
          </a:bodyPr>
          <a:lstStyle/>
          <a:p>
            <a:pPr algn="ctr"/>
            <a:r>
              <a:rPr lang="nl-NL" b="1" dirty="0">
                <a:solidFill>
                  <a:srgbClr val="FF0000"/>
                </a:solidFill>
              </a:rPr>
              <a:t>1</a:t>
            </a:r>
            <a:endParaRPr lang="en-US" b="1" dirty="0">
              <a:solidFill>
                <a:srgbClr val="FF0000"/>
              </a:solidFill>
            </a:endParaRPr>
          </a:p>
        </p:txBody>
      </p:sp>
      <p:sp>
        <p:nvSpPr>
          <p:cNvPr id="16" name="TextBox 15"/>
          <p:cNvSpPr txBox="1"/>
          <p:nvPr/>
        </p:nvSpPr>
        <p:spPr>
          <a:xfrm>
            <a:off x="5375527" y="3778941"/>
            <a:ext cx="538956" cy="373179"/>
          </a:xfrm>
          <a:prstGeom prst="rect">
            <a:avLst/>
          </a:prstGeom>
          <a:noFill/>
        </p:spPr>
        <p:txBody>
          <a:bodyPr wrap="square" rtlCol="0">
            <a:spAutoFit/>
          </a:bodyPr>
          <a:lstStyle/>
          <a:p>
            <a:pPr algn="ctr"/>
            <a:r>
              <a:rPr lang="nl-NL" b="1" dirty="0">
                <a:solidFill>
                  <a:srgbClr val="FF0000"/>
                </a:solidFill>
              </a:rPr>
              <a:t>2</a:t>
            </a:r>
            <a:endParaRPr lang="en-US" b="1" dirty="0">
              <a:solidFill>
                <a:srgbClr val="FF0000"/>
              </a:solidFill>
            </a:endParaRPr>
          </a:p>
        </p:txBody>
      </p:sp>
      <p:sp>
        <p:nvSpPr>
          <p:cNvPr id="15" name="TextBox 14">
            <a:extLst>
              <a:ext uri="{FF2B5EF4-FFF2-40B4-BE49-F238E27FC236}">
                <a16:creationId xmlns:a16="http://schemas.microsoft.com/office/drawing/2014/main" id="{90388777-F742-88C9-BF62-9EE74CE4E199}"/>
              </a:ext>
            </a:extLst>
          </p:cNvPr>
          <p:cNvSpPr txBox="1"/>
          <p:nvPr/>
        </p:nvSpPr>
        <p:spPr>
          <a:xfrm>
            <a:off x="180058" y="2180010"/>
            <a:ext cx="9904251" cy="1301510"/>
          </a:xfrm>
          <a:prstGeom prst="rect">
            <a:avLst/>
          </a:prstGeom>
          <a:noFill/>
        </p:spPr>
        <p:txBody>
          <a:bodyPr wrap="square">
            <a:spAutoFit/>
          </a:bodyPr>
          <a:lstStyle/>
          <a:p>
            <a:r>
              <a:rPr lang="en-US" sz="2400" b="1" dirty="0">
                <a:solidFill>
                  <a:srgbClr val="FF0000"/>
                </a:solidFill>
                <a:latin typeface="Book Antiqua" panose="02040602050305030304" pitchFamily="18" charset="0"/>
              </a:rPr>
              <a:t>Build the Audit Test Program (cont’d)</a:t>
            </a:r>
          </a:p>
          <a:p>
            <a:pPr marL="269474" lvl="1" indent="0">
              <a:buNone/>
            </a:pPr>
            <a:r>
              <a:rPr lang="en-US" sz="1819" dirty="0">
                <a:solidFill>
                  <a:srgbClr val="0000CC"/>
                </a:solidFill>
              </a:rPr>
              <a:t>1. Build the cost category spreadsheet</a:t>
            </a:r>
          </a:p>
          <a:p>
            <a:pPr marL="538947" lvl="1" indent="-269474">
              <a:buNone/>
            </a:pPr>
            <a:r>
              <a:rPr lang="en-US" sz="1819" dirty="0">
                <a:solidFill>
                  <a:srgbClr val="0000CC"/>
                </a:solidFill>
              </a:rPr>
              <a:t>2. Risk based on size depends on relative size of the expenditure class compared to total expenditures and is calculated automatically</a:t>
            </a:r>
          </a:p>
        </p:txBody>
      </p:sp>
      <p:sp>
        <p:nvSpPr>
          <p:cNvPr id="18" name="TextBox 17">
            <a:extLst>
              <a:ext uri="{FF2B5EF4-FFF2-40B4-BE49-F238E27FC236}">
                <a16:creationId xmlns:a16="http://schemas.microsoft.com/office/drawing/2014/main" id="{D535B866-1A17-DB77-B872-4EB111C37E04}"/>
              </a:ext>
            </a:extLst>
          </p:cNvPr>
          <p:cNvSpPr txBox="1"/>
          <p:nvPr/>
        </p:nvSpPr>
        <p:spPr>
          <a:xfrm>
            <a:off x="180058" y="1621774"/>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19" name="Title 3">
            <a:extLst>
              <a:ext uri="{FF2B5EF4-FFF2-40B4-BE49-F238E27FC236}">
                <a16:creationId xmlns:a16="http://schemas.microsoft.com/office/drawing/2014/main" id="{63A2E6CD-A96A-6EBB-3398-A799935E32E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418636618"/>
      </p:ext>
    </p:extLst>
  </p:cSld>
  <p:clrMapOvr>
    <a:masterClrMapping/>
  </p:clrMapOvr>
  <p:transition>
    <p:fade/>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D32BAE6A-B452-4007-8177-56DD051636F9}" type="slidenum">
              <a:rPr lang="en-US" smtClean="0"/>
              <a:pPr/>
              <a:t>285</a:t>
            </a:fld>
            <a:endParaRPr lang="en-US" dirty="0"/>
          </a:p>
        </p:txBody>
      </p:sp>
      <p:sp>
        <p:nvSpPr>
          <p:cNvPr id="11" name="TextBox 10"/>
          <p:cNvSpPr txBox="1"/>
          <p:nvPr/>
        </p:nvSpPr>
        <p:spPr>
          <a:xfrm>
            <a:off x="1154906" y="4879398"/>
            <a:ext cx="615950" cy="373179"/>
          </a:xfrm>
          <a:prstGeom prst="rect">
            <a:avLst/>
          </a:prstGeom>
          <a:noFill/>
        </p:spPr>
        <p:txBody>
          <a:bodyPr wrap="square" rtlCol="0">
            <a:spAutoFit/>
          </a:bodyPr>
          <a:lstStyle/>
          <a:p>
            <a:pPr algn="ctr"/>
            <a:r>
              <a:rPr lang="nl-NL" b="1" dirty="0">
                <a:solidFill>
                  <a:srgbClr val="FF0000"/>
                </a:solidFill>
              </a:rPr>
              <a:t>1</a:t>
            </a:r>
            <a:endParaRPr lang="en-US" b="1" dirty="0">
              <a:solidFill>
                <a:srgbClr val="FF0000"/>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3155037702"/>
              </p:ext>
            </p:extLst>
          </p:nvPr>
        </p:nvGraphicFramePr>
        <p:xfrm>
          <a:off x="923927" y="4769407"/>
          <a:ext cx="8084342" cy="2221614"/>
        </p:xfrm>
        <a:graphic>
          <a:graphicData uri="http://schemas.openxmlformats.org/drawingml/2006/table">
            <a:tbl>
              <a:tblPr/>
              <a:tblGrid>
                <a:gridCol w="2078831">
                  <a:extLst>
                    <a:ext uri="{9D8B030D-6E8A-4147-A177-3AD203B41FA5}">
                      <a16:colId xmlns:a16="http://schemas.microsoft.com/office/drawing/2014/main" val="20000"/>
                    </a:ext>
                  </a:extLst>
                </a:gridCol>
                <a:gridCol w="923925">
                  <a:extLst>
                    <a:ext uri="{9D8B030D-6E8A-4147-A177-3AD203B41FA5}">
                      <a16:colId xmlns:a16="http://schemas.microsoft.com/office/drawing/2014/main" val="20001"/>
                    </a:ext>
                  </a:extLst>
                </a:gridCol>
                <a:gridCol w="1154906">
                  <a:extLst>
                    <a:ext uri="{9D8B030D-6E8A-4147-A177-3AD203B41FA5}">
                      <a16:colId xmlns:a16="http://schemas.microsoft.com/office/drawing/2014/main" val="20002"/>
                    </a:ext>
                  </a:extLst>
                </a:gridCol>
                <a:gridCol w="1770856">
                  <a:extLst>
                    <a:ext uri="{9D8B030D-6E8A-4147-A177-3AD203B41FA5}">
                      <a16:colId xmlns:a16="http://schemas.microsoft.com/office/drawing/2014/main" val="20003"/>
                    </a:ext>
                  </a:extLst>
                </a:gridCol>
                <a:gridCol w="2155824">
                  <a:extLst>
                    <a:ext uri="{9D8B030D-6E8A-4147-A177-3AD203B41FA5}">
                      <a16:colId xmlns:a16="http://schemas.microsoft.com/office/drawing/2014/main" val="20004"/>
                    </a:ext>
                  </a:extLst>
                </a:gridCol>
              </a:tblGrid>
              <a:tr h="581579">
                <a:tc>
                  <a:txBody>
                    <a:bodyPr/>
                    <a:lstStyle/>
                    <a:p>
                      <a:pPr algn="l" fontAlgn="t"/>
                      <a:r>
                        <a:rPr lang="en-US" sz="1100" b="1" i="0" u="none" strike="noStrike" dirty="0">
                          <a:solidFill>
                            <a:srgbClr val="000000"/>
                          </a:solidFill>
                          <a:effectLst/>
                          <a:latin typeface="Calibri"/>
                        </a:rPr>
                        <a:t>EXPENDITURE</a:t>
                      </a:r>
                      <a:br>
                        <a:rPr lang="en-US" sz="1100" b="1" i="0" u="none" strike="noStrike" dirty="0">
                          <a:solidFill>
                            <a:srgbClr val="000000"/>
                          </a:solidFill>
                          <a:effectLst/>
                          <a:latin typeface="Calibri"/>
                        </a:rPr>
                      </a:br>
                      <a:r>
                        <a:rPr lang="en-US" sz="1100" b="1" i="0" u="none" strike="noStrike" dirty="0">
                          <a:solidFill>
                            <a:srgbClr val="000000"/>
                          </a:solidFill>
                          <a:effectLst/>
                          <a:latin typeface="Calibri"/>
                        </a:rPr>
                        <a:t> </a:t>
                      </a:r>
                      <a:r>
                        <a:rPr lang="en-US" sz="1100" b="0" i="0" u="sng" strike="noStrike" dirty="0">
                          <a:solidFill>
                            <a:srgbClr val="000000"/>
                          </a:solidFill>
                          <a:effectLst/>
                          <a:latin typeface="Calibri"/>
                        </a:rPr>
                        <a:t>Category</a:t>
                      </a:r>
                      <a:br>
                        <a:rPr lang="en-US" sz="1100" b="1" i="0" u="none" strike="noStrike" dirty="0">
                          <a:solidFill>
                            <a:srgbClr val="000000"/>
                          </a:solidFill>
                          <a:effectLst/>
                          <a:latin typeface="Calibri"/>
                        </a:rPr>
                      </a:br>
                      <a:r>
                        <a:rPr lang="en-US" sz="1100" b="1" i="0" u="none" strike="noStrike" dirty="0">
                          <a:solidFill>
                            <a:srgbClr val="000000"/>
                          </a:solidFill>
                          <a:effectLst/>
                          <a:latin typeface="Calibri"/>
                        </a:rPr>
                        <a:t>   </a:t>
                      </a:r>
                      <a:r>
                        <a:rPr lang="en-US" sz="1100" b="0" i="0" u="none" strike="noStrike" dirty="0">
                          <a:solidFill>
                            <a:srgbClr val="000000"/>
                          </a:solidFill>
                          <a:effectLst/>
                          <a:latin typeface="Calibri"/>
                        </a:rPr>
                        <a:t> Class</a:t>
                      </a:r>
                      <a:endParaRPr lang="en-US" sz="1100" b="1" i="0" u="none" strike="noStrike" dirty="0">
                        <a:solidFill>
                          <a:srgbClr val="000000"/>
                        </a:solidFill>
                        <a:effectLst/>
                        <a:latin typeface="Calibri"/>
                      </a:endParaRP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Total Amount</a:t>
                      </a:r>
                      <a:br>
                        <a:rPr lang="en-US" sz="1100" b="1" i="1" u="none" strike="noStrike">
                          <a:solidFill>
                            <a:srgbClr val="000000"/>
                          </a:solidFill>
                          <a:effectLst/>
                          <a:latin typeface="Calibri"/>
                        </a:rPr>
                      </a:br>
                      <a:r>
                        <a:rPr lang="en-US" sz="1100" b="1" i="1" u="none" strike="noStrike">
                          <a:solidFill>
                            <a:srgbClr val="000000"/>
                          </a:solidFill>
                          <a:effectLst/>
                          <a:latin typeface="Calibri"/>
                        </a:rPr>
                        <a:t>(mEUR)</a:t>
                      </a: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Risk based on Size</a:t>
                      </a:r>
                      <a:br>
                        <a:rPr lang="en-US" sz="1100" b="1" i="1" u="none" strike="noStrike">
                          <a:solidFill>
                            <a:srgbClr val="000000"/>
                          </a:solidFill>
                          <a:effectLst/>
                          <a:latin typeface="Calibri"/>
                        </a:rPr>
                      </a:br>
                      <a:r>
                        <a:rPr lang="en-US" sz="1100" b="1" i="1" u="none" strike="noStrike">
                          <a:solidFill>
                            <a:srgbClr val="000000"/>
                          </a:solidFill>
                          <a:effectLst/>
                          <a:latin typeface="Calibri"/>
                        </a:rPr>
                        <a:t>H/M/L</a:t>
                      </a: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Calibri"/>
                        </a:rPr>
                        <a:t>Risk based on Complexity</a:t>
                      </a:r>
                      <a:br>
                        <a:rPr lang="en-US" sz="1100" b="1" i="1" u="none" strike="noStrike" dirty="0">
                          <a:solidFill>
                            <a:srgbClr val="000000"/>
                          </a:solidFill>
                          <a:effectLst/>
                          <a:latin typeface="Calibri"/>
                        </a:rPr>
                      </a:br>
                      <a:r>
                        <a:rPr lang="en-US" sz="1100" b="1" i="1" u="none" strike="noStrike" dirty="0">
                          <a:solidFill>
                            <a:srgbClr val="000000"/>
                          </a:solidFill>
                          <a:effectLst/>
                          <a:latin typeface="Calibri"/>
                        </a:rPr>
                        <a:t>H/M/L</a:t>
                      </a:r>
                    </a:p>
                  </a:txBody>
                  <a:tcPr marL="9624" marR="9624" marT="9624"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Basis for decision Complexity</a:t>
                      </a:r>
                    </a:p>
                  </a:txBody>
                  <a:tcPr marL="9624" marR="9624" marT="9624" marB="0">
                    <a:lnL>
                      <a:noFill/>
                    </a:lnL>
                    <a:lnR>
                      <a:noFill/>
                    </a:lnR>
                    <a:lnT>
                      <a:noFill/>
                    </a:lnT>
                    <a:lnB>
                      <a:noFill/>
                    </a:lnB>
                    <a:solidFill>
                      <a:srgbClr val="D9D9D9"/>
                    </a:solidFill>
                  </a:tcPr>
                </a:tc>
                <a:extLst>
                  <a:ext uri="{0D108BD9-81ED-4DB2-BD59-A6C34878D82A}">
                    <a16:rowId xmlns:a16="http://schemas.microsoft.com/office/drawing/2014/main" val="10000"/>
                  </a:ext>
                </a:extLst>
              </a:tr>
              <a:tr h="341926">
                <a:tc>
                  <a:txBody>
                    <a:bodyPr/>
                    <a:lstStyle/>
                    <a:p>
                      <a:pPr algn="l" fontAlgn="b"/>
                      <a:r>
                        <a:rPr lang="en-US" sz="1100" b="1" i="0" u="none" strike="noStrike" dirty="0">
                          <a:solidFill>
                            <a:srgbClr val="000000"/>
                          </a:solidFill>
                          <a:effectLst/>
                          <a:latin typeface="Calibri"/>
                        </a:rPr>
                        <a:t>OPEX</a:t>
                      </a:r>
                    </a:p>
                  </a:txBody>
                  <a:tcPr marL="9624" marR="9624" marT="9624"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 </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dirty="0">
                        <a:solidFill>
                          <a:srgbClr val="000000"/>
                        </a:solidFill>
                        <a:effectLst/>
                        <a:latin typeface="Calibri"/>
                      </a:endParaRPr>
                    </a:p>
                  </a:txBody>
                  <a:tcPr marL="9624" marR="9624" marT="962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1" i="0" u="none" strike="noStrike">
                          <a:solidFill>
                            <a:srgbClr val="000000"/>
                          </a:solidFill>
                          <a:effectLst/>
                          <a:latin typeface="Calibri"/>
                        </a:rPr>
                        <a:t>Click to Select</a:t>
                      </a:r>
                    </a:p>
                  </a:txBody>
                  <a:tcPr marL="9624" marR="9624" marT="9624" marB="0" anchor="b">
                    <a:lnL>
                      <a:noFill/>
                    </a:lnL>
                    <a:lnR>
                      <a:noFill/>
                    </a:lnR>
                    <a:lnT>
                      <a:noFill/>
                    </a:lnT>
                    <a:lnB>
                      <a:noFill/>
                    </a:lnB>
                    <a:solidFill>
                      <a:srgbClr val="D9D9D9"/>
                    </a:solidFill>
                  </a:tcPr>
                </a:tc>
                <a:tc>
                  <a:txBody>
                    <a:bodyPr/>
                    <a:lstStyle/>
                    <a:p>
                      <a:pPr algn="l" fontAlgn="b"/>
                      <a:endParaRPr lang="en-US" sz="1100" b="0" i="0" u="none" strike="noStrike">
                        <a:solidFill>
                          <a:srgbClr val="000000"/>
                        </a:solidFill>
                        <a:effectLst/>
                        <a:latin typeface="Calibri"/>
                      </a:endParaRPr>
                    </a:p>
                  </a:txBody>
                  <a:tcPr marL="9624" marR="9624" marT="9624" marB="0" anchor="b">
                    <a:lnL>
                      <a:noFill/>
                    </a:lnL>
                    <a:lnR>
                      <a:noFill/>
                    </a:lnR>
                    <a:lnT>
                      <a:noFill/>
                    </a:lnT>
                    <a:lnB>
                      <a:noFill/>
                    </a:lnB>
                  </a:tcPr>
                </a:tc>
                <a:extLst>
                  <a:ext uri="{0D108BD9-81ED-4DB2-BD59-A6C34878D82A}">
                    <a16:rowId xmlns:a16="http://schemas.microsoft.com/office/drawing/2014/main" val="10001"/>
                  </a:ext>
                </a:extLst>
              </a:tr>
              <a:tr h="179010">
                <a:tc>
                  <a:txBody>
                    <a:bodyPr/>
                    <a:lstStyle/>
                    <a:p>
                      <a:pPr algn="l" fontAlgn="b"/>
                      <a:r>
                        <a:rPr lang="en-US" sz="1100" b="0" i="0" u="sng" strike="noStrike" dirty="0">
                          <a:solidFill>
                            <a:srgbClr val="000000"/>
                          </a:solidFill>
                          <a:effectLst/>
                          <a:latin typeface="Calibri"/>
                        </a:rPr>
                        <a:t> Direct Expenditure</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 </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000000"/>
                        </a:solidFill>
                        <a:effectLst/>
                        <a:latin typeface="Calibri"/>
                      </a:endParaRPr>
                    </a:p>
                  </a:txBody>
                  <a:tcPr marL="9624" marR="9624" marT="962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9624" marR="9624" marT="96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9624" marR="9624" marT="9624" marB="0" anchor="b">
                    <a:lnL>
                      <a:noFill/>
                    </a:lnL>
                    <a:lnR>
                      <a:noFill/>
                    </a:lnR>
                    <a:lnT>
                      <a:noFill/>
                    </a:lnT>
                    <a:lnB>
                      <a:noFill/>
                    </a:lnB>
                  </a:tcPr>
                </a:tc>
                <a:extLst>
                  <a:ext uri="{0D108BD9-81ED-4DB2-BD59-A6C34878D82A}">
                    <a16:rowId xmlns:a16="http://schemas.microsoft.com/office/drawing/2014/main" val="10002"/>
                  </a:ext>
                </a:extLst>
              </a:tr>
              <a:tr h="185048">
                <a:tc>
                  <a:txBody>
                    <a:bodyPr/>
                    <a:lstStyle/>
                    <a:p>
                      <a:pPr algn="l" fontAlgn="b"/>
                      <a:r>
                        <a:rPr lang="en-US" sz="1100" b="0" i="0" u="none" strike="noStrike">
                          <a:solidFill>
                            <a:srgbClr val="000000"/>
                          </a:solidFill>
                          <a:effectLst/>
                          <a:latin typeface="Calibri"/>
                        </a:rPr>
                        <a:t>    Operate wells and facilities</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201</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Low</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a:solidFill>
                            <a:srgbClr val="000000"/>
                          </a:solidFill>
                          <a:effectLst/>
                          <a:latin typeface="Calibri"/>
                        </a:rPr>
                        <a:t>&lt;text&gt;</a:t>
                      </a: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546331">
                <a:tc>
                  <a:txBody>
                    <a:bodyPr/>
                    <a:lstStyle/>
                    <a:p>
                      <a:pPr algn="l" fontAlgn="b"/>
                      <a:r>
                        <a:rPr lang="en-US" sz="1100" b="0" i="0" u="none" strike="noStrike">
                          <a:solidFill>
                            <a:srgbClr val="000000"/>
                          </a:solidFill>
                          <a:effectLst/>
                          <a:latin typeface="Calibri"/>
                        </a:rPr>
                        <a:t>    Maintain facilities</a:t>
                      </a:r>
                    </a:p>
                  </a:txBody>
                  <a:tcPr marL="9624" marR="9624" marT="9624"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36</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Medium</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Calibri"/>
                      </a:endParaRP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193860">
                <a:tc>
                  <a:txBody>
                    <a:bodyPr/>
                    <a:lstStyle/>
                    <a:p>
                      <a:pPr algn="l" fontAlgn="b"/>
                      <a:r>
                        <a:rPr lang="en-US" sz="1100" b="0" i="0" u="none" strike="noStrike">
                          <a:solidFill>
                            <a:srgbClr val="000000"/>
                          </a:solidFill>
                          <a:effectLst/>
                          <a:latin typeface="Calibri"/>
                        </a:rPr>
                        <a:t>    Maintain wells</a:t>
                      </a:r>
                    </a:p>
                  </a:txBody>
                  <a:tcPr marL="9624" marR="9624" marT="9624"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110</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Low</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Calibri"/>
                      </a:endParaRP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193860">
                <a:tc>
                  <a:txBody>
                    <a:bodyPr/>
                    <a:lstStyle/>
                    <a:p>
                      <a:pPr algn="l" fontAlgn="b"/>
                      <a:r>
                        <a:rPr lang="en-US" sz="1100" b="0" i="0" u="none" strike="noStrike" dirty="0">
                          <a:solidFill>
                            <a:srgbClr val="000000"/>
                          </a:solidFill>
                          <a:effectLst/>
                          <a:latin typeface="Calibri"/>
                        </a:rPr>
                        <a:t>    Throughput </a:t>
                      </a:r>
                      <a:r>
                        <a:rPr lang="en-US" sz="1100" b="0" i="0" u="none" strike="noStrike" dirty="0" err="1">
                          <a:solidFill>
                            <a:srgbClr val="000000"/>
                          </a:solidFill>
                          <a:effectLst/>
                          <a:latin typeface="Calibri"/>
                        </a:rPr>
                        <a:t>charES</a:t>
                      </a:r>
                      <a:r>
                        <a:rPr lang="en-US" sz="1100" b="0" i="0" u="none" strike="noStrike" dirty="0">
                          <a:solidFill>
                            <a:srgbClr val="000000"/>
                          </a:solidFill>
                          <a:effectLst/>
                          <a:latin typeface="Calibri"/>
                        </a:rPr>
                        <a:t> / tariffs</a:t>
                      </a:r>
                    </a:p>
                  </a:txBody>
                  <a:tcPr marL="9624" marR="9624" marT="9624"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45</a:t>
                      </a:r>
                    </a:p>
                  </a:txBody>
                  <a:tcPr marL="9624" marR="9624" marT="962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High</a:t>
                      </a:r>
                    </a:p>
                  </a:txBody>
                  <a:tcPr marL="9624" marR="9624" marT="9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rgbClr val="000000"/>
                          </a:solidFill>
                          <a:effectLst/>
                          <a:latin typeface="Calibri"/>
                        </a:rPr>
                        <a:t>Low</a:t>
                      </a:r>
                    </a:p>
                  </a:txBody>
                  <a:tcPr marL="9624" marR="9624" marT="962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dirty="0">
                        <a:solidFill>
                          <a:srgbClr val="000000"/>
                        </a:solidFill>
                        <a:effectLst/>
                        <a:latin typeface="Calibri"/>
                      </a:endParaRPr>
                    </a:p>
                  </a:txBody>
                  <a:tcPr marL="9624" marR="9624" marT="9624" marB="0" anchor="b">
                    <a:lnL w="190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bl>
          </a:graphicData>
        </a:graphic>
      </p:graphicFrame>
      <p:sp>
        <p:nvSpPr>
          <p:cNvPr id="10" name="Oval 9"/>
          <p:cNvSpPr/>
          <p:nvPr/>
        </p:nvSpPr>
        <p:spPr>
          <a:xfrm>
            <a:off x="4424392" y="4564705"/>
            <a:ext cx="2876266" cy="2600302"/>
          </a:xfrm>
          <a:prstGeom prst="ellipse">
            <a:avLst/>
          </a:prstGeom>
          <a:solidFill>
            <a:schemeClr val="accent2">
              <a:alpha val="0"/>
            </a:schemeClr>
          </a:solid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42632" y="5858285"/>
            <a:ext cx="538956" cy="373179"/>
          </a:xfrm>
          <a:prstGeom prst="rect">
            <a:avLst/>
          </a:prstGeom>
          <a:noFill/>
        </p:spPr>
        <p:txBody>
          <a:bodyPr wrap="square" rtlCol="0">
            <a:spAutoFit/>
          </a:bodyPr>
          <a:lstStyle/>
          <a:p>
            <a:pPr algn="ctr"/>
            <a:r>
              <a:rPr lang="nl-NL" b="1" dirty="0">
                <a:solidFill>
                  <a:srgbClr val="FF0000"/>
                </a:solidFill>
              </a:rPr>
              <a:t>3</a:t>
            </a:r>
            <a:endParaRPr lang="en-US" b="1" dirty="0">
              <a:solidFill>
                <a:srgbClr val="FF0000"/>
              </a:solidFill>
            </a:endParaRPr>
          </a:p>
        </p:txBody>
      </p:sp>
      <p:sp>
        <p:nvSpPr>
          <p:cNvPr id="13" name="TextBox 12">
            <a:extLst>
              <a:ext uri="{FF2B5EF4-FFF2-40B4-BE49-F238E27FC236}">
                <a16:creationId xmlns:a16="http://schemas.microsoft.com/office/drawing/2014/main" id="{41670C35-320A-1D88-D1D3-A5CF48BE98D0}"/>
              </a:ext>
            </a:extLst>
          </p:cNvPr>
          <p:cNvSpPr txBox="1"/>
          <p:nvPr/>
        </p:nvSpPr>
        <p:spPr>
          <a:xfrm>
            <a:off x="252066" y="2537919"/>
            <a:ext cx="9505056" cy="2079800"/>
          </a:xfrm>
          <a:prstGeom prst="rect">
            <a:avLst/>
          </a:prstGeom>
          <a:noFill/>
        </p:spPr>
        <p:txBody>
          <a:bodyPr wrap="square">
            <a:spAutoFit/>
          </a:bodyPr>
          <a:lstStyle/>
          <a:p>
            <a:r>
              <a:rPr lang="en-US" sz="2000" b="1" dirty="0">
                <a:solidFill>
                  <a:srgbClr val="FF0000"/>
                </a:solidFill>
                <a:latin typeface="Book Antiqua" panose="02040602050305030304" pitchFamily="18" charset="0"/>
              </a:rPr>
              <a:t>Build the Audit Test Program (cont’d)</a:t>
            </a:r>
          </a:p>
          <a:p>
            <a:pPr marL="269474" lvl="1" indent="0">
              <a:buNone/>
            </a:pPr>
            <a:r>
              <a:rPr lang="en-US" sz="1819" dirty="0">
                <a:solidFill>
                  <a:srgbClr val="0000CC"/>
                </a:solidFill>
                <a:latin typeface="Book Antiqua" panose="02040602050305030304" pitchFamily="18" charset="0"/>
              </a:rPr>
              <a:t>3. Risk based on complexity (High/Medium/Low) is based on:</a:t>
            </a:r>
          </a:p>
          <a:p>
            <a:pPr marL="1114222" lvl="2" indent="-342900">
              <a:buFont typeface="Arial" panose="020B0604020202020204" pitchFamily="34" charset="0"/>
              <a:buChar char="•"/>
            </a:pPr>
            <a:r>
              <a:rPr lang="en-US" sz="1819" dirty="0">
                <a:solidFill>
                  <a:srgbClr val="0000CC"/>
                </a:solidFill>
                <a:latin typeface="Book Antiqua" panose="02040602050305030304" pitchFamily="18" charset="0"/>
              </a:rPr>
              <a:t>Type of expense</a:t>
            </a:r>
          </a:p>
          <a:p>
            <a:pPr marL="1114222" lvl="2" indent="-342900">
              <a:buFont typeface="Arial" panose="020B0604020202020204" pitchFamily="34" charset="0"/>
              <a:buChar char="•"/>
            </a:pPr>
            <a:r>
              <a:rPr lang="en-US" sz="1819" dirty="0">
                <a:solidFill>
                  <a:srgbClr val="0000CC"/>
                </a:solidFill>
                <a:latin typeface="Book Antiqua" panose="02040602050305030304" pitchFamily="18" charset="0"/>
              </a:rPr>
              <a:t>Allocation method used</a:t>
            </a:r>
          </a:p>
          <a:p>
            <a:pPr marL="1114222" lvl="2" indent="-342900">
              <a:buFont typeface="Arial" panose="020B0604020202020204" pitchFamily="34" charset="0"/>
              <a:buChar char="•"/>
            </a:pPr>
            <a:r>
              <a:rPr lang="en-US" sz="1819" dirty="0">
                <a:solidFill>
                  <a:srgbClr val="0000CC"/>
                </a:solidFill>
                <a:latin typeface="Book Antiqua" panose="02040602050305030304" pitchFamily="18" charset="0"/>
              </a:rPr>
              <a:t>Level of judgment involved</a:t>
            </a:r>
          </a:p>
          <a:p>
            <a:pPr marL="1114222" lvl="2" indent="-342900">
              <a:buFont typeface="Arial" panose="020B0604020202020204" pitchFamily="34" charset="0"/>
              <a:buChar char="•"/>
            </a:pPr>
            <a:r>
              <a:rPr lang="en-US" sz="1819" dirty="0">
                <a:solidFill>
                  <a:srgbClr val="0000CC"/>
                </a:solidFill>
                <a:latin typeface="Book Antiqua" panose="02040602050305030304" pitchFamily="18" charset="0"/>
              </a:rPr>
              <a:t>Complexity of accounting procedure</a:t>
            </a:r>
          </a:p>
          <a:p>
            <a:pPr marL="1114222" lvl="2" indent="-342900">
              <a:buFont typeface="Arial" panose="020B0604020202020204" pitchFamily="34" charset="0"/>
              <a:buChar char="•"/>
            </a:pPr>
            <a:r>
              <a:rPr lang="en-US" sz="1819" dirty="0">
                <a:solidFill>
                  <a:srgbClr val="0000CC"/>
                </a:solidFill>
                <a:latin typeface="Book Antiqua" panose="02040602050305030304" pitchFamily="18" charset="0"/>
              </a:rPr>
              <a:t>Specific arrangements mentioned in JV Agreement</a:t>
            </a:r>
            <a:endParaRPr lang="en-US" dirty="0"/>
          </a:p>
        </p:txBody>
      </p:sp>
      <p:sp>
        <p:nvSpPr>
          <p:cNvPr id="15" name="TextBox 14">
            <a:extLst>
              <a:ext uri="{FF2B5EF4-FFF2-40B4-BE49-F238E27FC236}">
                <a16:creationId xmlns:a16="http://schemas.microsoft.com/office/drawing/2014/main" id="{5D28BB8A-4317-25EA-92F1-A566FB7A7565}"/>
              </a:ext>
            </a:extLst>
          </p:cNvPr>
          <p:cNvSpPr txBox="1"/>
          <p:nvPr/>
        </p:nvSpPr>
        <p:spPr>
          <a:xfrm>
            <a:off x="180058" y="1621774"/>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16" name="Title 3">
            <a:extLst>
              <a:ext uri="{FF2B5EF4-FFF2-40B4-BE49-F238E27FC236}">
                <a16:creationId xmlns:a16="http://schemas.microsoft.com/office/drawing/2014/main" id="{926E88C7-A94D-4238-1FCC-BE978CB282CB}"/>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3855865244"/>
      </p:ext>
    </p:extLst>
  </p:cSld>
  <p:clrMapOvr>
    <a:masterClrMapping/>
  </p:clrMapOvr>
  <p:transition>
    <p:fade/>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D32BAE6A-B452-4007-8177-56DD051636F9}" type="slidenum">
              <a:rPr lang="en-US" smtClean="0"/>
              <a:pPr/>
              <a:t>286</a:t>
            </a:fld>
            <a:endParaRPr lang="en-US" dirty="0"/>
          </a:p>
        </p:txBody>
      </p:sp>
      <p:sp>
        <p:nvSpPr>
          <p:cNvPr id="14" name="TextBox 13"/>
          <p:cNvSpPr txBox="1"/>
          <p:nvPr/>
        </p:nvSpPr>
        <p:spPr>
          <a:xfrm>
            <a:off x="3002757" y="5663499"/>
            <a:ext cx="538956" cy="373179"/>
          </a:xfrm>
          <a:prstGeom prst="rect">
            <a:avLst/>
          </a:prstGeom>
          <a:noFill/>
        </p:spPr>
        <p:txBody>
          <a:bodyPr wrap="square" rtlCol="0">
            <a:spAutoFit/>
          </a:bodyPr>
          <a:lstStyle/>
          <a:p>
            <a:pPr algn="ctr"/>
            <a:r>
              <a:rPr lang="nl-NL" b="1" dirty="0">
                <a:solidFill>
                  <a:srgbClr val="FF0000"/>
                </a:solidFill>
              </a:rPr>
              <a:t>4</a:t>
            </a:r>
            <a:endParaRPr lang="en-US" b="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707579033"/>
              </p:ext>
            </p:extLst>
          </p:nvPr>
        </p:nvGraphicFramePr>
        <p:xfrm>
          <a:off x="1231902" y="4542505"/>
          <a:ext cx="7627221" cy="2435131"/>
        </p:xfrm>
        <a:graphic>
          <a:graphicData uri="http://schemas.openxmlformats.org/drawingml/2006/table">
            <a:tbl>
              <a:tblPr/>
              <a:tblGrid>
                <a:gridCol w="1317701">
                  <a:extLst>
                    <a:ext uri="{9D8B030D-6E8A-4147-A177-3AD203B41FA5}">
                      <a16:colId xmlns:a16="http://schemas.microsoft.com/office/drawing/2014/main" val="20000"/>
                    </a:ext>
                  </a:extLst>
                </a:gridCol>
                <a:gridCol w="3335031">
                  <a:extLst>
                    <a:ext uri="{9D8B030D-6E8A-4147-A177-3AD203B41FA5}">
                      <a16:colId xmlns:a16="http://schemas.microsoft.com/office/drawing/2014/main" val="20001"/>
                    </a:ext>
                  </a:extLst>
                </a:gridCol>
                <a:gridCol w="2974489">
                  <a:extLst>
                    <a:ext uri="{9D8B030D-6E8A-4147-A177-3AD203B41FA5}">
                      <a16:colId xmlns:a16="http://schemas.microsoft.com/office/drawing/2014/main" val="20002"/>
                    </a:ext>
                  </a:extLst>
                </a:gridCol>
              </a:tblGrid>
              <a:tr h="690161">
                <a:tc>
                  <a:txBody>
                    <a:bodyPr/>
                    <a:lstStyle/>
                    <a:p>
                      <a:pPr algn="l" fontAlgn="t"/>
                      <a:r>
                        <a:rPr lang="en-US" sz="1100" b="1" i="1" u="none" strike="noStrike" dirty="0">
                          <a:solidFill>
                            <a:srgbClr val="000000"/>
                          </a:solidFill>
                          <a:effectLst/>
                          <a:latin typeface="Calibri"/>
                        </a:rPr>
                        <a:t>Key Focus Area</a:t>
                      </a:r>
                      <a:br>
                        <a:rPr lang="en-US" sz="1100" b="1" i="1" u="none" strike="noStrike" dirty="0">
                          <a:solidFill>
                            <a:srgbClr val="000000"/>
                          </a:solidFill>
                          <a:effectLst/>
                          <a:latin typeface="Calibri"/>
                        </a:rPr>
                      </a:br>
                      <a:endParaRPr lang="en-US" sz="1100" b="1" i="1" u="none" strike="noStrike" dirty="0">
                        <a:solidFill>
                          <a:srgbClr val="000000"/>
                        </a:solidFill>
                        <a:effectLst/>
                        <a:latin typeface="Calibri"/>
                      </a:endParaRPr>
                    </a:p>
                  </a:txBody>
                  <a:tcPr marL="0" marR="0" marT="0"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Calibri"/>
                        </a:rPr>
                        <a:t>Basis for decision</a:t>
                      </a:r>
                      <a:br>
                        <a:rPr lang="en-US" sz="1100" b="1" i="1" u="none" strike="noStrike" dirty="0">
                          <a:solidFill>
                            <a:srgbClr val="000000"/>
                          </a:solidFill>
                          <a:effectLst/>
                          <a:latin typeface="Calibri"/>
                        </a:rPr>
                      </a:br>
                      <a:r>
                        <a:rPr lang="en-US" sz="1100" b="1" i="1" u="none" strike="noStrike" dirty="0">
                          <a:solidFill>
                            <a:srgbClr val="000000"/>
                          </a:solidFill>
                          <a:effectLst/>
                          <a:latin typeface="Calibri"/>
                        </a:rPr>
                        <a:t>Key Focus Area</a:t>
                      </a:r>
                    </a:p>
                  </a:txBody>
                  <a:tcPr marL="0" marR="0" marT="0" marB="0">
                    <a:lnL>
                      <a:noFill/>
                    </a:lnL>
                    <a:lnR>
                      <a:noFill/>
                    </a:lnR>
                    <a:lnT>
                      <a:noFill/>
                    </a:lnT>
                    <a:lnB>
                      <a:noFill/>
                    </a:lnB>
                    <a:solidFill>
                      <a:srgbClr val="D9D9D9"/>
                    </a:solidFill>
                  </a:tcPr>
                </a:tc>
                <a:tc>
                  <a:txBody>
                    <a:bodyPr/>
                    <a:lstStyle/>
                    <a:p>
                      <a:pPr algn="l" fontAlgn="t"/>
                      <a:r>
                        <a:rPr lang="en-US" sz="1100" b="1" i="1" u="none" strike="noStrike" dirty="0">
                          <a:solidFill>
                            <a:srgbClr val="000000"/>
                          </a:solidFill>
                          <a:effectLst/>
                          <a:latin typeface="Calibri"/>
                        </a:rPr>
                        <a:t>Sampling</a:t>
                      </a:r>
                    </a:p>
                  </a:txBody>
                  <a:tcPr marL="0" marR="0" marT="0" marB="0">
                    <a:lnL>
                      <a:noFill/>
                    </a:lnL>
                    <a:lnR>
                      <a:noFill/>
                    </a:lnR>
                    <a:lnT>
                      <a:noFill/>
                    </a:lnT>
                    <a:lnB>
                      <a:noFill/>
                    </a:lnB>
                    <a:solidFill>
                      <a:srgbClr val="D9D9D9"/>
                    </a:solidFill>
                  </a:tcPr>
                </a:tc>
                <a:extLst>
                  <a:ext uri="{0D108BD9-81ED-4DB2-BD59-A6C34878D82A}">
                    <a16:rowId xmlns:a16="http://schemas.microsoft.com/office/drawing/2014/main" val="10000"/>
                  </a:ext>
                </a:extLst>
              </a:tr>
              <a:tr h="209140">
                <a:tc>
                  <a:txBody>
                    <a:bodyPr/>
                    <a:lstStyle/>
                    <a:p>
                      <a:pPr algn="l" fontAlgn="b"/>
                      <a:r>
                        <a:rPr lang="en-US" sz="1100" b="1" i="0" u="none" strike="noStrike">
                          <a:solidFill>
                            <a:srgbClr val="000000"/>
                          </a:solidFill>
                          <a:effectLst/>
                          <a:latin typeface="Calibri"/>
                        </a:rPr>
                        <a:t>Click to Select</a:t>
                      </a:r>
                    </a:p>
                  </a:txBody>
                  <a:tcPr marL="0" marR="0" marT="0" marB="0" anchor="b">
                    <a:lnL>
                      <a:noFill/>
                    </a:lnL>
                    <a:lnR>
                      <a:noFill/>
                    </a:lnR>
                    <a:lnT>
                      <a:noFill/>
                    </a:lnT>
                    <a:lnB>
                      <a:noFill/>
                    </a:lnB>
                    <a:solidFill>
                      <a:srgbClr val="D9D9D9"/>
                    </a:solidFill>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70C0"/>
                        </a:solidFill>
                        <a:effectLst/>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1"/>
                  </a:ext>
                </a:extLst>
              </a:tr>
              <a:tr h="207792">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70C0"/>
                        </a:solidFill>
                        <a:effectLst/>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2"/>
                  </a:ext>
                </a:extLst>
              </a:tr>
              <a:tr h="219596">
                <a:tc>
                  <a:txBody>
                    <a:bodyPr/>
                    <a:lstStyle/>
                    <a:p>
                      <a:pPr algn="l" fontAlgn="b"/>
                      <a:r>
                        <a:rPr lang="en-US" sz="1100" b="0" i="0" u="none" strike="noStrike">
                          <a:solidFill>
                            <a:srgbClr val="000000"/>
                          </a:solidFill>
                          <a:effectLst/>
                          <a:latin typeface="Calibri"/>
                        </a:rPr>
                        <a:t>No</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a:solidFill>
                            <a:srgbClr val="000000"/>
                          </a:solidFill>
                          <a:effectLst/>
                          <a:latin typeface="Calibri"/>
                        </a:rPr>
                        <a:t>&lt;text&gt;</a:t>
                      </a: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Calibri"/>
                        </a:rPr>
                        <a:t>Test 25 items</a:t>
                      </a:r>
                    </a:p>
                  </a:txBody>
                  <a:tcPr marL="0" marR="0" marT="0" marB="0" anchor="b">
                    <a:lnL>
                      <a:noFill/>
                    </a:lnL>
                    <a:lnR>
                      <a:noFill/>
                    </a:lnR>
                    <a:lnT>
                      <a:noFill/>
                    </a:lnT>
                    <a:lnB>
                      <a:noFill/>
                    </a:lnB>
                  </a:tcPr>
                </a:tc>
                <a:extLst>
                  <a:ext uri="{0D108BD9-81ED-4DB2-BD59-A6C34878D82A}">
                    <a16:rowId xmlns:a16="http://schemas.microsoft.com/office/drawing/2014/main" val="10003"/>
                  </a:ext>
                </a:extLst>
              </a:tr>
              <a:tr h="648334">
                <a:tc>
                  <a:txBody>
                    <a:bodyPr/>
                    <a:lstStyle/>
                    <a:p>
                      <a:pPr algn="l" fontAlgn="b"/>
                      <a:r>
                        <a:rPr lang="en-US" sz="1100" b="0" i="0" u="none" strike="noStrike">
                          <a:solidFill>
                            <a:srgbClr val="000000"/>
                          </a:solidFill>
                          <a:effectLst/>
                          <a:latin typeface="Calibri"/>
                        </a:rPr>
                        <a:t>Yes</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100" b="0" i="0" u="none" strike="noStrike">
                          <a:solidFill>
                            <a:srgbClr val="000000"/>
                          </a:solidFill>
                          <a:effectLst/>
                          <a:latin typeface="Calibri"/>
                        </a:rPr>
                        <a:t>Two monetary findings in 2012 audit report</a:t>
                      </a: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Calibri"/>
                        </a:rPr>
                        <a:t>Test min. 80% of total expenditure</a:t>
                      </a:r>
                    </a:p>
                  </a:txBody>
                  <a:tcPr marL="0" marR="0" marT="0" marB="0" anchor="b">
                    <a:lnL>
                      <a:noFill/>
                    </a:lnL>
                    <a:lnR>
                      <a:noFill/>
                    </a:lnR>
                    <a:lnT>
                      <a:noFill/>
                    </a:lnT>
                    <a:lnB>
                      <a:noFill/>
                    </a:lnB>
                  </a:tcPr>
                </a:tc>
                <a:extLst>
                  <a:ext uri="{0D108BD9-81ED-4DB2-BD59-A6C34878D82A}">
                    <a16:rowId xmlns:a16="http://schemas.microsoft.com/office/drawing/2014/main" val="10004"/>
                  </a:ext>
                </a:extLst>
              </a:tr>
              <a:tr h="230054">
                <a:tc>
                  <a:txBody>
                    <a:bodyPr/>
                    <a:lstStyle/>
                    <a:p>
                      <a:pPr algn="l" fontAlgn="b"/>
                      <a:r>
                        <a:rPr lang="en-US" sz="1100" b="0" i="0" u="none" strike="noStrike">
                          <a:solidFill>
                            <a:srgbClr val="000000"/>
                          </a:solidFill>
                          <a:effectLst/>
                          <a:latin typeface="Calibri"/>
                        </a:rPr>
                        <a:t>No</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a:solidFill>
                          <a:srgbClr val="000000"/>
                        </a:solidFill>
                        <a:effectLst/>
                        <a:latin typeface="Calibri"/>
                      </a:endParaRP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70C0"/>
                          </a:solidFill>
                          <a:effectLst/>
                          <a:latin typeface="Calibri"/>
                        </a:rPr>
                        <a:t>Test 25 items</a:t>
                      </a:r>
                    </a:p>
                  </a:txBody>
                  <a:tcPr marL="0" marR="0" marT="0" marB="0" anchor="b">
                    <a:lnL>
                      <a:noFill/>
                    </a:lnL>
                    <a:lnR>
                      <a:noFill/>
                    </a:lnR>
                    <a:lnT>
                      <a:noFill/>
                    </a:lnT>
                    <a:lnB>
                      <a:noFill/>
                    </a:lnB>
                  </a:tcPr>
                </a:tc>
                <a:extLst>
                  <a:ext uri="{0D108BD9-81ED-4DB2-BD59-A6C34878D82A}">
                    <a16:rowId xmlns:a16="http://schemas.microsoft.com/office/drawing/2014/main" val="10005"/>
                  </a:ext>
                </a:extLst>
              </a:tr>
              <a:tr h="230054">
                <a:tc>
                  <a:txBody>
                    <a:bodyPr/>
                    <a:lstStyle/>
                    <a:p>
                      <a:pPr algn="l" fontAlgn="b"/>
                      <a:r>
                        <a:rPr lang="en-US" sz="1100" b="0" i="0" u="none" strike="noStrike">
                          <a:solidFill>
                            <a:srgbClr val="000000"/>
                          </a:solidFill>
                          <a:effectLst/>
                          <a:latin typeface="Calibri"/>
                        </a:rPr>
                        <a:t>No</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100" b="0" i="0" u="none" strike="noStrike" dirty="0">
                        <a:solidFill>
                          <a:srgbClr val="000000"/>
                        </a:solidFill>
                        <a:effectLst/>
                        <a:latin typeface="Calibri"/>
                      </a:endParaRP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70C0"/>
                          </a:solidFill>
                          <a:effectLst/>
                          <a:latin typeface="Calibri"/>
                        </a:rPr>
                        <a:t>Test 25 items</a:t>
                      </a:r>
                    </a:p>
                  </a:txBody>
                  <a:tcPr marL="0" marR="0" marT="0" marB="0" anchor="b">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10" name="Oval 9"/>
          <p:cNvSpPr/>
          <p:nvPr/>
        </p:nvSpPr>
        <p:spPr>
          <a:xfrm>
            <a:off x="692944" y="4336601"/>
            <a:ext cx="3618706" cy="2900414"/>
          </a:xfrm>
          <a:prstGeom prst="ellipse">
            <a:avLst/>
          </a:prstGeom>
          <a:solidFill>
            <a:schemeClr val="accent2">
              <a:alpha val="0"/>
            </a:schemeClr>
          </a:solid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773613" y="4120140"/>
            <a:ext cx="4085509" cy="2993658"/>
          </a:xfrm>
          <a:prstGeom prst="ellipse">
            <a:avLst/>
          </a:prstGeom>
          <a:solidFill>
            <a:schemeClr val="accent2">
              <a:alpha val="0"/>
            </a:schemeClr>
          </a:solid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443717" y="4189881"/>
            <a:ext cx="461963" cy="373179"/>
          </a:xfrm>
          <a:prstGeom prst="rect">
            <a:avLst/>
          </a:prstGeom>
          <a:noFill/>
        </p:spPr>
        <p:txBody>
          <a:bodyPr wrap="square" rtlCol="0">
            <a:spAutoFit/>
          </a:bodyPr>
          <a:lstStyle/>
          <a:p>
            <a:pPr algn="ctr"/>
            <a:r>
              <a:rPr lang="nl-NL" b="1" dirty="0">
                <a:solidFill>
                  <a:srgbClr val="FF0000"/>
                </a:solidFill>
              </a:rPr>
              <a:t>5</a:t>
            </a:r>
            <a:endParaRPr lang="en-US" b="1" dirty="0">
              <a:solidFill>
                <a:srgbClr val="FF0000"/>
              </a:solidFill>
            </a:endParaRPr>
          </a:p>
        </p:txBody>
      </p:sp>
      <p:sp>
        <p:nvSpPr>
          <p:cNvPr id="12" name="TextBox 11">
            <a:extLst>
              <a:ext uri="{FF2B5EF4-FFF2-40B4-BE49-F238E27FC236}">
                <a16:creationId xmlns:a16="http://schemas.microsoft.com/office/drawing/2014/main" id="{597A5F4F-D108-22C1-4EE3-68A93C4853DF}"/>
              </a:ext>
            </a:extLst>
          </p:cNvPr>
          <p:cNvSpPr txBox="1"/>
          <p:nvPr/>
        </p:nvSpPr>
        <p:spPr>
          <a:xfrm>
            <a:off x="756122" y="2448502"/>
            <a:ext cx="9145016" cy="1799852"/>
          </a:xfrm>
          <a:prstGeom prst="rect">
            <a:avLst/>
          </a:prstGeom>
          <a:noFill/>
        </p:spPr>
        <p:txBody>
          <a:bodyPr wrap="square">
            <a:spAutoFit/>
          </a:bodyPr>
          <a:lstStyle/>
          <a:p>
            <a:r>
              <a:rPr lang="en-US" sz="2000" b="1" dirty="0">
                <a:solidFill>
                  <a:srgbClr val="0000CC"/>
                </a:solidFill>
                <a:latin typeface="Book Antiqua" panose="02040602050305030304" pitchFamily="18" charset="0"/>
              </a:rPr>
              <a:t>Build the Audit Test Program (cont’d)</a:t>
            </a:r>
          </a:p>
          <a:p>
            <a:pPr marL="269474" lvl="1" indent="0">
              <a:buNone/>
            </a:pPr>
            <a:r>
              <a:rPr lang="en-US" sz="1819" dirty="0">
                <a:solidFill>
                  <a:srgbClr val="0000CC"/>
                </a:solidFill>
                <a:latin typeface="Book Antiqua" panose="02040602050305030304" pitchFamily="18" charset="0"/>
              </a:rPr>
              <a:t>4. Whether expenditure class is a Key Focus Area, depends on:</a:t>
            </a:r>
          </a:p>
          <a:p>
            <a:pPr marL="538947" lvl="1" indent="0"/>
            <a:r>
              <a:rPr lang="en-US" sz="1819" dirty="0">
                <a:solidFill>
                  <a:srgbClr val="0000CC"/>
                </a:solidFill>
                <a:latin typeface="Book Antiqua" panose="02040602050305030304" pitchFamily="18" charset="0"/>
              </a:rPr>
              <a:t>  Previous audit findings</a:t>
            </a:r>
          </a:p>
          <a:p>
            <a:pPr marL="538947" lvl="1" indent="0"/>
            <a:r>
              <a:rPr lang="en-US" sz="1819" dirty="0">
                <a:solidFill>
                  <a:srgbClr val="0000CC"/>
                </a:solidFill>
                <a:latin typeface="Book Antiqua" panose="02040602050305030304" pitchFamily="18" charset="0"/>
              </a:rPr>
              <a:t> Other input obtained during planning phase (OCM minutes, MI reports) </a:t>
            </a:r>
          </a:p>
          <a:p>
            <a:pPr marL="538947" lvl="1" indent="-264662">
              <a:buNone/>
            </a:pPr>
            <a:r>
              <a:rPr lang="nl-NL" sz="1819" dirty="0">
                <a:solidFill>
                  <a:srgbClr val="0000CC"/>
                </a:solidFill>
                <a:latin typeface="Book Antiqua" panose="02040602050305030304" pitchFamily="18" charset="0"/>
              </a:rPr>
              <a:t>5. </a:t>
            </a:r>
            <a:r>
              <a:rPr lang="en-US" sz="1819" dirty="0">
                <a:solidFill>
                  <a:srgbClr val="0000CC"/>
                </a:solidFill>
                <a:latin typeface="Book Antiqua" panose="02040602050305030304" pitchFamily="18" charset="0"/>
              </a:rPr>
              <a:t>Testing sample is generated automatically based on expenditure class size, complexity and Key Focus Area.</a:t>
            </a:r>
          </a:p>
        </p:txBody>
      </p:sp>
      <p:sp>
        <p:nvSpPr>
          <p:cNvPr id="15" name="TextBox 14">
            <a:extLst>
              <a:ext uri="{FF2B5EF4-FFF2-40B4-BE49-F238E27FC236}">
                <a16:creationId xmlns:a16="http://schemas.microsoft.com/office/drawing/2014/main" id="{20202AE8-F2FA-B8C3-7E15-0D4009E3BB05}"/>
              </a:ext>
            </a:extLst>
          </p:cNvPr>
          <p:cNvSpPr txBox="1"/>
          <p:nvPr/>
        </p:nvSpPr>
        <p:spPr>
          <a:xfrm>
            <a:off x="180058" y="1621774"/>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16" name="Title 3">
            <a:extLst>
              <a:ext uri="{FF2B5EF4-FFF2-40B4-BE49-F238E27FC236}">
                <a16:creationId xmlns:a16="http://schemas.microsoft.com/office/drawing/2014/main" id="{FE86CB7C-E898-19C2-691A-2E3FE8778D69}"/>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1846960655"/>
      </p:ext>
    </p:extLst>
  </p:cSld>
  <p:clrMapOvr>
    <a:masterClrMapping/>
  </p:clrMapOvr>
  <p:transition>
    <p:fade/>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D32BAE6A-B452-4007-8177-56DD051636F9}" type="slidenum">
              <a:rPr lang="en-US" smtClean="0"/>
              <a:pPr/>
              <a:t>287</a:t>
            </a:fld>
            <a:endParaRPr lang="en-US" dirty="0"/>
          </a:p>
        </p:txBody>
      </p:sp>
      <p:graphicFrame>
        <p:nvGraphicFramePr>
          <p:cNvPr id="6" name="Table 5"/>
          <p:cNvGraphicFramePr>
            <a:graphicFrameLocks noGrp="1"/>
          </p:cNvGraphicFramePr>
          <p:nvPr/>
        </p:nvGraphicFramePr>
        <p:xfrm>
          <a:off x="692944" y="4697200"/>
          <a:ext cx="8392319" cy="2066347"/>
        </p:xfrm>
        <a:graphic>
          <a:graphicData uri="http://schemas.openxmlformats.org/drawingml/2006/table">
            <a:tbl>
              <a:tblPr/>
              <a:tblGrid>
                <a:gridCol w="1000919">
                  <a:extLst>
                    <a:ext uri="{9D8B030D-6E8A-4147-A177-3AD203B41FA5}">
                      <a16:colId xmlns:a16="http://schemas.microsoft.com/office/drawing/2014/main" val="20000"/>
                    </a:ext>
                  </a:extLst>
                </a:gridCol>
                <a:gridCol w="1154906">
                  <a:extLst>
                    <a:ext uri="{9D8B030D-6E8A-4147-A177-3AD203B41FA5}">
                      <a16:colId xmlns:a16="http://schemas.microsoft.com/office/drawing/2014/main" val="20001"/>
                    </a:ext>
                  </a:extLst>
                </a:gridCol>
                <a:gridCol w="2483380">
                  <a:extLst>
                    <a:ext uri="{9D8B030D-6E8A-4147-A177-3AD203B41FA5}">
                      <a16:colId xmlns:a16="http://schemas.microsoft.com/office/drawing/2014/main" val="20002"/>
                    </a:ext>
                  </a:extLst>
                </a:gridCol>
                <a:gridCol w="1674283">
                  <a:extLst>
                    <a:ext uri="{9D8B030D-6E8A-4147-A177-3AD203B41FA5}">
                      <a16:colId xmlns:a16="http://schemas.microsoft.com/office/drawing/2014/main" val="20003"/>
                    </a:ext>
                  </a:extLst>
                </a:gridCol>
                <a:gridCol w="2078831">
                  <a:extLst>
                    <a:ext uri="{9D8B030D-6E8A-4147-A177-3AD203B41FA5}">
                      <a16:colId xmlns:a16="http://schemas.microsoft.com/office/drawing/2014/main" val="20004"/>
                    </a:ext>
                  </a:extLst>
                </a:gridCol>
              </a:tblGrid>
              <a:tr h="335095">
                <a:tc>
                  <a:txBody>
                    <a:bodyPr/>
                    <a:lstStyle/>
                    <a:p>
                      <a:pPr algn="l" fontAlgn="t"/>
                      <a:r>
                        <a:rPr lang="en-US" sz="1100" b="1" i="1" u="none" strike="noStrike" dirty="0">
                          <a:solidFill>
                            <a:srgbClr val="000000"/>
                          </a:solidFill>
                          <a:effectLst/>
                          <a:latin typeface="Calibri"/>
                        </a:rPr>
                        <a:t>Who</a:t>
                      </a:r>
                    </a:p>
                  </a:txBody>
                  <a:tcPr marL="0" marR="0" marT="0"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Status</a:t>
                      </a:r>
                    </a:p>
                  </a:txBody>
                  <a:tcPr marL="0" marR="0" marT="0"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Outstanding Items/comments</a:t>
                      </a:r>
                    </a:p>
                  </a:txBody>
                  <a:tcPr marL="0" marR="0" marT="0"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Monetary Findings</a:t>
                      </a:r>
                    </a:p>
                  </a:txBody>
                  <a:tcPr marL="0" marR="0" marT="0" marB="0">
                    <a:lnL>
                      <a:noFill/>
                    </a:lnL>
                    <a:lnR>
                      <a:noFill/>
                    </a:lnR>
                    <a:lnT>
                      <a:noFill/>
                    </a:lnT>
                    <a:lnB>
                      <a:noFill/>
                    </a:lnB>
                    <a:solidFill>
                      <a:srgbClr val="D9D9D9"/>
                    </a:solidFill>
                  </a:tcPr>
                </a:tc>
                <a:tc>
                  <a:txBody>
                    <a:bodyPr/>
                    <a:lstStyle/>
                    <a:p>
                      <a:pPr algn="l" fontAlgn="t"/>
                      <a:r>
                        <a:rPr lang="en-US" sz="1100" b="1" i="1" u="none" strike="noStrike">
                          <a:solidFill>
                            <a:srgbClr val="000000"/>
                          </a:solidFill>
                          <a:effectLst/>
                          <a:latin typeface="Calibri"/>
                        </a:rPr>
                        <a:t>Procedural Findings</a:t>
                      </a:r>
                    </a:p>
                  </a:txBody>
                  <a:tcPr marL="0" marR="0" marT="0" marB="0">
                    <a:lnL>
                      <a:noFill/>
                    </a:lnL>
                    <a:lnR>
                      <a:noFill/>
                    </a:lnR>
                    <a:lnT>
                      <a:noFill/>
                    </a:lnT>
                    <a:lnB>
                      <a:noFill/>
                    </a:lnB>
                    <a:solidFill>
                      <a:srgbClr val="D9D9D9"/>
                    </a:solidFill>
                  </a:tcPr>
                </a:tc>
                <a:extLst>
                  <a:ext uri="{0D108BD9-81ED-4DB2-BD59-A6C34878D82A}">
                    <a16:rowId xmlns:a16="http://schemas.microsoft.com/office/drawing/2014/main" val="10000"/>
                  </a:ext>
                </a:extLst>
              </a:tr>
              <a:tr h="169386">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en-US" sz="1100" b="1" i="0" u="none" strike="noStrike">
                          <a:solidFill>
                            <a:srgbClr val="000000"/>
                          </a:solidFill>
                          <a:effectLst/>
                          <a:latin typeface="Calibri"/>
                        </a:rPr>
                        <a:t>Click to Select</a:t>
                      </a:r>
                    </a:p>
                  </a:txBody>
                  <a:tcPr marL="0" marR="0" marT="0" marB="0" anchor="b">
                    <a:lnL>
                      <a:noFill/>
                    </a:lnL>
                    <a:lnR>
                      <a:noFill/>
                    </a:lnR>
                    <a:lnT>
                      <a:noFill/>
                    </a:lnT>
                    <a:lnB>
                      <a:noFill/>
                    </a:lnB>
                    <a:solidFill>
                      <a:srgbClr val="D9D9D9"/>
                    </a:solidFill>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1"/>
                  </a:ext>
                </a:extLst>
              </a:tr>
              <a:tr h="169386">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2"/>
                  </a:ext>
                </a:extLst>
              </a:tr>
              <a:tr h="169386">
                <a:tc>
                  <a:txBody>
                    <a:bodyPr/>
                    <a:lstStyle/>
                    <a:p>
                      <a:pPr algn="l" fontAlgn="b"/>
                      <a:r>
                        <a:rPr lang="en-US" sz="1100" b="0" i="0" u="none" strike="noStrike">
                          <a:solidFill>
                            <a:srgbClr val="000000"/>
                          </a:solidFill>
                          <a:effectLst/>
                          <a:latin typeface="Calibri"/>
                        </a:rPr>
                        <a:t>John Johnson</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Not Started</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a:rPr>
                        <a:t>&lt;text&gt;</a:t>
                      </a: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alibri"/>
                        </a:rPr>
                        <a:t>&lt;text&gt;</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&lt;text&gt;</a:t>
                      </a:r>
                    </a:p>
                  </a:txBody>
                  <a:tcPr marL="0" marR="0" marT="0" marB="0" anchor="b">
                    <a:lnL>
                      <a:noFill/>
                    </a:lnL>
                    <a:lnR>
                      <a:noFill/>
                    </a:lnR>
                    <a:lnT>
                      <a:noFill/>
                    </a:lnT>
                    <a:lnB>
                      <a:noFill/>
                    </a:lnB>
                  </a:tcPr>
                </a:tc>
                <a:extLst>
                  <a:ext uri="{0D108BD9-81ED-4DB2-BD59-A6C34878D82A}">
                    <a16:rowId xmlns:a16="http://schemas.microsoft.com/office/drawing/2014/main" val="10003"/>
                  </a:ext>
                </a:extLst>
              </a:tr>
              <a:tr h="519396">
                <a:tc>
                  <a:txBody>
                    <a:bodyPr/>
                    <a:lstStyle/>
                    <a:p>
                      <a:pPr algn="l" fontAlgn="b"/>
                      <a:r>
                        <a:rPr lang="en-US" sz="1100" b="0" i="0" u="none" strike="noStrike">
                          <a:solidFill>
                            <a:srgbClr val="000000"/>
                          </a:solidFill>
                          <a:effectLst/>
                          <a:latin typeface="Calibri"/>
                        </a:rPr>
                        <a:t>Anna Beard</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Completed</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l" fontAlgn="b"/>
                      <a:r>
                        <a:rPr lang="en-US" sz="1100" b="0" i="0" u="none" strike="noStrike" dirty="0">
                          <a:solidFill>
                            <a:srgbClr val="000000"/>
                          </a:solidFill>
                          <a:effectLst/>
                          <a:latin typeface="Calibri"/>
                        </a:rPr>
                        <a:t>-</a:t>
                      </a: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alibri"/>
                        </a:rPr>
                        <a:t>No findings</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No findings</a:t>
                      </a:r>
                    </a:p>
                  </a:txBody>
                  <a:tcPr marL="0" marR="0" marT="0" marB="0" anchor="b">
                    <a:lnL>
                      <a:noFill/>
                    </a:lnL>
                    <a:lnR>
                      <a:noFill/>
                    </a:lnR>
                    <a:lnT>
                      <a:noFill/>
                    </a:lnT>
                    <a:lnB>
                      <a:noFill/>
                    </a:lnB>
                  </a:tcPr>
                </a:tc>
                <a:extLst>
                  <a:ext uri="{0D108BD9-81ED-4DB2-BD59-A6C34878D82A}">
                    <a16:rowId xmlns:a16="http://schemas.microsoft.com/office/drawing/2014/main" val="10004"/>
                  </a:ext>
                </a:extLst>
              </a:tr>
              <a:tr h="184302">
                <a:tc>
                  <a:txBody>
                    <a:bodyPr/>
                    <a:lstStyle/>
                    <a:p>
                      <a:pPr algn="l" fontAlgn="b"/>
                      <a:r>
                        <a:rPr lang="en-US" sz="1100" b="0" i="0" u="none" strike="noStrike">
                          <a:solidFill>
                            <a:srgbClr val="000000"/>
                          </a:solidFill>
                          <a:effectLst/>
                          <a:latin typeface="Calibri"/>
                        </a:rPr>
                        <a:t>Anna Beard</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Not Started</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endParaRPr lang="en-US" sz="1100" b="0" i="0" u="none" strike="noStrike">
                        <a:solidFill>
                          <a:srgbClr val="000000"/>
                        </a:solidFill>
                        <a:effectLst/>
                        <a:latin typeface="Calibri"/>
                      </a:endParaRP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5"/>
                  </a:ext>
                </a:extLst>
              </a:tr>
              <a:tr h="519396">
                <a:tc>
                  <a:txBody>
                    <a:bodyPr/>
                    <a:lstStyle/>
                    <a:p>
                      <a:pPr algn="l" fontAlgn="b"/>
                      <a:r>
                        <a:rPr lang="en-US" sz="1100" b="0" i="0" u="none" strike="noStrike" dirty="0">
                          <a:solidFill>
                            <a:srgbClr val="000000"/>
                          </a:solidFill>
                          <a:effectLst/>
                          <a:latin typeface="Calibri"/>
                        </a:rPr>
                        <a:t>John Johnson</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a:rPr>
                        <a:t>In Progress</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dirty="0">
                          <a:solidFill>
                            <a:srgbClr val="000000"/>
                          </a:solidFill>
                          <a:effectLst/>
                          <a:latin typeface="Calibri"/>
                        </a:rPr>
                        <a:t>6/10 Insurance invoices to be received</a:t>
                      </a:r>
                    </a:p>
                  </a:txBody>
                  <a:tcPr marL="0" marR="0" marT="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14" name="TextBox 13"/>
          <p:cNvSpPr txBox="1"/>
          <p:nvPr/>
        </p:nvSpPr>
        <p:spPr>
          <a:xfrm>
            <a:off x="923925" y="4704556"/>
            <a:ext cx="538956" cy="373179"/>
          </a:xfrm>
          <a:prstGeom prst="rect">
            <a:avLst/>
          </a:prstGeom>
          <a:noFill/>
        </p:spPr>
        <p:txBody>
          <a:bodyPr wrap="square" rtlCol="0">
            <a:spAutoFit/>
          </a:bodyPr>
          <a:lstStyle/>
          <a:p>
            <a:pPr algn="ctr"/>
            <a:r>
              <a:rPr lang="nl-NL" b="1" dirty="0">
                <a:solidFill>
                  <a:srgbClr val="FF0000"/>
                </a:solidFill>
              </a:rPr>
              <a:t>6</a:t>
            </a:r>
            <a:endParaRPr lang="en-US" b="1" dirty="0">
              <a:solidFill>
                <a:srgbClr val="FF0000"/>
              </a:solidFill>
            </a:endParaRPr>
          </a:p>
        </p:txBody>
      </p:sp>
      <p:sp>
        <p:nvSpPr>
          <p:cNvPr id="4" name="TextBox 3"/>
          <p:cNvSpPr txBox="1"/>
          <p:nvPr/>
        </p:nvSpPr>
        <p:spPr>
          <a:xfrm>
            <a:off x="2155825" y="4704556"/>
            <a:ext cx="461963" cy="373179"/>
          </a:xfrm>
          <a:prstGeom prst="rect">
            <a:avLst/>
          </a:prstGeom>
          <a:noFill/>
        </p:spPr>
        <p:txBody>
          <a:bodyPr wrap="square" rtlCol="0">
            <a:spAutoFit/>
          </a:bodyPr>
          <a:lstStyle/>
          <a:p>
            <a:pPr algn="ctr"/>
            <a:r>
              <a:rPr lang="nl-NL" b="1" dirty="0">
                <a:solidFill>
                  <a:srgbClr val="FF0000"/>
                </a:solidFill>
              </a:rPr>
              <a:t>7</a:t>
            </a:r>
            <a:endParaRPr lang="en-US" b="1" dirty="0">
              <a:solidFill>
                <a:srgbClr val="FF0000"/>
              </a:solidFill>
            </a:endParaRPr>
          </a:p>
        </p:txBody>
      </p:sp>
      <p:sp>
        <p:nvSpPr>
          <p:cNvPr id="11" name="TextBox 10"/>
          <p:cNvSpPr txBox="1"/>
          <p:nvPr/>
        </p:nvSpPr>
        <p:spPr>
          <a:xfrm>
            <a:off x="3695700" y="5077735"/>
            <a:ext cx="461963" cy="373179"/>
          </a:xfrm>
          <a:prstGeom prst="rect">
            <a:avLst/>
          </a:prstGeom>
          <a:noFill/>
        </p:spPr>
        <p:txBody>
          <a:bodyPr wrap="square" rtlCol="0">
            <a:spAutoFit/>
          </a:bodyPr>
          <a:lstStyle/>
          <a:p>
            <a:pPr algn="ctr"/>
            <a:r>
              <a:rPr lang="nl-NL" b="1" dirty="0">
                <a:solidFill>
                  <a:srgbClr val="FF0000"/>
                </a:solidFill>
              </a:rPr>
              <a:t>8</a:t>
            </a:r>
            <a:endParaRPr lang="en-US" b="1" dirty="0">
              <a:solidFill>
                <a:srgbClr val="FF0000"/>
              </a:solidFill>
            </a:endParaRPr>
          </a:p>
        </p:txBody>
      </p:sp>
      <p:sp>
        <p:nvSpPr>
          <p:cNvPr id="12" name="TextBox 11"/>
          <p:cNvSpPr txBox="1"/>
          <p:nvPr/>
        </p:nvSpPr>
        <p:spPr>
          <a:xfrm>
            <a:off x="6428978" y="4165600"/>
            <a:ext cx="461963" cy="373179"/>
          </a:xfrm>
          <a:prstGeom prst="rect">
            <a:avLst/>
          </a:prstGeom>
          <a:noFill/>
        </p:spPr>
        <p:txBody>
          <a:bodyPr wrap="square" rtlCol="0">
            <a:spAutoFit/>
          </a:bodyPr>
          <a:lstStyle/>
          <a:p>
            <a:pPr algn="ctr"/>
            <a:r>
              <a:rPr lang="nl-NL" b="1" dirty="0">
                <a:solidFill>
                  <a:srgbClr val="FF0000"/>
                </a:solidFill>
              </a:rPr>
              <a:t>9</a:t>
            </a:r>
            <a:endParaRPr lang="en-US" b="1" dirty="0">
              <a:solidFill>
                <a:srgbClr val="FF0000"/>
              </a:solidFill>
            </a:endParaRPr>
          </a:p>
        </p:txBody>
      </p:sp>
      <p:sp>
        <p:nvSpPr>
          <p:cNvPr id="15" name="Oval 14"/>
          <p:cNvSpPr/>
          <p:nvPr/>
        </p:nvSpPr>
        <p:spPr>
          <a:xfrm>
            <a:off x="4922101" y="4089594"/>
            <a:ext cx="3618706" cy="2722640"/>
          </a:xfrm>
          <a:prstGeom prst="ellipse">
            <a:avLst/>
          </a:prstGeom>
          <a:solidFill>
            <a:schemeClr val="accent2">
              <a:alpha val="0"/>
            </a:schemeClr>
          </a:solid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F07ECCA-5DB9-4AF2-6331-F74BBF372089}"/>
              </a:ext>
            </a:extLst>
          </p:cNvPr>
          <p:cNvSpPr txBox="1"/>
          <p:nvPr/>
        </p:nvSpPr>
        <p:spPr>
          <a:xfrm>
            <a:off x="468090" y="2303167"/>
            <a:ext cx="9361040" cy="2049022"/>
          </a:xfrm>
          <a:prstGeom prst="rect">
            <a:avLst/>
          </a:prstGeom>
          <a:noFill/>
        </p:spPr>
        <p:txBody>
          <a:bodyPr wrap="square">
            <a:spAutoFit/>
          </a:bodyPr>
          <a:lstStyle/>
          <a:p>
            <a:r>
              <a:rPr lang="en-US" b="1" dirty="0">
                <a:solidFill>
                  <a:srgbClr val="0000CC"/>
                </a:solidFill>
                <a:latin typeface="Book Antiqua" panose="02040602050305030304" pitchFamily="18" charset="0"/>
              </a:rPr>
              <a:t>Build the Audit Test Program (cont’d)</a:t>
            </a:r>
          </a:p>
          <a:p>
            <a:pPr marL="538947" lvl="1" indent="-269474">
              <a:buNone/>
            </a:pPr>
            <a:r>
              <a:rPr lang="en-US" sz="1819" dirty="0">
                <a:solidFill>
                  <a:srgbClr val="0000CC"/>
                </a:solidFill>
                <a:latin typeface="Book Antiqua" panose="02040602050305030304" pitchFamily="18" charset="0"/>
              </a:rPr>
              <a:t>6. Shows person responsible for performing monetary testing for a specific expenditure class </a:t>
            </a:r>
          </a:p>
          <a:p>
            <a:pPr marL="538947" lvl="1" indent="-264662">
              <a:buNone/>
            </a:pPr>
            <a:r>
              <a:rPr lang="nl-NL" sz="1819" dirty="0">
                <a:solidFill>
                  <a:srgbClr val="0000CC"/>
                </a:solidFill>
                <a:latin typeface="Book Antiqua" panose="02040602050305030304" pitchFamily="18" charset="0"/>
              </a:rPr>
              <a:t>7. </a:t>
            </a:r>
            <a:r>
              <a:rPr lang="en-US" sz="1819" dirty="0">
                <a:solidFill>
                  <a:srgbClr val="0000CC"/>
                </a:solidFill>
                <a:latin typeface="Book Antiqua" panose="02040602050305030304" pitchFamily="18" charset="0"/>
              </a:rPr>
              <a:t>Shows whether testing for a specific expenditure class is completed, in progress or ‘not started’.</a:t>
            </a:r>
          </a:p>
          <a:p>
            <a:pPr marL="538947" lvl="1" indent="-266266">
              <a:buNone/>
            </a:pPr>
            <a:r>
              <a:rPr lang="nl-NL" sz="1819" dirty="0">
                <a:solidFill>
                  <a:srgbClr val="0000CC"/>
                </a:solidFill>
                <a:latin typeface="Book Antiqua" panose="02040602050305030304" pitchFamily="18" charset="0"/>
              </a:rPr>
              <a:t>8. </a:t>
            </a:r>
            <a:r>
              <a:rPr lang="en-US" sz="1819" dirty="0">
                <a:solidFill>
                  <a:srgbClr val="0000CC"/>
                </a:solidFill>
                <a:latin typeface="Book Antiqua" panose="02040602050305030304" pitchFamily="18" charset="0"/>
              </a:rPr>
              <a:t>Details on information to be received, number of samples still to be tested etc.</a:t>
            </a:r>
          </a:p>
          <a:p>
            <a:pPr marL="538947" lvl="1" indent="-266266">
              <a:buNone/>
            </a:pPr>
            <a:r>
              <a:rPr lang="en-US" sz="1819" dirty="0">
                <a:solidFill>
                  <a:srgbClr val="0000CC"/>
                </a:solidFill>
                <a:latin typeface="Book Antiqua" panose="02040602050305030304" pitchFamily="18" charset="0"/>
              </a:rPr>
              <a:t>9. Details on monetary and procedural findings</a:t>
            </a:r>
          </a:p>
        </p:txBody>
      </p:sp>
      <p:sp>
        <p:nvSpPr>
          <p:cNvPr id="16" name="TextBox 15">
            <a:extLst>
              <a:ext uri="{FF2B5EF4-FFF2-40B4-BE49-F238E27FC236}">
                <a16:creationId xmlns:a16="http://schemas.microsoft.com/office/drawing/2014/main" id="{E01DFCEC-E866-B479-4B31-0B82BFD85FC7}"/>
              </a:ext>
            </a:extLst>
          </p:cNvPr>
          <p:cNvSpPr txBox="1"/>
          <p:nvPr/>
        </p:nvSpPr>
        <p:spPr>
          <a:xfrm>
            <a:off x="180058" y="1621774"/>
            <a:ext cx="5003642" cy="523220"/>
          </a:xfrm>
          <a:prstGeom prst="rect">
            <a:avLst/>
          </a:prstGeom>
          <a:noFill/>
        </p:spPr>
        <p:txBody>
          <a:bodyPr wrap="square">
            <a:spAutoFit/>
          </a:bodyPr>
          <a:lstStyle/>
          <a:p>
            <a:pPr marL="0" indent="0">
              <a:buNone/>
            </a:pPr>
            <a:r>
              <a:rPr lang="en-US" sz="2800" b="1" dirty="0">
                <a:solidFill>
                  <a:srgbClr val="FF0000"/>
                </a:solidFill>
                <a:latin typeface="Book Antiqua" panose="02040602050305030304" pitchFamily="18" charset="0"/>
              </a:rPr>
              <a:t>Planning phase</a:t>
            </a:r>
          </a:p>
        </p:txBody>
      </p:sp>
      <p:sp>
        <p:nvSpPr>
          <p:cNvPr id="17" name="Title 3">
            <a:extLst>
              <a:ext uri="{FF2B5EF4-FFF2-40B4-BE49-F238E27FC236}">
                <a16:creationId xmlns:a16="http://schemas.microsoft.com/office/drawing/2014/main" id="{2CB37C78-6D96-CBE1-4096-E6DA1BBA5D82}"/>
              </a:ext>
            </a:extLst>
          </p:cNvPr>
          <p:cNvSpPr txBox="1">
            <a:spLocks/>
          </p:cNvSpPr>
          <p:nvPr/>
        </p:nvSpPr>
        <p:spPr>
          <a:xfrm>
            <a:off x="2556322" y="612279"/>
            <a:ext cx="7344815" cy="861774"/>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2800" dirty="0">
                <a:solidFill>
                  <a:schemeClr val="bg1"/>
                </a:solidFill>
                <a:latin typeface="Arial" panose="020B0604020202020204" pitchFamily="34" charset="0"/>
                <a:cs typeface="Arial" panose="020B0604020202020204" pitchFamily="34" charset="0"/>
              </a:rPr>
              <a:t>Risks and Control &amp; Relevance to Audit of Upstream Contracts</a:t>
            </a:r>
          </a:p>
        </p:txBody>
      </p:sp>
    </p:spTree>
    <p:extLst>
      <p:ext uri="{BB962C8B-B14F-4D97-AF65-F5344CB8AC3E}">
        <p14:creationId xmlns:p14="http://schemas.microsoft.com/office/powerpoint/2010/main" val="2067177953"/>
      </p:ext>
    </p:extLst>
  </p:cSld>
  <p:clrMapOvr>
    <a:masterClrMapping/>
  </p:clrMapOvr>
  <p:transition>
    <p:fade/>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1E65A6-A17C-0BD2-0BF8-144463CCF4FC}"/>
              </a:ext>
            </a:extLst>
          </p:cNvPr>
          <p:cNvSpPr txBox="1">
            <a:spLocks/>
          </p:cNvSpPr>
          <p:nvPr/>
        </p:nvSpPr>
        <p:spPr>
          <a:xfrm>
            <a:off x="2556323" y="667830"/>
            <a:ext cx="6624736" cy="553998"/>
          </a:xfrm>
          <a:prstGeom prst="rect">
            <a:avLst/>
          </a:prstGeom>
          <a:ln>
            <a:noFill/>
          </a:ln>
        </p:spPr>
        <p:txBody>
          <a:bodyPr vert="horz" wrap="square" lIns="0" tIns="0" rIns="0" bIns="0" rtlCol="0" anchor="ctr" anchorCtr="0">
            <a:spAutoFit/>
          </a:bodyPr>
          <a:lstStyle>
            <a:lvl1pPr algn="l" defTabSz="899010" rtl="0" eaLnBrk="1" latinLnBrk="0" hangingPunct="1">
              <a:spcBef>
                <a:spcPct val="0"/>
              </a:spcBef>
              <a:buNone/>
              <a:defRPr lang="en-GB" sz="2824" b="1" i="0" kern="1200" noProof="0" dirty="0">
                <a:solidFill>
                  <a:srgbClr val="ED1C24"/>
                </a:solidFill>
                <a:latin typeface="Book Antiqua" panose="02040602050305030304" pitchFamily="18" charset="0"/>
                <a:ea typeface="+mn-ea"/>
                <a:cs typeface="+mn-cs"/>
              </a:defRPr>
            </a:lvl1pPr>
          </a:lstStyle>
          <a:p>
            <a:pPr marL="145498"/>
            <a:r>
              <a:rPr lang="en-US" sz="3600" dirty="0">
                <a:solidFill>
                  <a:schemeClr val="bg1"/>
                </a:solidFill>
                <a:latin typeface="Arial" panose="020B0604020202020204" pitchFamily="34" charset="0"/>
                <a:cs typeface="Arial" panose="020B0604020202020204" pitchFamily="34" charset="0"/>
              </a:rPr>
              <a:t>Questions</a:t>
            </a:r>
            <a:endParaRPr lang="en-NG" sz="3600" i="1" dirty="0">
              <a:solidFill>
                <a:schemeClr val="bg1"/>
              </a:solidFill>
              <a:latin typeface="Arial" panose="020B0604020202020204" pitchFamily="34" charset="0"/>
              <a:cs typeface="Arial" panose="020B0604020202020204" pitchFamily="34" charset="0"/>
            </a:endParaRPr>
          </a:p>
        </p:txBody>
      </p:sp>
      <p:pic>
        <p:nvPicPr>
          <p:cNvPr id="7" name="Picture 2" descr="http://www.englishexercises.org/makeagame/my_documents/my_pictures/2011/jun/FEZ_question-mark2.jpg">
            <a:extLst>
              <a:ext uri="{FF2B5EF4-FFF2-40B4-BE49-F238E27FC236}">
                <a16:creationId xmlns:a16="http://schemas.microsoft.com/office/drawing/2014/main" id="{D7C8886D-B1BF-70D5-65CA-D57031CD7D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410" y="2124447"/>
            <a:ext cx="3384376" cy="4647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75545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Grp="1" noChangeArrowheads="1"/>
          </p:cNvSpPr>
          <p:nvPr>
            <p:ph type="dt" sz="quarter" idx="10"/>
          </p:nvPr>
        </p:nvSpPr>
        <p:spPr/>
        <p:txBody>
          <a:bodyPr/>
          <a:lstStyle/>
          <a:p>
            <a:pPr>
              <a:defRPr/>
            </a:pPr>
            <a:fld id="{ACB0658A-9502-457E-BBF7-D103EBC616F3}" type="datetime4">
              <a:rPr lang="en-US"/>
              <a:pPr>
                <a:defRPr/>
              </a:pPr>
              <a:t>July 26, 2022</a:t>
            </a:fld>
            <a:endParaRPr lang="en-US"/>
          </a:p>
        </p:txBody>
      </p:sp>
      <p:sp>
        <p:nvSpPr>
          <p:cNvPr id="9" name="Rectangle 6"/>
          <p:cNvSpPr>
            <a:spLocks noGrp="1" noChangeArrowheads="1"/>
          </p:cNvSpPr>
          <p:nvPr>
            <p:ph type="sldNum" sz="quarter" idx="11"/>
          </p:nvPr>
        </p:nvSpPr>
        <p:spPr/>
        <p:txBody>
          <a:bodyPr/>
          <a:lstStyle/>
          <a:p>
            <a:pPr>
              <a:defRPr/>
            </a:pPr>
            <a:fld id="{3C486368-FE7C-4B6D-8B7E-4C9A563EF6A0}" type="slidenum">
              <a:rPr lang="en-US"/>
              <a:pPr>
                <a:defRPr/>
              </a:pPr>
              <a:t>289</a:t>
            </a:fld>
            <a:endParaRPr lang="en-US"/>
          </a:p>
        </p:txBody>
      </p:sp>
      <p:sp>
        <p:nvSpPr>
          <p:cNvPr id="22532" name="Rectangle 1039"/>
          <p:cNvSpPr>
            <a:spLocks noGrp="1" noChangeArrowheads="1"/>
          </p:cNvSpPr>
          <p:nvPr>
            <p:ph type="ctrTitle"/>
          </p:nvPr>
        </p:nvSpPr>
        <p:spPr>
          <a:xfrm>
            <a:off x="3664632" y="2992419"/>
            <a:ext cx="4364297" cy="1011345"/>
          </a:xfrm>
          <a:noFill/>
          <a:ln w="36830"/>
        </p:spPr>
        <p:txBody>
          <a:bodyPr>
            <a:normAutofit fontScale="90000"/>
          </a:bodyPr>
          <a:lstStyle/>
          <a:p>
            <a:pPr algn="ctr" eaLnBrk="1" hangingPunct="1"/>
            <a:r>
              <a:rPr lang="en-GB" sz="6568" b="1" dirty="0">
                <a:solidFill>
                  <a:srgbClr val="FF0000"/>
                </a:solidFill>
                <a:latin typeface="Futura Light" pitchFamily="2" charset="0"/>
              </a:rPr>
              <a:t>Thank You</a:t>
            </a:r>
          </a:p>
        </p:txBody>
      </p:sp>
      <p:sp>
        <p:nvSpPr>
          <p:cNvPr id="22533" name="Text Placeholder 23"/>
          <p:cNvSpPr>
            <a:spLocks/>
          </p:cNvSpPr>
          <p:nvPr/>
        </p:nvSpPr>
        <p:spPr bwMode="auto">
          <a:xfrm>
            <a:off x="1859346" y="5888469"/>
            <a:ext cx="6302661" cy="236328"/>
          </a:xfrm>
          <a:prstGeom prst="rect">
            <a:avLst/>
          </a:prstGeom>
          <a:noFill/>
          <a:ln w="9525" algn="ctr">
            <a:noFill/>
            <a:miter lim="800000"/>
            <a:headEnd/>
            <a:tailEnd/>
          </a:ln>
        </p:spPr>
        <p:txBody>
          <a:bodyPr lIns="0" tIns="0" rIns="0" bIns="0" anchor="ctr"/>
          <a:lstStyle/>
          <a:p>
            <a:pPr marL="290193" indent="-290193">
              <a:lnSpc>
                <a:spcPts val="2080"/>
              </a:lnSpc>
              <a:spcAft>
                <a:spcPts val="1314"/>
              </a:spcAft>
              <a:buClr>
                <a:schemeClr val="accent2"/>
              </a:buClr>
              <a:buSzPct val="75000"/>
            </a:pPr>
            <a:endParaRPr lang="en-GB" sz="1314">
              <a:latin typeface="Futura Medium" pitchFamily="2" charset="0"/>
            </a:endParaRPr>
          </a:p>
        </p:txBody>
      </p:sp>
      <p:sp>
        <p:nvSpPr>
          <p:cNvPr id="22534" name="Text Placeholder 24"/>
          <p:cNvSpPr>
            <a:spLocks/>
          </p:cNvSpPr>
          <p:nvPr/>
        </p:nvSpPr>
        <p:spPr bwMode="auto">
          <a:xfrm>
            <a:off x="1859346" y="6183879"/>
            <a:ext cx="6302661" cy="236328"/>
          </a:xfrm>
          <a:prstGeom prst="rect">
            <a:avLst/>
          </a:prstGeom>
          <a:noFill/>
          <a:ln w="9525" algn="ctr">
            <a:noFill/>
            <a:miter lim="800000"/>
            <a:headEnd/>
            <a:tailEnd/>
          </a:ln>
        </p:spPr>
        <p:txBody>
          <a:bodyPr lIns="0" tIns="0" rIns="0" bIns="0" anchor="ctr"/>
          <a:lstStyle/>
          <a:p>
            <a:pPr marL="290193" indent="-290193">
              <a:lnSpc>
                <a:spcPts val="2080"/>
              </a:lnSpc>
              <a:spcAft>
                <a:spcPts val="1314"/>
              </a:spcAft>
              <a:buClr>
                <a:schemeClr val="accent2"/>
              </a:buClr>
              <a:buSzPct val="75000"/>
            </a:pPr>
            <a:endParaRPr lang="en-GB" sz="1314">
              <a:latin typeface="Futura Medium" pitchFamily="2" charset="0"/>
            </a:endParaRPr>
          </a:p>
        </p:txBody>
      </p:sp>
    </p:spTree>
    <p:extLst>
      <p:ext uri="{BB962C8B-B14F-4D97-AF65-F5344CB8AC3E}">
        <p14:creationId xmlns:p14="http://schemas.microsoft.com/office/powerpoint/2010/main" val="61367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1000" fill="hold"/>
                                        <p:tgtEl>
                                          <p:spTgt spid="22532"/>
                                        </p:tgtEl>
                                        <p:attrNameLst>
                                          <p:attrName>ppt_x</p:attrName>
                                        </p:attrNameLst>
                                      </p:cBhvr>
                                      <p:tavLst>
                                        <p:tav tm="0">
                                          <p:val>
                                            <p:strVal val="#ppt_x"/>
                                          </p:val>
                                        </p:tav>
                                        <p:tav tm="100000">
                                          <p:val>
                                            <p:strVal val="#ppt_x"/>
                                          </p:val>
                                        </p:tav>
                                      </p:tavLst>
                                    </p:anim>
                                    <p:anim calcmode="lin" valueType="num">
                                      <p:cBhvr additive="base">
                                        <p:cTn id="8" dur="1000" fill="hold"/>
                                        <p:tgtEl>
                                          <p:spTgt spid="225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tags/tag1.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2.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5.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7.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Large Title and Subtitle v.2"/>
</p:tagLst>
</file>

<file path=ppt/tags/tag9.xml><?xml version="1.0" encoding="utf-8"?>
<p:tagLst xmlns:a="http://schemas.openxmlformats.org/drawingml/2006/main" xmlns:r="http://schemas.openxmlformats.org/officeDocument/2006/relationships" xmlns:p="http://schemas.openxmlformats.org/presentationml/2006/main">
  <p:tag name="SMARTWRITE" val="{@Draft stamp}"/>
  <p:tag name="SMARTISVISIBLE" val="{@Show Draft stamp} = Yes"/>
  <p:tag name="SMARTREAD" val="{@Draft stamp}"/>
  <p:tag name="SMARTOBJECT" val="Draft stamp Large Title and Subtitle v.2"/>
</p:tagLst>
</file>

<file path=ppt/tags/tag10.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OBJECT" val="Report date Large Title and Subtitle v.2"/>
</p:tagLst>
</file>

<file path=ppt/tags/tag11.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READ" val="{@BusinessUnitCoverText}"/>
  <p:tag name="SMARTWRITE" val="{@BusinessUnitCoverText}"/>
</p:tagLst>
</file>

<file path=ppt/tags/tag12.xml><?xml version="1.0" encoding="utf-8"?>
<p:tagLst xmlns:a="http://schemas.openxmlformats.org/drawingml/2006/main" xmlns:r="http://schemas.openxmlformats.org/officeDocument/2006/relationships" xmlns:p="http://schemas.openxmlformats.org/presentationml/2006/main">
  <p:tag name="FULLLENGTH" val="True"/>
</p:tagLst>
</file>

<file path=ppt/tags/tag1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6.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17.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18.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9.xml><?xml version="1.0" encoding="utf-8"?>
<p:tagLst xmlns:a="http://schemas.openxmlformats.org/drawingml/2006/main" xmlns:r="http://schemas.openxmlformats.org/officeDocument/2006/relationships" xmlns:p="http://schemas.openxmlformats.org/presentationml/2006/main">
  <p:tag name="SMARTLOCKSHAPE" val="Yes"/>
</p:tagLst>
</file>

<file path=ppt/tags/tag2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5.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2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4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4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4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4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4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5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5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5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5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5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6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6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6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6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6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7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7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7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7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7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8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8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8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8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8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9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2.xml><?xml version="1.0" encoding="utf-8"?>
<p:tagLst xmlns:a="http://schemas.openxmlformats.org/drawingml/2006/main" xmlns:r="http://schemas.openxmlformats.org/officeDocument/2006/relationships" xmlns:p="http://schemas.openxmlformats.org/presentationml/2006/main">
  <p:tag name="SMARTSLIDETYPE" val="Divider"/>
  <p:tag name="SMARTDIVIDERTYPE" val="Section"/>
  <p:tag name="INCLUDEINHORIZONTALTOC" val="NO"/>
  <p:tag name="SMARTDIVIDERLEVEL" val="0"/>
  <p:tag name="SHOW EXECUTIVE SUMMARY" val="NO"/>
  <p:tag name="SMART DIVIDER TITLE" val="Governance &amp; Corporate Structures "/>
  <p:tag name="SMARTDIVIDERTEXT" val="Section"/>
  <p:tag name="SMARTDIVIDERNUMBER" val="5"/>
</p:tagLst>
</file>

<file path=ppt/tags/tag93.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9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9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9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9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0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0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4.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0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0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heme/theme1.xml><?xml version="1.0" encoding="utf-8"?>
<a:theme xmlns:a="http://schemas.openxmlformats.org/drawingml/2006/main" name="PPP_ABUSC_TXT_Rolling_Gear_Cog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56715</TotalTime>
  <Words>35082</Words>
  <Application>Microsoft Office PowerPoint</Application>
  <PresentationFormat>Custom</PresentationFormat>
  <Paragraphs>4511</Paragraphs>
  <Slides>289</Slides>
  <Notes>133</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4</vt:i4>
      </vt:variant>
      <vt:variant>
        <vt:lpstr>Slide Titles</vt:lpstr>
      </vt:variant>
      <vt:variant>
        <vt:i4>289</vt:i4>
      </vt:variant>
    </vt:vector>
  </HeadingPairs>
  <TitlesOfParts>
    <vt:vector size="313" baseType="lpstr">
      <vt:lpstr>Arial</vt:lpstr>
      <vt:lpstr>Arial Black</vt:lpstr>
      <vt:lpstr>Book Antiqua</vt:lpstr>
      <vt:lpstr>Calibri</vt:lpstr>
      <vt:lpstr>Comic Sans MS</vt:lpstr>
      <vt:lpstr>Constantia</vt:lpstr>
      <vt:lpstr>Courier New</vt:lpstr>
      <vt:lpstr>Futura Bold</vt:lpstr>
      <vt:lpstr>Futura Light</vt:lpstr>
      <vt:lpstr>Futura Medium</vt:lpstr>
      <vt:lpstr>Georgia</vt:lpstr>
      <vt:lpstr>Microsoft Sans Serif</vt:lpstr>
      <vt:lpstr>Open Sans</vt:lpstr>
      <vt:lpstr>Times</vt:lpstr>
      <vt:lpstr>Times New Roman</vt:lpstr>
      <vt:lpstr>Trebuchet MS</vt:lpstr>
      <vt:lpstr>Verdana</vt:lpstr>
      <vt:lpstr>Wingdings</vt:lpstr>
      <vt:lpstr>Wingdings 3</vt:lpstr>
      <vt:lpstr>PPP_ABUSC_TXT_Rolling_Gear_Cogs</vt:lpstr>
      <vt:lpstr>Bitmap Image</vt:lpstr>
      <vt:lpstr>Worksheet</vt:lpstr>
      <vt:lpstr>Packager Shell Object</vt:lpstr>
      <vt:lpstr>Picture</vt:lpstr>
      <vt:lpstr>Auditing Upstream Petroleum Contracts</vt:lpstr>
      <vt:lpstr>Wednesday 27 July 2022</vt:lpstr>
      <vt:lpstr>PowerPoint Presentation</vt:lpstr>
      <vt:lpstr>PowerPoint Presentation</vt:lpstr>
      <vt:lpstr>UPBM - Building Blocks</vt:lpstr>
      <vt:lpstr>PowerPoint Presentation</vt:lpstr>
      <vt:lpstr>PowerPoint Presentation</vt:lpstr>
      <vt:lpstr>Play Choices in Exploration &amp; Production (E&amp;P)  Industry</vt:lpstr>
      <vt:lpstr>PowerPoint Presentation</vt:lpstr>
      <vt:lpstr>PowerPoint Presentation</vt:lpstr>
      <vt:lpstr>IFRS  Issues in E&amp;P Industry </vt:lpstr>
      <vt:lpstr>Full Cost Method  </vt:lpstr>
      <vt:lpstr>Temperature Check</vt:lpstr>
      <vt:lpstr>Suggested Solution</vt:lpstr>
      <vt:lpstr>PowerPoint Presentation</vt:lpstr>
      <vt:lpstr>IFRS  Issues in E&amp;P Industry </vt:lpstr>
      <vt:lpstr>Estimation &amp; Administration of Resource Volumes</vt:lpstr>
      <vt:lpstr>PowerPoint Presentation</vt:lpstr>
      <vt:lpstr>PowerPoint Presentation</vt:lpstr>
      <vt:lpstr>PowerPoint Presentation</vt:lpstr>
      <vt:lpstr>PowerPoint Presentation</vt:lpstr>
      <vt:lpstr>PowerPoint Presentation</vt:lpstr>
      <vt:lpstr>PowerPoint Presentation</vt:lpstr>
      <vt:lpstr>Reserves : Criteria for Technical &amp; Commercial Maturity</vt:lpstr>
      <vt:lpstr>Disclosure of Reserves and Resources</vt:lpstr>
      <vt:lpstr>Disclosure of Reserves and Resources</vt:lpstr>
      <vt:lpstr>Reporting</vt:lpstr>
      <vt:lpstr>PowerPoint Presentation</vt:lpstr>
      <vt:lpstr>15 Minutes</vt:lpstr>
      <vt:lpstr>PowerPoint Presentation</vt:lpstr>
      <vt:lpstr>PowerPoint Presentation</vt:lpstr>
      <vt:lpstr>PowerPoint Presentation</vt:lpstr>
      <vt:lpstr>PowerPoint Presentation</vt:lpstr>
      <vt:lpstr>PowerPoint Presentation</vt:lpstr>
      <vt:lpstr> Overview of Opportunity Maturation Process </vt:lpstr>
      <vt:lpstr>Special Cases</vt:lpstr>
      <vt:lpstr>PowerPoint Presentation</vt:lpstr>
      <vt:lpstr>PowerPoint Presentation</vt:lpstr>
      <vt:lpstr>PowerPoint Presentation</vt:lpstr>
      <vt:lpstr>PowerPoint Presentation</vt:lpstr>
      <vt:lpstr>PowerPoint Presentation</vt:lpstr>
      <vt:lpstr>PowerPoint Presentation</vt:lpstr>
      <vt:lpstr>Borrowing costs:</vt:lpstr>
      <vt:lpstr>PowerPoint Presentation</vt:lpstr>
      <vt:lpstr>PowerPoint Presentation</vt:lpstr>
      <vt:lpstr>Onerous contracts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60 Minutes</vt:lpstr>
      <vt:lpstr>PowerPoint Presentation</vt:lpstr>
      <vt:lpstr>PowerPoint Presentation</vt:lpstr>
      <vt:lpstr>PowerPoint Presentation</vt:lpstr>
      <vt:lpstr>PowerPoint Presentation</vt:lpstr>
      <vt:lpstr>PowerPoint Presentation</vt:lpstr>
      <vt:lpstr>PowerPoint Presentation</vt:lpstr>
      <vt:lpstr>   Definition of PSC Specific Terms    </vt:lpstr>
      <vt:lpstr>   Definition of PSC Specific Terms    </vt:lpstr>
      <vt:lpstr>Determinants of Cost Oil </vt:lpstr>
      <vt:lpstr>Determinants of Entitlement Volumes </vt:lpstr>
      <vt:lpstr>Varieties Profit Sharing </vt:lpstr>
      <vt:lpstr>Varieties Profit Sharing </vt:lpstr>
      <vt:lpstr>Varieties Profit Sharing </vt:lpstr>
      <vt:lpstr>Varieties Profit Sharing </vt:lpstr>
      <vt:lpstr>Production Sharing</vt:lpstr>
      <vt:lpstr>Revenue Distribution</vt:lpstr>
      <vt:lpstr>PSC Mechanics: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15 Minutes</vt:lpstr>
      <vt:lpstr>PowerPoint Presentation</vt:lpstr>
      <vt:lpstr>PowerPoint Presentation</vt:lpstr>
      <vt:lpstr>Understanding JOA Governance</vt:lpstr>
      <vt:lpstr>Understanding JOA Governance</vt:lpstr>
      <vt:lpstr>Understanding JOA Governance</vt:lpstr>
      <vt:lpstr>Understanding JOA Governance</vt:lpstr>
      <vt:lpstr>Oversight</vt:lpstr>
      <vt:lpstr>PowerPoint Presentation</vt:lpstr>
      <vt:lpstr>PSC Approval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Cost Element / GL Accounts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Thursday 28 July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15 Minutes</vt:lpstr>
      <vt:lpstr>PowerPoint Presentation</vt:lpstr>
      <vt:lpstr>PowerPoint Presentation</vt:lpstr>
      <vt:lpstr>60 Minutes</vt:lpstr>
      <vt:lpstr>PowerPoint Presentation</vt:lpstr>
      <vt:lpstr>PowerPoint Presentation</vt:lpstr>
      <vt:lpstr>Why Balance Sheet of Upstream Oil &amp; Gas Company Matter? </vt:lpstr>
      <vt:lpstr>Why Balance Sheet of Upstream Oil &amp; Gas Company Matter? </vt:lpstr>
      <vt:lpstr>Why Balance Sheet of Upstream Oil &amp; Gas Company Matter? </vt:lpstr>
      <vt:lpstr>PowerPoint Presentation</vt:lpstr>
      <vt:lpstr>PowerPoint Presentation</vt:lpstr>
      <vt:lpstr>PowerPoint Presentation</vt:lpstr>
      <vt:lpstr>Key result Areas for an Oil and gas company</vt:lpstr>
      <vt:lpstr>PowerPoint Presentation</vt:lpstr>
      <vt:lpstr>PowerPoint Presentation</vt:lpstr>
      <vt:lpstr>PowerPoint Presentation</vt:lpstr>
      <vt:lpstr>PowerPoint Presentation</vt:lpstr>
      <vt:lpstr>PowerPoint Presentation</vt:lpstr>
      <vt:lpstr>Relevance and reliability of financial reports</vt:lpstr>
      <vt:lpstr>Relevance and reliability of financial reports</vt:lpstr>
      <vt:lpstr>Relevance and reliability of financial reports</vt:lpstr>
      <vt:lpstr>Relevance and reliability of financial reports</vt:lpstr>
      <vt:lpstr>PowerPoint Presentation</vt:lpstr>
      <vt:lpstr>Significance of Internal Control in Financial Reporting</vt:lpstr>
      <vt:lpstr>Significance of Internal Control in Financial Reporting</vt:lpstr>
      <vt:lpstr>Significance of Internal Control in Financial Reporting</vt:lpstr>
      <vt:lpstr>Significance of Internal Control in Financial Reporting</vt:lpstr>
      <vt:lpstr>Significance of Internal Control in Financial Reporting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fraud and corruption?</vt:lpstr>
      <vt:lpstr>Examples of Fraud and Corruption</vt:lpstr>
      <vt:lpstr>Bribery</vt:lpstr>
      <vt:lpstr>What are Internal Auditor Responsibilities?</vt:lpstr>
      <vt:lpstr>What are Internal Auditor Responsibilities?</vt:lpstr>
      <vt:lpstr>Fraud &amp; Audit: Identifying Fraud &amp; Corruption Risks</vt:lpstr>
      <vt:lpstr>Causes of Fraud</vt:lpstr>
      <vt:lpstr>Before You Raise an Alarm</vt:lpstr>
      <vt:lpstr>15 Minutes</vt:lpstr>
      <vt:lpstr>PowerPoint Presentation</vt:lpstr>
      <vt:lpstr>PowerPoint Presentation</vt:lpstr>
      <vt:lpstr>An Organisation’s  CONTROL Framework</vt:lpstr>
      <vt:lpstr>PowerPoint Presentation</vt:lpstr>
      <vt:lpstr>  COSO Definition of Control</vt:lpstr>
      <vt:lpstr>What does this framework mean?</vt:lpstr>
      <vt:lpstr>Control Environment</vt:lpstr>
      <vt:lpstr>Point of focus; an example of Control Environment</vt:lpstr>
      <vt:lpstr>Point of focus; an example of Control Environment</vt:lpstr>
      <vt:lpstr>Risk Assessment</vt:lpstr>
      <vt:lpstr>Control Activities</vt:lpstr>
      <vt:lpstr>Information &amp; Communication</vt:lpstr>
      <vt:lpstr>Monitoring</vt:lpstr>
      <vt:lpstr>PowerPoint Presentation</vt:lpstr>
      <vt:lpstr>  COSO Enterprise Risk Management</vt:lpstr>
      <vt:lpstr>PowerPoint Presentation</vt:lpstr>
      <vt:lpstr>COSO Definition of Enterprise Risk Management </vt:lpstr>
      <vt:lpstr>What does this framework mean?</vt:lpstr>
      <vt:lpstr>What does this framework mean?</vt:lpstr>
      <vt:lpstr>PowerPoint Presentation</vt:lpstr>
      <vt:lpstr>PowerPoint Presentation</vt:lpstr>
      <vt:lpstr>PowerPoint Presentation</vt:lpstr>
      <vt:lpstr>PowerPoint Presentation</vt:lpstr>
      <vt:lpstr>PowerPoint Presentation</vt:lpstr>
      <vt:lpstr>PowerPoint Presentation</vt:lpstr>
      <vt:lpstr>ORCA -  Objectives, Risks, Controls/Processes, Alignment</vt:lpstr>
      <vt:lpstr>PowerPoint Presentation</vt:lpstr>
      <vt:lpstr>Risk:  The collection of internal and external factors, which affects the ability of an organization to meet its objectives.</vt:lpstr>
      <vt:lpstr>Risk:  The collection of internal and external factors, which affects the ability of an organization to succeed.</vt:lpstr>
      <vt:lpstr>Risk:  The collection of internal and external factors, which affects the ability of an organization to succeed.</vt:lpstr>
      <vt:lpstr>Classification of Risk</vt:lpstr>
      <vt:lpstr>Risk Concepts &amp; Theory</vt:lpstr>
      <vt:lpstr>What is a Risk Assessment?</vt:lpstr>
      <vt:lpstr>What is not a Risk Assessment?</vt:lpstr>
      <vt:lpstr>Types of Risk Assessments</vt:lpstr>
      <vt:lpstr>Types of Risk Assessments</vt:lpstr>
      <vt:lpstr>Types of Risk Assessments</vt:lpstr>
      <vt:lpstr>Benefits of a Risk Assessment</vt:lpstr>
      <vt:lpstr>PowerPoint Presentation</vt:lpstr>
      <vt:lpstr>Step 1:  Planning</vt:lpstr>
      <vt:lpstr>Internal Factors</vt:lpstr>
      <vt:lpstr>Industry Factors</vt:lpstr>
      <vt:lpstr>External Factors</vt:lpstr>
      <vt:lpstr>Identify Client Expectations</vt:lpstr>
      <vt:lpstr>Creating a Detailed Work Plan</vt:lpstr>
      <vt:lpstr>Creating a Detailed Work Plan</vt:lpstr>
      <vt:lpstr>Step 2: Gather Information and Identify Risk</vt:lpstr>
      <vt:lpstr>3. Evaluate - Creating the Risk Profile</vt:lpstr>
      <vt:lpstr>3. Evaluate - Assessing the Relative Level of Risk</vt:lpstr>
      <vt:lpstr>Step 4: Develop the Audit Plan</vt:lpstr>
      <vt:lpstr>Step 5:  Reporting the Results</vt:lpstr>
      <vt:lpstr>PowerPoint Presentation</vt:lpstr>
      <vt:lpstr>Project Level Risk Assessment  </vt:lpstr>
      <vt:lpstr>Step 1:  Gather Information - The Client</vt:lpstr>
      <vt:lpstr>Step 1:  Gather Information - The Client</vt:lpstr>
      <vt:lpstr>Step 2: Identify Business &amp; Control Objectives    </vt:lpstr>
      <vt:lpstr>Step 3: Identify Risks  - What are the Key Risks Affecting the Process?</vt:lpstr>
      <vt:lpstr>Step 4: Identify Controls – Keep in Mind the COSO Control Environment</vt:lpstr>
      <vt:lpstr>Step 5: Evaluate Risks</vt:lpstr>
      <vt:lpstr>Step 6: Develop Potential Audit Procedures</vt:lpstr>
      <vt:lpstr>Step 7: Create Audit Program </vt:lpstr>
      <vt:lpstr>The Risk Matrix – Incorporates both ORCA &amp; COSO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sdfasdfasdfsdf</dc:title>
  <dc:creator>KESKESE</dc:creator>
  <cp:lastModifiedBy>Terkimbi Ibunde</cp:lastModifiedBy>
  <cp:revision>1641</cp:revision>
  <dcterms:created xsi:type="dcterms:W3CDTF">2014-08-25T09:57:33Z</dcterms:created>
  <dcterms:modified xsi:type="dcterms:W3CDTF">2022-07-26T19:09:46Z</dcterms:modified>
</cp:coreProperties>
</file>